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3" r:id="rId1"/>
  </p:sldMasterIdLst>
  <p:notesMasterIdLst>
    <p:notesMasterId r:id="rId48"/>
  </p:notesMasterIdLst>
  <p:handoutMasterIdLst>
    <p:handoutMasterId r:id="rId49"/>
  </p:handoutMasterIdLst>
  <p:sldIdLst>
    <p:sldId id="262" r:id="rId2"/>
    <p:sldId id="318" r:id="rId3"/>
    <p:sldId id="286" r:id="rId4"/>
    <p:sldId id="320" r:id="rId5"/>
    <p:sldId id="321" r:id="rId6"/>
    <p:sldId id="322" r:id="rId7"/>
    <p:sldId id="323" r:id="rId8"/>
    <p:sldId id="324" r:id="rId9"/>
    <p:sldId id="351" r:id="rId10"/>
    <p:sldId id="357" r:id="rId11"/>
    <p:sldId id="358" r:id="rId12"/>
    <p:sldId id="352" r:id="rId13"/>
    <p:sldId id="328" r:id="rId14"/>
    <p:sldId id="329" r:id="rId15"/>
    <p:sldId id="330" r:id="rId16"/>
    <p:sldId id="331" r:id="rId17"/>
    <p:sldId id="333" r:id="rId18"/>
    <p:sldId id="334" r:id="rId19"/>
    <p:sldId id="335" r:id="rId20"/>
    <p:sldId id="336" r:id="rId21"/>
    <p:sldId id="337" r:id="rId22"/>
    <p:sldId id="338" r:id="rId23"/>
    <p:sldId id="339" r:id="rId24"/>
    <p:sldId id="349" r:id="rId25"/>
    <p:sldId id="350" r:id="rId26"/>
    <p:sldId id="353" r:id="rId27"/>
    <p:sldId id="360" r:id="rId28"/>
    <p:sldId id="361" r:id="rId29"/>
    <p:sldId id="354" r:id="rId30"/>
    <p:sldId id="356" r:id="rId31"/>
    <p:sldId id="359" r:id="rId32"/>
    <p:sldId id="325" r:id="rId33"/>
    <p:sldId id="319" r:id="rId34"/>
    <p:sldId id="340" r:id="rId35"/>
    <p:sldId id="341" r:id="rId36"/>
    <p:sldId id="342" r:id="rId37"/>
    <p:sldId id="343" r:id="rId38"/>
    <p:sldId id="344" r:id="rId39"/>
    <p:sldId id="345" r:id="rId40"/>
    <p:sldId id="346" r:id="rId41"/>
    <p:sldId id="347" r:id="rId42"/>
    <p:sldId id="348" r:id="rId43"/>
    <p:sldId id="263" r:id="rId44"/>
    <p:sldId id="310" r:id="rId45"/>
    <p:sldId id="312" r:id="rId46"/>
    <p:sldId id="313" r:id="rId47"/>
  </p:sldIdLst>
  <p:sldSz cx="9144000" cy="6858000" type="screen4x3"/>
  <p:notesSz cx="6858000" cy="9144000"/>
  <p:embeddedFontLst>
    <p:embeddedFont>
      <p:font typeface="ＭＳ Ｐゴシック" pitchFamily="34" charset="-128"/>
      <p:regular r:id="rId50"/>
    </p:embeddedFont>
    <p:embeddedFont>
      <p:font typeface="Arial Narrow" pitchFamily="34" charset="0"/>
      <p:regular r:id="rId51"/>
      <p:bold r:id="rId52"/>
      <p:italic r:id="rId53"/>
      <p:boldItalic r:id="rId54"/>
    </p:embeddedFont>
    <p:embeddedFont>
      <p:font typeface="Times" pitchFamily="18" charset="0"/>
      <p:regular r:id="rId55"/>
      <p:bold r:id="rId56"/>
      <p:italic r:id="rId57"/>
      <p:boldItalic r:id="rId58"/>
    </p:embeddedFont>
    <p:embeddedFont>
      <p:font typeface="Bookman Old Style" pitchFamily="18" charset="0"/>
      <p:regular r:id="rId59"/>
      <p:bold r:id="rId60"/>
      <p:italic r:id="rId61"/>
      <p:boldItalic r:id="rId62"/>
    </p:embeddedFont>
    <p:embeddedFont>
      <p:font typeface="宋体" pitchFamily="2" charset="-122"/>
      <p:regular r:id="rId63"/>
    </p:embeddedFont>
    <p:embeddedFont>
      <p:font typeface="MS Gothic" pitchFamily="49" charset="-128"/>
      <p:regular r:id="rId64"/>
    </p:embeddedFont>
  </p:embeddedFont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BAFE22"/>
    <a:srgbClr val="FF6600"/>
    <a:srgbClr val="A3F3FF"/>
    <a:srgbClr val="29C1D8"/>
    <a:srgbClr val="99CCFF"/>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8462" autoAdjust="0"/>
  </p:normalViewPr>
  <p:slideViewPr>
    <p:cSldViewPr snapToGrid="0">
      <p:cViewPr>
        <p:scale>
          <a:sx n="66" d="100"/>
          <a:sy n="66" d="100"/>
        </p:scale>
        <p:origin x="-606" y="-216"/>
      </p:cViewPr>
      <p:guideLst>
        <p:guide orient="horz" pos="2156"/>
        <p:guide pos="2879"/>
      </p:guideLst>
    </p:cSldViewPr>
  </p:slideViewPr>
  <p:notesTextViewPr>
    <p:cViewPr>
      <p:scale>
        <a:sx n="100" d="100"/>
        <a:sy n="100" d="100"/>
      </p:scale>
      <p:origin x="0" y="0"/>
    </p:cViewPr>
  </p:notesTextViewPr>
  <p:sorterViewPr>
    <p:cViewPr>
      <p:scale>
        <a:sx n="50" d="100"/>
        <a:sy n="50" d="100"/>
      </p:scale>
      <p:origin x="0" y="1704"/>
    </p:cViewPr>
  </p:sorterViewPr>
  <p:notesViewPr>
    <p:cSldViewPr snapToGrid="0">
      <p:cViewPr varScale="1">
        <p:scale>
          <a:sx n="82" d="100"/>
          <a:sy n="82" d="100"/>
        </p:scale>
        <p:origin x="-2010" y="-96"/>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fld id="{4796B32E-6000-4263-895D-38236E87FAA5}" type="datetime1">
              <a:rPr lang="en-US"/>
              <a:pPr>
                <a:defRPr/>
              </a:pPr>
              <a:t>10/29/2010</a:t>
            </a:fld>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6E901B6-5A5D-4D8D-8E4C-2336CA47A19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fld id="{D10F0947-6373-44D7-A797-54132C2A73B4}" type="datetime1">
              <a:rPr lang="en-US"/>
              <a:pPr>
                <a:defRPr/>
              </a:pPr>
              <a:t>10/29/2010</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1A5E9CF7-471B-4F01-B093-9800EB3731DD}"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eaLnBrk="1" hangingPunct="1"/>
            <a:endParaRPr lang="en-US" smtClean="0"/>
          </a:p>
        </p:txBody>
      </p:sp>
      <p:sp>
        <p:nvSpPr>
          <p:cNvPr id="17411" name="Date Placeholder 3"/>
          <p:cNvSpPr>
            <a:spLocks noGrp="1"/>
          </p:cNvSpPr>
          <p:nvPr>
            <p:ph type="dt" sz="quarter" idx="1"/>
          </p:nvPr>
        </p:nvSpPr>
        <p:spPr>
          <a:noFill/>
        </p:spPr>
        <p:txBody>
          <a:bodyPr/>
          <a:lstStyle/>
          <a:p>
            <a:fld id="{6CF6916D-2E8D-4ED7-84EB-278D1B452B0E}" type="datetime1">
              <a:rPr lang="en-US" smtClean="0"/>
              <a:pPr/>
              <a:t>10/29/2010</a:t>
            </a:fld>
            <a:endParaRPr lang="en-US" smtClean="0"/>
          </a:p>
        </p:txBody>
      </p:sp>
      <p:sp>
        <p:nvSpPr>
          <p:cNvPr id="17412" name="Slide Number Placeholder 4"/>
          <p:cNvSpPr>
            <a:spLocks noGrp="1"/>
          </p:cNvSpPr>
          <p:nvPr>
            <p:ph type="sldNum" sz="quarter" idx="5"/>
          </p:nvPr>
        </p:nvSpPr>
        <p:spPr>
          <a:noFill/>
        </p:spPr>
        <p:txBody>
          <a:bodyPr/>
          <a:lstStyle/>
          <a:p>
            <a:fld id="{C9B70DF0-ED79-49D7-9D01-ABC515F4C8FF}"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8" descr="tellabs_logo_color"/>
          <p:cNvPicPr>
            <a:picLocks noChangeAspect="1" noChangeArrowheads="1"/>
          </p:cNvPicPr>
          <p:nvPr/>
        </p:nvPicPr>
        <p:blipFill>
          <a:blip r:embed="rId3" cstate="print"/>
          <a:srcRect l="7326" t="18192" r="7204" b="20744"/>
          <a:stretch>
            <a:fillRect/>
          </a:stretch>
        </p:blipFill>
        <p:spPr bwMode="auto">
          <a:xfrm>
            <a:off x="6253163" y="5856288"/>
            <a:ext cx="2478087" cy="677862"/>
          </a:xfrm>
          <a:prstGeom prst="rect">
            <a:avLst/>
          </a:prstGeom>
          <a:noFill/>
          <a:ln w="9525">
            <a:noFill/>
            <a:miter lim="800000"/>
            <a:headEnd/>
            <a:tailEnd/>
          </a:ln>
        </p:spPr>
      </p:pic>
      <p:sp>
        <p:nvSpPr>
          <p:cNvPr id="6156" name="Rectangle 12"/>
          <p:cNvSpPr>
            <a:spLocks noGrp="1" noChangeArrowheads="1"/>
          </p:cNvSpPr>
          <p:nvPr>
            <p:ph type="ctrTitle"/>
          </p:nvPr>
        </p:nvSpPr>
        <p:spPr>
          <a:xfrm>
            <a:off x="346075" y="1066800"/>
            <a:ext cx="8455025" cy="1984375"/>
          </a:xfrm>
          <a:ln>
            <a:headEnd/>
            <a:tailEnd/>
          </a:ln>
          <a:effectLst>
            <a:outerShdw dist="71842" dir="2700000" algn="ctr" rotWithShape="0">
              <a:schemeClr val="tx1"/>
            </a:outerShdw>
          </a:effectLst>
        </p:spPr>
        <p:txBody>
          <a:bodyPr anchor="ctr" anchorCtr="1">
            <a:spAutoFit/>
          </a:bodyPr>
          <a:lstStyle>
            <a:lvl1pPr algn="ctr">
              <a:lnSpc>
                <a:spcPct val="115000"/>
              </a:lnSpc>
              <a:spcBef>
                <a:spcPct val="10000"/>
              </a:spcBef>
              <a:spcAft>
                <a:spcPct val="10000"/>
              </a:spcAft>
              <a:defRPr sz="5400"/>
            </a:lvl1pPr>
          </a:lstStyle>
          <a:p>
            <a:r>
              <a:rPr lang="en-US" smtClean="0"/>
              <a:t>Click to edit Master title style</a:t>
            </a:r>
            <a:endParaRPr lang="en-US"/>
          </a:p>
        </p:txBody>
      </p:sp>
      <p:sp>
        <p:nvSpPr>
          <p:cNvPr id="6157" name="Rectangle 13"/>
          <p:cNvSpPr>
            <a:spLocks noGrp="1" noChangeArrowheads="1"/>
          </p:cNvSpPr>
          <p:nvPr>
            <p:ph type="subTitle" sz="quarter" idx="1"/>
          </p:nvPr>
        </p:nvSpPr>
        <p:spPr>
          <a:xfrm>
            <a:off x="307975" y="5616575"/>
            <a:ext cx="5302250" cy="992188"/>
          </a:xfrm>
          <a:ln w="9525"/>
        </p:spPr>
        <p:txBody>
          <a:bodyPr lIns="91440" tIns="91440" rIns="91440" bIns="45720" anchor="b">
            <a:spAutoFit/>
          </a:bodyPr>
          <a:lstStyle>
            <a:lvl1pPr marL="0" indent="0">
              <a:lnSpc>
                <a:spcPct val="100000"/>
              </a:lnSpc>
              <a:spcBef>
                <a:spcPct val="5000"/>
              </a:spcBef>
              <a:spcAft>
                <a:spcPct val="5000"/>
              </a:spcAft>
              <a:buFontTx/>
              <a:buNone/>
              <a:defRPr kumimoji="1" sz="2800">
                <a:solidFill>
                  <a:srgbClr val="000000"/>
                </a:solidFill>
              </a:defRPr>
            </a:lvl1pPr>
          </a:lstStyle>
          <a:p>
            <a:r>
              <a:rPr lang="en-US" smtClean="0"/>
              <a:t>Click to edit Master subtitle style</a:t>
            </a:r>
            <a:endParaRPr lang="en-US"/>
          </a:p>
        </p:txBody>
      </p:sp>
      <p:sp>
        <p:nvSpPr>
          <p:cNvPr id="5" name="Rectangle 26"/>
          <p:cNvSpPr>
            <a:spLocks noGrp="1" noChangeArrowheads="1"/>
          </p:cNvSpPr>
          <p:nvPr>
            <p:ph type="sldNum" sz="quarter" idx="10"/>
          </p:nvPr>
        </p:nvSpPr>
        <p:spPr>
          <a:xfrm>
            <a:off x="152400" y="6705600"/>
            <a:ext cx="250825" cy="152400"/>
          </a:xfrm>
        </p:spPr>
        <p:txBody>
          <a:bodyPr/>
          <a:lstStyle>
            <a:lvl1pPr>
              <a:defRPr smtClean="0"/>
            </a:lvl1pPr>
          </a:lstStyle>
          <a:p>
            <a:pPr>
              <a:defRPr/>
            </a:pPr>
            <a:fld id="{0BEECB3E-7F05-4442-B638-2AA746F5D86A}" type="slidenum">
              <a:rPr lang="en-US"/>
              <a:pPr>
                <a:defRPr/>
              </a:pPr>
              <a:t>‹#›</a:t>
            </a:fld>
            <a:endParaRPr 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r>
              <a:rPr lang="en-US"/>
              <a:t>TELLABS CONFIDENTIAL PROPRIETARY</a:t>
            </a:r>
          </a:p>
        </p:txBody>
      </p:sp>
      <p:sp>
        <p:nvSpPr>
          <p:cNvPr id="5" name="Rectangle 20"/>
          <p:cNvSpPr>
            <a:spLocks noGrp="1" noChangeArrowheads="1"/>
          </p:cNvSpPr>
          <p:nvPr>
            <p:ph type="dt" sz="half" idx="11"/>
          </p:nvPr>
        </p:nvSpPr>
        <p:spPr>
          <a:ln/>
        </p:spPr>
        <p:txBody>
          <a:bodyPr/>
          <a:lstStyle>
            <a:lvl1pPr>
              <a:defRPr/>
            </a:lvl1pPr>
          </a:lstStyle>
          <a:p>
            <a:pPr>
              <a:defRPr/>
            </a:pPr>
            <a:fld id="{D75C3951-D36B-4F82-A042-F1457BC67E50}" type="datetime1">
              <a:rPr lang="en-US"/>
              <a:pPr>
                <a:defRPr/>
              </a:pPr>
              <a:t>10/29/2010</a:t>
            </a:fld>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20798903-1E74-48E4-A3B3-C9EF18BC4FB3}" type="slidenum">
              <a:rPr lang="en-US"/>
              <a:pPr>
                <a:defRPr/>
              </a:pPr>
              <a:t>‹#›</a:t>
            </a:fld>
            <a:endParaRPr lang="en-US"/>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9425" y="0"/>
            <a:ext cx="2168525"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2263" y="0"/>
            <a:ext cx="6354762"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r>
              <a:rPr lang="en-US"/>
              <a:t>TELLABS CONFIDENTIAL PROPRIETARY</a:t>
            </a:r>
          </a:p>
        </p:txBody>
      </p:sp>
      <p:sp>
        <p:nvSpPr>
          <p:cNvPr id="5" name="Rectangle 20"/>
          <p:cNvSpPr>
            <a:spLocks noGrp="1" noChangeArrowheads="1"/>
          </p:cNvSpPr>
          <p:nvPr>
            <p:ph type="dt" sz="half" idx="11"/>
          </p:nvPr>
        </p:nvSpPr>
        <p:spPr>
          <a:ln/>
        </p:spPr>
        <p:txBody>
          <a:bodyPr/>
          <a:lstStyle>
            <a:lvl1pPr>
              <a:defRPr/>
            </a:lvl1pPr>
          </a:lstStyle>
          <a:p>
            <a:pPr>
              <a:defRPr/>
            </a:pPr>
            <a:fld id="{78D81B93-D805-4273-A04C-446CD1F0C912}" type="datetime1">
              <a:rPr lang="en-US"/>
              <a:pPr>
                <a:defRPr/>
              </a:pPr>
              <a:t>10/29/2010</a:t>
            </a:fld>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18FD1138-9F65-42CD-9040-D568E14062CF}" type="slidenum">
              <a:rPr lang="en-US"/>
              <a:pPr>
                <a:defRPr/>
              </a:pPr>
              <a:t>‹#›</a:t>
            </a:fld>
            <a:endParaRPr lang="en-US"/>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7221537" cy="1092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22263" y="1247775"/>
            <a:ext cx="8675687" cy="4573588"/>
          </a:xfrm>
        </p:spPr>
        <p:txBody>
          <a:bodyPr/>
          <a:lstStyle/>
          <a:p>
            <a:pPr lvl="0"/>
            <a:r>
              <a:rPr lang="en-US" noProof="0" smtClean="0"/>
              <a:t>Click icon to add chart</a:t>
            </a:r>
            <a:endParaRPr lang="en-US" noProof="0"/>
          </a:p>
        </p:txBody>
      </p:sp>
      <p:sp>
        <p:nvSpPr>
          <p:cNvPr id="4" name="Rectangle 19"/>
          <p:cNvSpPr>
            <a:spLocks noGrp="1" noChangeArrowheads="1"/>
          </p:cNvSpPr>
          <p:nvPr>
            <p:ph type="ftr" sz="quarter" idx="10"/>
          </p:nvPr>
        </p:nvSpPr>
        <p:spPr>
          <a:ln/>
        </p:spPr>
        <p:txBody>
          <a:bodyPr/>
          <a:lstStyle>
            <a:lvl1pPr>
              <a:defRPr/>
            </a:lvl1pPr>
          </a:lstStyle>
          <a:p>
            <a:pPr>
              <a:defRPr/>
            </a:pPr>
            <a:r>
              <a:rPr lang="en-US"/>
              <a:t>TELLABS CONFIDENTIAL PROPRIETARY</a:t>
            </a:r>
          </a:p>
        </p:txBody>
      </p:sp>
      <p:sp>
        <p:nvSpPr>
          <p:cNvPr id="5" name="Rectangle 20"/>
          <p:cNvSpPr>
            <a:spLocks noGrp="1" noChangeArrowheads="1"/>
          </p:cNvSpPr>
          <p:nvPr>
            <p:ph type="dt" sz="half" idx="11"/>
          </p:nvPr>
        </p:nvSpPr>
        <p:spPr>
          <a:ln/>
        </p:spPr>
        <p:txBody>
          <a:bodyPr/>
          <a:lstStyle>
            <a:lvl1pPr>
              <a:defRPr/>
            </a:lvl1pPr>
          </a:lstStyle>
          <a:p>
            <a:pPr>
              <a:defRPr/>
            </a:pPr>
            <a:fld id="{6306F085-C7FC-4367-B244-1749B5E8E4D1}" type="datetime1">
              <a:rPr lang="en-US"/>
              <a:pPr>
                <a:defRPr/>
              </a:pPr>
              <a:t>10/29/2010</a:t>
            </a:fld>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AA3681F6-1196-4323-AC21-5817A9036B64}" type="slidenum">
              <a:rPr lang="en-US"/>
              <a:pPr>
                <a:defRPr/>
              </a:pPr>
              <a:t>‹#›</a:t>
            </a:fld>
            <a:endParaRPr lang="en-US"/>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7175"/>
            <a:ext cx="7772400" cy="7715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598613"/>
            <a:ext cx="3808412" cy="4341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3808413" cy="4341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69D1E843-BF55-439F-9601-1DE197B1973A}" type="slidenum">
              <a:rPr lang="en-US"/>
              <a:pPr>
                <a:defRPr/>
              </a:pPr>
              <a:t>‹#›</a:t>
            </a:fld>
            <a:endParaRPr lang="en-US"/>
          </a:p>
        </p:txBody>
      </p:sp>
      <p:sp>
        <p:nvSpPr>
          <p:cNvPr id="6" name="Rectangle 4"/>
          <p:cNvSpPr>
            <a:spLocks noGrp="1" noChangeArrowheads="1"/>
          </p:cNvSpPr>
          <p:nvPr>
            <p:ph type="ftr" sz="quarter" idx="11"/>
          </p:nvPr>
        </p:nvSpPr>
        <p:spPr>
          <a:ln/>
        </p:spPr>
        <p:txBody>
          <a:bodyPr/>
          <a:lstStyle>
            <a:lvl1pPr>
              <a:defRPr/>
            </a:lvl1pPr>
          </a:lstStyle>
          <a:p>
            <a:pPr>
              <a:defRPr/>
            </a:pPr>
            <a:r>
              <a:rPr lang="en-US"/>
              <a:t>© 2009 Wichorus Inc. All rights reserved. </a:t>
            </a:r>
          </a:p>
        </p:txBody>
      </p:sp>
      <p:sp>
        <p:nvSpPr>
          <p:cNvPr id="7" name="Rectangle 5"/>
          <p:cNvSpPr>
            <a:spLocks noGrp="1" noChangeArrowheads="1"/>
          </p:cNvSpPr>
          <p:nvPr>
            <p:ph type="dt" sz="half" idx="12"/>
          </p:nvPr>
        </p:nvSpPr>
        <p:spPr>
          <a:ln/>
        </p:spPr>
        <p:txBody>
          <a:bodyPr/>
          <a:lstStyle>
            <a:lvl1pPr>
              <a:defRPr/>
            </a:lvl1pPr>
          </a:lstStyle>
          <a:p>
            <a:pPr>
              <a:defRPr/>
            </a:pPr>
            <a:fld id="{29E8DEE7-5F4A-41EB-B0FE-74121DCF4D64}" type="datetime1">
              <a:rPr lang="en-US"/>
              <a:pPr>
                <a:defRPr/>
              </a:pPr>
              <a:t>10/29/2010</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r>
              <a:rPr lang="en-US" dirty="0" smtClean="0"/>
              <a:t>TELLABS  copyright</a:t>
            </a:r>
            <a:endParaRPr lang="en-US" dirty="0"/>
          </a:p>
        </p:txBody>
      </p:sp>
      <p:sp>
        <p:nvSpPr>
          <p:cNvPr id="5" name="Rectangle 20"/>
          <p:cNvSpPr>
            <a:spLocks noGrp="1" noChangeArrowheads="1"/>
          </p:cNvSpPr>
          <p:nvPr>
            <p:ph type="dt" sz="half" idx="11"/>
          </p:nvPr>
        </p:nvSpPr>
        <p:spPr>
          <a:ln/>
        </p:spPr>
        <p:txBody>
          <a:bodyPr/>
          <a:lstStyle>
            <a:lvl1pPr>
              <a:defRPr/>
            </a:lvl1pPr>
          </a:lstStyle>
          <a:p>
            <a:pPr>
              <a:defRPr/>
            </a:pPr>
            <a:fld id="{A529823D-3CD7-4AA2-878B-BEF1F78FD0AF}" type="datetime1">
              <a:rPr lang="en-US"/>
              <a:pPr>
                <a:defRPr/>
              </a:pPr>
              <a:t>10/29/2010</a:t>
            </a:fld>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90F87CF4-D132-4119-874F-D4A533DB5A31}" type="slidenum">
              <a:rPr lang="en-US"/>
              <a:pPr>
                <a:defRPr/>
              </a:pPr>
              <a:t>‹#›</a:t>
            </a:fld>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ftr" sz="quarter" idx="10"/>
          </p:nvPr>
        </p:nvSpPr>
        <p:spPr>
          <a:ln/>
        </p:spPr>
        <p:txBody>
          <a:bodyPr/>
          <a:lstStyle>
            <a:lvl1pPr>
              <a:defRPr/>
            </a:lvl1pPr>
          </a:lstStyle>
          <a:p>
            <a:pPr>
              <a:defRPr/>
            </a:pPr>
            <a:r>
              <a:rPr lang="en-US"/>
              <a:t>TELLABS CONFIDENTIAL PROPRIETARY</a:t>
            </a:r>
          </a:p>
        </p:txBody>
      </p:sp>
      <p:sp>
        <p:nvSpPr>
          <p:cNvPr id="5" name="Rectangle 20"/>
          <p:cNvSpPr>
            <a:spLocks noGrp="1" noChangeArrowheads="1"/>
          </p:cNvSpPr>
          <p:nvPr>
            <p:ph type="dt" sz="half" idx="11"/>
          </p:nvPr>
        </p:nvSpPr>
        <p:spPr>
          <a:ln/>
        </p:spPr>
        <p:txBody>
          <a:bodyPr/>
          <a:lstStyle>
            <a:lvl1pPr>
              <a:defRPr/>
            </a:lvl1pPr>
          </a:lstStyle>
          <a:p>
            <a:pPr>
              <a:defRPr/>
            </a:pPr>
            <a:fld id="{A6022244-B214-4A1D-9C64-99B0DD1FEE96}" type="datetime1">
              <a:rPr lang="en-US"/>
              <a:pPr>
                <a:defRPr/>
              </a:pPr>
              <a:t>10/29/2010</a:t>
            </a:fld>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041BF418-4726-479B-9C70-FCA292BF9CFA}" type="slidenum">
              <a:rPr lang="en-US"/>
              <a:pPr>
                <a:defRPr/>
              </a:pPr>
              <a:t>‹#›</a:t>
            </a:fld>
            <a:endParaRPr lang="en-US"/>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2263" y="1247775"/>
            <a:ext cx="426085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5513" y="1247775"/>
            <a:ext cx="4262437"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ftr" sz="quarter" idx="10"/>
          </p:nvPr>
        </p:nvSpPr>
        <p:spPr>
          <a:ln/>
        </p:spPr>
        <p:txBody>
          <a:bodyPr/>
          <a:lstStyle>
            <a:lvl1pPr>
              <a:defRPr/>
            </a:lvl1pPr>
          </a:lstStyle>
          <a:p>
            <a:pPr>
              <a:defRPr/>
            </a:pPr>
            <a:r>
              <a:rPr lang="en-US"/>
              <a:t>TELLABS CONFIDENTIAL PROPRIETARY</a:t>
            </a:r>
          </a:p>
        </p:txBody>
      </p:sp>
      <p:sp>
        <p:nvSpPr>
          <p:cNvPr id="6" name="Rectangle 20"/>
          <p:cNvSpPr>
            <a:spLocks noGrp="1" noChangeArrowheads="1"/>
          </p:cNvSpPr>
          <p:nvPr>
            <p:ph type="dt" sz="half" idx="11"/>
          </p:nvPr>
        </p:nvSpPr>
        <p:spPr>
          <a:ln/>
        </p:spPr>
        <p:txBody>
          <a:bodyPr/>
          <a:lstStyle>
            <a:lvl1pPr>
              <a:defRPr/>
            </a:lvl1pPr>
          </a:lstStyle>
          <a:p>
            <a:pPr>
              <a:defRPr/>
            </a:pPr>
            <a:fld id="{07457D9E-1BFB-41B0-8B2C-A45A2F62CFF8}" type="datetime1">
              <a:rPr lang="en-US"/>
              <a:pPr>
                <a:defRPr/>
              </a:pPr>
              <a:t>10/29/2010</a:t>
            </a:fld>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C7FD9214-C6C4-40E2-860D-98180433FF70}" type="slidenum">
              <a:rPr lang="en-US"/>
              <a:pPr>
                <a:defRPr/>
              </a:pPr>
              <a:t>‹#›</a:t>
            </a:fld>
            <a:endParaRPr 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ftr" sz="quarter" idx="10"/>
          </p:nvPr>
        </p:nvSpPr>
        <p:spPr>
          <a:ln/>
        </p:spPr>
        <p:txBody>
          <a:bodyPr/>
          <a:lstStyle>
            <a:lvl1pPr>
              <a:defRPr/>
            </a:lvl1pPr>
          </a:lstStyle>
          <a:p>
            <a:pPr>
              <a:defRPr/>
            </a:pPr>
            <a:r>
              <a:rPr lang="en-US"/>
              <a:t>TELLABS CONFIDENTIAL PROPRIETARY</a:t>
            </a:r>
          </a:p>
        </p:txBody>
      </p:sp>
      <p:sp>
        <p:nvSpPr>
          <p:cNvPr id="8" name="Rectangle 20"/>
          <p:cNvSpPr>
            <a:spLocks noGrp="1" noChangeArrowheads="1"/>
          </p:cNvSpPr>
          <p:nvPr>
            <p:ph type="dt" sz="half" idx="11"/>
          </p:nvPr>
        </p:nvSpPr>
        <p:spPr>
          <a:ln/>
        </p:spPr>
        <p:txBody>
          <a:bodyPr/>
          <a:lstStyle>
            <a:lvl1pPr>
              <a:defRPr/>
            </a:lvl1pPr>
          </a:lstStyle>
          <a:p>
            <a:pPr>
              <a:defRPr/>
            </a:pPr>
            <a:fld id="{1CA1E05E-0A9B-46B3-97E4-1760FCB80121}" type="datetime1">
              <a:rPr lang="en-US"/>
              <a:pPr>
                <a:defRPr/>
              </a:pPr>
              <a:t>10/29/2010</a:t>
            </a:fld>
            <a:endParaRPr lang="en-US"/>
          </a:p>
        </p:txBody>
      </p:sp>
      <p:sp>
        <p:nvSpPr>
          <p:cNvPr id="9" name="Rectangle 23"/>
          <p:cNvSpPr>
            <a:spLocks noGrp="1" noChangeArrowheads="1"/>
          </p:cNvSpPr>
          <p:nvPr>
            <p:ph type="sldNum" sz="quarter" idx="12"/>
          </p:nvPr>
        </p:nvSpPr>
        <p:spPr>
          <a:ln/>
        </p:spPr>
        <p:txBody>
          <a:bodyPr/>
          <a:lstStyle>
            <a:lvl1pPr>
              <a:defRPr/>
            </a:lvl1pPr>
          </a:lstStyle>
          <a:p>
            <a:pPr>
              <a:defRPr/>
            </a:pPr>
            <a:fld id="{2CBAAB5B-BC9A-43E6-8CBE-1D3509A25C76}" type="slidenum">
              <a:rPr lang="en-US"/>
              <a:pPr>
                <a:defRPr/>
              </a:pPr>
              <a:t>‹#›</a:t>
            </a:fld>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ftr" sz="quarter" idx="10"/>
          </p:nvPr>
        </p:nvSpPr>
        <p:spPr>
          <a:ln/>
        </p:spPr>
        <p:txBody>
          <a:bodyPr/>
          <a:lstStyle>
            <a:lvl1pPr>
              <a:defRPr/>
            </a:lvl1pPr>
          </a:lstStyle>
          <a:p>
            <a:pPr>
              <a:defRPr/>
            </a:pPr>
            <a:r>
              <a:rPr lang="en-US"/>
              <a:t>TELLABS CONFIDENTIAL PROPRIETARY</a:t>
            </a:r>
          </a:p>
        </p:txBody>
      </p:sp>
      <p:sp>
        <p:nvSpPr>
          <p:cNvPr id="4" name="Rectangle 20"/>
          <p:cNvSpPr>
            <a:spLocks noGrp="1" noChangeArrowheads="1"/>
          </p:cNvSpPr>
          <p:nvPr>
            <p:ph type="dt" sz="half" idx="11"/>
          </p:nvPr>
        </p:nvSpPr>
        <p:spPr>
          <a:ln/>
        </p:spPr>
        <p:txBody>
          <a:bodyPr/>
          <a:lstStyle>
            <a:lvl1pPr>
              <a:defRPr/>
            </a:lvl1pPr>
          </a:lstStyle>
          <a:p>
            <a:pPr>
              <a:defRPr/>
            </a:pPr>
            <a:fld id="{5197B97C-C814-46FA-925F-CE5BA9C7CA55}" type="datetime1">
              <a:rPr lang="en-US"/>
              <a:pPr>
                <a:defRPr/>
              </a:pPr>
              <a:t>10/29/2010</a:t>
            </a:fld>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41423359-A2F0-4168-8FBC-206EBC71024D}" type="slidenum">
              <a:rPr lang="en-US"/>
              <a:pPr>
                <a:defRPr/>
              </a:pPr>
              <a:t>‹#›</a:t>
            </a:fld>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ln/>
        </p:spPr>
        <p:txBody>
          <a:bodyPr/>
          <a:lstStyle>
            <a:lvl1pPr>
              <a:defRPr/>
            </a:lvl1pPr>
          </a:lstStyle>
          <a:p>
            <a:pPr>
              <a:defRPr/>
            </a:pPr>
            <a:r>
              <a:rPr lang="en-US"/>
              <a:t>TELLABS CONFIDENTIAL PROPRIETARY</a:t>
            </a:r>
          </a:p>
        </p:txBody>
      </p:sp>
      <p:sp>
        <p:nvSpPr>
          <p:cNvPr id="3" name="Rectangle 20"/>
          <p:cNvSpPr>
            <a:spLocks noGrp="1" noChangeArrowheads="1"/>
          </p:cNvSpPr>
          <p:nvPr>
            <p:ph type="dt" sz="half" idx="11"/>
          </p:nvPr>
        </p:nvSpPr>
        <p:spPr>
          <a:ln/>
        </p:spPr>
        <p:txBody>
          <a:bodyPr/>
          <a:lstStyle>
            <a:lvl1pPr>
              <a:defRPr/>
            </a:lvl1pPr>
          </a:lstStyle>
          <a:p>
            <a:pPr>
              <a:defRPr/>
            </a:pPr>
            <a:fld id="{FCF1A6F9-0634-4F12-95B6-E5A563EA339B}" type="datetime1">
              <a:rPr lang="en-US"/>
              <a:pPr>
                <a:defRPr/>
              </a:pPr>
              <a:t>10/29/2010</a:t>
            </a:fld>
            <a:endParaRPr lang="en-US"/>
          </a:p>
        </p:txBody>
      </p:sp>
      <p:sp>
        <p:nvSpPr>
          <p:cNvPr id="4" name="Rectangle 23"/>
          <p:cNvSpPr>
            <a:spLocks noGrp="1" noChangeArrowheads="1"/>
          </p:cNvSpPr>
          <p:nvPr>
            <p:ph type="sldNum" sz="quarter" idx="12"/>
          </p:nvPr>
        </p:nvSpPr>
        <p:spPr>
          <a:ln/>
        </p:spPr>
        <p:txBody>
          <a:bodyPr/>
          <a:lstStyle>
            <a:lvl1pPr>
              <a:defRPr/>
            </a:lvl1pPr>
          </a:lstStyle>
          <a:p>
            <a:pPr>
              <a:defRPr/>
            </a:pPr>
            <a:fld id="{E95B5DA2-7942-4CF0-8C59-4221ADAC3A42}" type="slidenum">
              <a:rPr lang="en-US"/>
              <a:pPr>
                <a:defRPr/>
              </a:pPr>
              <a:t>‹#›</a:t>
            </a:fld>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ftr" sz="quarter" idx="10"/>
          </p:nvPr>
        </p:nvSpPr>
        <p:spPr>
          <a:ln/>
        </p:spPr>
        <p:txBody>
          <a:bodyPr/>
          <a:lstStyle>
            <a:lvl1pPr>
              <a:defRPr/>
            </a:lvl1pPr>
          </a:lstStyle>
          <a:p>
            <a:pPr>
              <a:defRPr/>
            </a:pPr>
            <a:r>
              <a:rPr lang="en-US"/>
              <a:t>TELLABS CONFIDENTIAL PROPRIETARY</a:t>
            </a:r>
          </a:p>
        </p:txBody>
      </p:sp>
      <p:sp>
        <p:nvSpPr>
          <p:cNvPr id="6" name="Rectangle 20"/>
          <p:cNvSpPr>
            <a:spLocks noGrp="1" noChangeArrowheads="1"/>
          </p:cNvSpPr>
          <p:nvPr>
            <p:ph type="dt" sz="half" idx="11"/>
          </p:nvPr>
        </p:nvSpPr>
        <p:spPr>
          <a:ln/>
        </p:spPr>
        <p:txBody>
          <a:bodyPr/>
          <a:lstStyle>
            <a:lvl1pPr>
              <a:defRPr/>
            </a:lvl1pPr>
          </a:lstStyle>
          <a:p>
            <a:pPr>
              <a:defRPr/>
            </a:pPr>
            <a:fld id="{34E92CB1-C6B3-4278-B5A8-0D105D8BE541}" type="datetime1">
              <a:rPr lang="en-US"/>
              <a:pPr>
                <a:defRPr/>
              </a:pPr>
              <a:t>10/29/2010</a:t>
            </a:fld>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E2E7D395-7389-4B30-AC1D-A3862C36EF92}" type="slidenum">
              <a:rPr lang="en-US"/>
              <a:pPr>
                <a:defRPr/>
              </a:pPr>
              <a:t>‹#›</a:t>
            </a:fld>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ftr" sz="quarter" idx="10"/>
          </p:nvPr>
        </p:nvSpPr>
        <p:spPr>
          <a:ln/>
        </p:spPr>
        <p:txBody>
          <a:bodyPr/>
          <a:lstStyle>
            <a:lvl1pPr>
              <a:defRPr/>
            </a:lvl1pPr>
          </a:lstStyle>
          <a:p>
            <a:pPr>
              <a:defRPr/>
            </a:pPr>
            <a:r>
              <a:rPr lang="en-US"/>
              <a:t>TELLABS CONFIDENTIAL PROPRIETARY</a:t>
            </a:r>
          </a:p>
        </p:txBody>
      </p:sp>
      <p:sp>
        <p:nvSpPr>
          <p:cNvPr id="6" name="Rectangle 20"/>
          <p:cNvSpPr>
            <a:spLocks noGrp="1" noChangeArrowheads="1"/>
          </p:cNvSpPr>
          <p:nvPr>
            <p:ph type="dt" sz="half" idx="11"/>
          </p:nvPr>
        </p:nvSpPr>
        <p:spPr>
          <a:ln/>
        </p:spPr>
        <p:txBody>
          <a:bodyPr/>
          <a:lstStyle>
            <a:lvl1pPr>
              <a:defRPr/>
            </a:lvl1pPr>
          </a:lstStyle>
          <a:p>
            <a:pPr>
              <a:defRPr/>
            </a:pPr>
            <a:fld id="{A99E1919-59F1-45B3-B72F-5B6EA2FF4818}" type="datetime1">
              <a:rPr lang="en-US"/>
              <a:pPr>
                <a:defRPr/>
              </a:pPr>
              <a:t>10/29/2010</a:t>
            </a:fld>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75CBC87C-F6D7-401A-ACB8-4A3B96B7E4E8}" type="slidenum">
              <a:rPr lang="en-US"/>
              <a:pPr>
                <a:defRPr/>
              </a:pPr>
              <a:t>‹#›</a:t>
            </a:fld>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322263" y="1247775"/>
            <a:ext cx="8675687" cy="4573588"/>
          </a:xfrm>
          <a:prstGeom prst="rect">
            <a:avLst/>
          </a:prstGeom>
          <a:noFill/>
          <a:ln w="12700" algn="ctr">
            <a:noFill/>
            <a:miter lim="800000"/>
            <a:headEnd/>
            <a:tailEnd/>
          </a:ln>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title"/>
          </p:nvPr>
        </p:nvSpPr>
        <p:spPr bwMode="auto">
          <a:xfrm>
            <a:off x="322263" y="0"/>
            <a:ext cx="7221537" cy="1092200"/>
          </a:xfrm>
          <a:prstGeom prst="rect">
            <a:avLst/>
          </a:prstGeom>
          <a:noFill/>
          <a:ln w="9525" algn="ctr">
            <a:noFill/>
            <a:miter lim="800000"/>
            <a:headEnd type="none" w="sm" len="sm"/>
            <a:tailEnd type="none" w="sm" len="sm"/>
          </a:ln>
          <a:effectLst>
            <a:outerShdw dist="35921" dir="2700000" algn="ctr" rotWithShape="0">
              <a:srgbClr val="000000"/>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39" name="Rectangle 19"/>
          <p:cNvSpPr>
            <a:spLocks noGrp="1" noChangeArrowheads="1"/>
          </p:cNvSpPr>
          <p:nvPr>
            <p:ph type="ftr" sz="quarter" idx="3"/>
          </p:nvPr>
        </p:nvSpPr>
        <p:spPr bwMode="auto">
          <a:xfrm>
            <a:off x="3956050" y="6572250"/>
            <a:ext cx="1211263" cy="238125"/>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lgn="ctr" eaLnBrk="0" hangingPunct="0">
              <a:defRPr sz="800" smtClean="0"/>
            </a:lvl1pPr>
          </a:lstStyle>
          <a:p>
            <a:pPr>
              <a:defRPr/>
            </a:pPr>
            <a:r>
              <a:rPr lang="en-US"/>
              <a:t>TELLABS CONFIDENTIAL PROPRIETARY</a:t>
            </a:r>
          </a:p>
        </p:txBody>
      </p:sp>
      <p:sp>
        <p:nvSpPr>
          <p:cNvPr id="5140" name="Rectangle 20"/>
          <p:cNvSpPr>
            <a:spLocks noGrp="1" noChangeArrowheads="1"/>
          </p:cNvSpPr>
          <p:nvPr>
            <p:ph type="dt" sz="half" idx="2"/>
          </p:nvPr>
        </p:nvSpPr>
        <p:spPr bwMode="auto">
          <a:xfrm>
            <a:off x="6870700" y="6572250"/>
            <a:ext cx="2133600" cy="241300"/>
          </a:xfrm>
          <a:prstGeom prst="rect">
            <a:avLst/>
          </a:prstGeom>
          <a:noFill/>
          <a:ln w="9525" algn="ctr">
            <a:noFill/>
            <a:miter lim="800000"/>
            <a:headEnd/>
            <a:tailEnd/>
          </a:ln>
          <a:effectLst/>
        </p:spPr>
        <p:txBody>
          <a:bodyPr vert="horz" wrap="none" lIns="0" tIns="0" rIns="0" bIns="0" numCol="1" anchor="b" anchorCtr="0" compatLnSpc="1">
            <a:prstTxWarp prst="textNoShape">
              <a:avLst/>
            </a:prstTxWarp>
          </a:bodyPr>
          <a:lstStyle>
            <a:lvl1pPr algn="r" eaLnBrk="0" hangingPunct="0">
              <a:defRPr sz="800" smtClean="0"/>
            </a:lvl1pPr>
          </a:lstStyle>
          <a:p>
            <a:pPr>
              <a:defRPr/>
            </a:pPr>
            <a:fld id="{5B923F01-FF36-4FB8-90F8-D38C089FB7C4}" type="datetime1">
              <a:rPr lang="en-US"/>
              <a:pPr>
                <a:defRPr/>
              </a:pPr>
              <a:t>10/29/2010</a:t>
            </a:fld>
            <a:endParaRPr lang="en-US"/>
          </a:p>
        </p:txBody>
      </p:sp>
      <p:sp>
        <p:nvSpPr>
          <p:cNvPr id="5143" name="Rectangle 23"/>
          <p:cNvSpPr>
            <a:spLocks noGrp="1" noChangeArrowheads="1"/>
          </p:cNvSpPr>
          <p:nvPr>
            <p:ph type="sldNum" sz="quarter" idx="4"/>
          </p:nvPr>
        </p:nvSpPr>
        <p:spPr bwMode="auto">
          <a:xfrm>
            <a:off x="152400" y="6686550"/>
            <a:ext cx="250825" cy="152400"/>
          </a:xfrm>
          <a:prstGeom prst="rect">
            <a:avLst/>
          </a:prstGeom>
          <a:noFill/>
          <a:ln w="9525">
            <a:noFill/>
            <a:miter lim="800000"/>
            <a:headEnd type="none" w="sm" len="sm"/>
            <a:tailEnd type="none" w="sm" len="sm"/>
          </a:ln>
          <a:effectLst/>
        </p:spPr>
        <p:txBody>
          <a:bodyPr vert="horz" wrap="none" lIns="0" tIns="0" rIns="0" bIns="0" numCol="1" anchor="t" anchorCtr="0" compatLnSpc="1">
            <a:prstTxWarp prst="textNoShape">
              <a:avLst/>
            </a:prstTxWarp>
          </a:bodyPr>
          <a:lstStyle>
            <a:lvl1pPr eaLnBrk="0" hangingPunct="0">
              <a:defRPr sz="800" smtClean="0"/>
            </a:lvl1pPr>
          </a:lstStyle>
          <a:p>
            <a:pPr>
              <a:defRPr/>
            </a:pPr>
            <a:fld id="{187F66A0-F9C3-47E0-A305-DE7789556F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5" r:id="rId12"/>
    <p:sldLayoutId id="2147483677" r:id="rId13"/>
    <p:sldLayoutId id="2147483678" r:id="rId14"/>
  </p:sldLayoutIdLst>
  <p:transition spd="med">
    <p:zoom/>
  </p:transition>
  <p:hf hdr="0"/>
  <p:txStyles>
    <p:titleStyle>
      <a:lvl1pPr algn="l" rtl="0" fontAlgn="base">
        <a:lnSpc>
          <a:spcPct val="95000"/>
        </a:lnSpc>
        <a:spcBef>
          <a:spcPct val="0"/>
        </a:spcBef>
        <a:spcAft>
          <a:spcPct val="0"/>
        </a:spcAft>
        <a:defRPr kumimoji="1" sz="3200" b="1">
          <a:solidFill>
            <a:srgbClr val="FFFFFF"/>
          </a:solidFill>
          <a:latin typeface="+mj-lt"/>
          <a:ea typeface="+mj-ea"/>
          <a:cs typeface="+mj-cs"/>
        </a:defRPr>
      </a:lvl1pPr>
      <a:lvl2pPr algn="l" rtl="0" fontAlgn="base">
        <a:lnSpc>
          <a:spcPct val="95000"/>
        </a:lnSpc>
        <a:spcBef>
          <a:spcPct val="0"/>
        </a:spcBef>
        <a:spcAft>
          <a:spcPct val="0"/>
        </a:spcAft>
        <a:defRPr kumimoji="1" sz="3200" b="1">
          <a:solidFill>
            <a:srgbClr val="FFFFFF"/>
          </a:solidFill>
          <a:latin typeface="Arial" charset="0"/>
        </a:defRPr>
      </a:lvl2pPr>
      <a:lvl3pPr algn="l" rtl="0" fontAlgn="base">
        <a:lnSpc>
          <a:spcPct val="95000"/>
        </a:lnSpc>
        <a:spcBef>
          <a:spcPct val="0"/>
        </a:spcBef>
        <a:spcAft>
          <a:spcPct val="0"/>
        </a:spcAft>
        <a:defRPr kumimoji="1" sz="3200" b="1">
          <a:solidFill>
            <a:srgbClr val="FFFFFF"/>
          </a:solidFill>
          <a:latin typeface="Arial" charset="0"/>
        </a:defRPr>
      </a:lvl3pPr>
      <a:lvl4pPr algn="l" rtl="0" fontAlgn="base">
        <a:lnSpc>
          <a:spcPct val="95000"/>
        </a:lnSpc>
        <a:spcBef>
          <a:spcPct val="0"/>
        </a:spcBef>
        <a:spcAft>
          <a:spcPct val="0"/>
        </a:spcAft>
        <a:defRPr kumimoji="1" sz="3200" b="1">
          <a:solidFill>
            <a:srgbClr val="FFFFFF"/>
          </a:solidFill>
          <a:latin typeface="Arial" charset="0"/>
        </a:defRPr>
      </a:lvl4pPr>
      <a:lvl5pPr algn="l" rtl="0" fontAlgn="base">
        <a:lnSpc>
          <a:spcPct val="95000"/>
        </a:lnSpc>
        <a:spcBef>
          <a:spcPct val="0"/>
        </a:spcBef>
        <a:spcAft>
          <a:spcPct val="0"/>
        </a:spcAft>
        <a:defRPr kumimoji="1" sz="3200" b="1">
          <a:solidFill>
            <a:srgbClr val="FFFFFF"/>
          </a:solidFill>
          <a:latin typeface="Arial" charset="0"/>
        </a:defRPr>
      </a:lvl5pPr>
      <a:lvl6pPr marL="457200" algn="l" rtl="0" eaLnBrk="1" fontAlgn="base" hangingPunct="1">
        <a:lnSpc>
          <a:spcPct val="95000"/>
        </a:lnSpc>
        <a:spcBef>
          <a:spcPct val="0"/>
        </a:spcBef>
        <a:spcAft>
          <a:spcPct val="0"/>
        </a:spcAft>
        <a:defRPr kumimoji="1" sz="3200" b="1">
          <a:solidFill>
            <a:srgbClr val="FFFFFF"/>
          </a:solidFill>
          <a:latin typeface="Arial" charset="0"/>
        </a:defRPr>
      </a:lvl6pPr>
      <a:lvl7pPr marL="914400" algn="l" rtl="0" eaLnBrk="1" fontAlgn="base" hangingPunct="1">
        <a:lnSpc>
          <a:spcPct val="95000"/>
        </a:lnSpc>
        <a:spcBef>
          <a:spcPct val="0"/>
        </a:spcBef>
        <a:spcAft>
          <a:spcPct val="0"/>
        </a:spcAft>
        <a:defRPr kumimoji="1" sz="3200" b="1">
          <a:solidFill>
            <a:srgbClr val="FFFFFF"/>
          </a:solidFill>
          <a:latin typeface="Arial" charset="0"/>
        </a:defRPr>
      </a:lvl7pPr>
      <a:lvl8pPr marL="1371600" algn="l" rtl="0" eaLnBrk="1" fontAlgn="base" hangingPunct="1">
        <a:lnSpc>
          <a:spcPct val="95000"/>
        </a:lnSpc>
        <a:spcBef>
          <a:spcPct val="0"/>
        </a:spcBef>
        <a:spcAft>
          <a:spcPct val="0"/>
        </a:spcAft>
        <a:defRPr kumimoji="1" sz="3200" b="1">
          <a:solidFill>
            <a:srgbClr val="FFFFFF"/>
          </a:solidFill>
          <a:latin typeface="Arial" charset="0"/>
        </a:defRPr>
      </a:lvl8pPr>
      <a:lvl9pPr marL="1828800" algn="l" rtl="0" eaLnBrk="1" fontAlgn="base" hangingPunct="1">
        <a:lnSpc>
          <a:spcPct val="95000"/>
        </a:lnSpc>
        <a:spcBef>
          <a:spcPct val="0"/>
        </a:spcBef>
        <a:spcAft>
          <a:spcPct val="0"/>
        </a:spcAft>
        <a:defRPr kumimoji="1" sz="3200" b="1">
          <a:solidFill>
            <a:srgbClr val="FFFFFF"/>
          </a:solidFill>
          <a:latin typeface="Arial" charset="0"/>
        </a:defRPr>
      </a:lvl9pPr>
    </p:titleStyle>
    <p:bodyStyle>
      <a:lvl1pPr marL="287338" indent="-287338" algn="l" rtl="0" fontAlgn="base">
        <a:lnSpc>
          <a:spcPct val="115000"/>
        </a:lnSpc>
        <a:spcBef>
          <a:spcPct val="15000"/>
        </a:spcBef>
        <a:spcAft>
          <a:spcPct val="15000"/>
        </a:spcAft>
        <a:buClr>
          <a:schemeClr val="folHlink"/>
        </a:buClr>
        <a:buSzPct val="125000"/>
        <a:buFont typeface="Wingdings" pitchFamily="2" charset="2"/>
        <a:buChar char="§"/>
        <a:defRPr sz="2400" b="1">
          <a:solidFill>
            <a:schemeClr val="tx1"/>
          </a:solidFill>
          <a:latin typeface="+mn-lt"/>
          <a:ea typeface="+mn-ea"/>
          <a:cs typeface="+mn-cs"/>
        </a:defRPr>
      </a:lvl1pPr>
      <a:lvl2pPr marL="692150" indent="-287338" algn="l" rtl="0" fontAlgn="base">
        <a:lnSpc>
          <a:spcPct val="115000"/>
        </a:lnSpc>
        <a:spcBef>
          <a:spcPct val="15000"/>
        </a:spcBef>
        <a:spcAft>
          <a:spcPct val="15000"/>
        </a:spcAft>
        <a:buClr>
          <a:schemeClr val="folHlink"/>
        </a:buClr>
        <a:buSzPct val="125000"/>
        <a:buFont typeface="Wingdings" pitchFamily="2" charset="2"/>
        <a:buChar char="§"/>
        <a:defRPr sz="2200" b="1">
          <a:solidFill>
            <a:schemeClr val="tx1"/>
          </a:solidFill>
          <a:latin typeface="+mn-lt"/>
        </a:defRPr>
      </a:lvl2pPr>
      <a:lvl3pPr marL="1082675" indent="-222250" algn="l" rtl="0" fontAlgn="base">
        <a:lnSpc>
          <a:spcPct val="115000"/>
        </a:lnSpc>
        <a:spcBef>
          <a:spcPct val="15000"/>
        </a:spcBef>
        <a:spcAft>
          <a:spcPct val="15000"/>
        </a:spcAft>
        <a:buClr>
          <a:schemeClr val="folHlink"/>
        </a:buClr>
        <a:buSzPct val="125000"/>
        <a:buFont typeface="Wingdings" pitchFamily="2" charset="2"/>
        <a:buChar char="§"/>
        <a:defRPr sz="2000" b="1">
          <a:solidFill>
            <a:schemeClr val="tx1"/>
          </a:solidFill>
          <a:latin typeface="+mn-lt"/>
        </a:defRPr>
      </a:lvl3pPr>
      <a:lvl4pPr marL="1539875" indent="-222250" algn="l" rtl="0" fontAlgn="base">
        <a:lnSpc>
          <a:spcPct val="115000"/>
        </a:lnSpc>
        <a:spcBef>
          <a:spcPct val="15000"/>
        </a:spcBef>
        <a:spcAft>
          <a:spcPct val="15000"/>
        </a:spcAft>
        <a:buClr>
          <a:schemeClr val="folHlink"/>
        </a:buClr>
        <a:buSzPct val="125000"/>
        <a:buFont typeface="Wingdings" pitchFamily="2" charset="2"/>
        <a:buChar char="§"/>
        <a:defRPr b="1">
          <a:solidFill>
            <a:schemeClr val="tx1"/>
          </a:solidFill>
          <a:latin typeface="+mn-lt"/>
        </a:defRPr>
      </a:lvl4pPr>
      <a:lvl5pPr marL="1997075" indent="-222250" algn="l" rtl="0" fontAlgn="base">
        <a:lnSpc>
          <a:spcPct val="115000"/>
        </a:lnSpc>
        <a:spcBef>
          <a:spcPct val="15000"/>
        </a:spcBef>
        <a:spcAft>
          <a:spcPct val="15000"/>
        </a:spcAft>
        <a:buClr>
          <a:schemeClr val="folHlink"/>
        </a:buClr>
        <a:buSzPct val="125000"/>
        <a:buFont typeface="Wingdings" pitchFamily="2" charset="2"/>
        <a:buChar char="§"/>
        <a:defRPr sz="1600" b="1">
          <a:solidFill>
            <a:schemeClr val="tx1"/>
          </a:solidFill>
          <a:latin typeface="+mn-lt"/>
        </a:defRPr>
      </a:lvl5pPr>
      <a:lvl6pPr marL="2454275" indent="-222250" algn="l" rtl="0" eaLnBrk="1" fontAlgn="base" hangingPunct="1">
        <a:lnSpc>
          <a:spcPct val="115000"/>
        </a:lnSpc>
        <a:spcBef>
          <a:spcPct val="15000"/>
        </a:spcBef>
        <a:spcAft>
          <a:spcPct val="15000"/>
        </a:spcAft>
        <a:buClr>
          <a:schemeClr val="folHlink"/>
        </a:buClr>
        <a:buSzPct val="125000"/>
        <a:buFont typeface="Wingdings" pitchFamily="2" charset="2"/>
        <a:buChar char="§"/>
        <a:defRPr sz="1600" b="1">
          <a:solidFill>
            <a:schemeClr val="tx1"/>
          </a:solidFill>
          <a:latin typeface="+mn-lt"/>
        </a:defRPr>
      </a:lvl6pPr>
      <a:lvl7pPr marL="2911475" indent="-222250" algn="l" rtl="0" eaLnBrk="1" fontAlgn="base" hangingPunct="1">
        <a:lnSpc>
          <a:spcPct val="115000"/>
        </a:lnSpc>
        <a:spcBef>
          <a:spcPct val="15000"/>
        </a:spcBef>
        <a:spcAft>
          <a:spcPct val="15000"/>
        </a:spcAft>
        <a:buClr>
          <a:schemeClr val="folHlink"/>
        </a:buClr>
        <a:buSzPct val="125000"/>
        <a:buFont typeface="Wingdings" pitchFamily="2" charset="2"/>
        <a:buChar char="§"/>
        <a:defRPr sz="1600" b="1">
          <a:solidFill>
            <a:schemeClr val="tx1"/>
          </a:solidFill>
          <a:latin typeface="+mn-lt"/>
        </a:defRPr>
      </a:lvl7pPr>
      <a:lvl8pPr marL="3368675" indent="-222250" algn="l" rtl="0" eaLnBrk="1" fontAlgn="base" hangingPunct="1">
        <a:lnSpc>
          <a:spcPct val="115000"/>
        </a:lnSpc>
        <a:spcBef>
          <a:spcPct val="15000"/>
        </a:spcBef>
        <a:spcAft>
          <a:spcPct val="15000"/>
        </a:spcAft>
        <a:buClr>
          <a:schemeClr val="folHlink"/>
        </a:buClr>
        <a:buSzPct val="125000"/>
        <a:buFont typeface="Wingdings" pitchFamily="2" charset="2"/>
        <a:buChar char="§"/>
        <a:defRPr sz="1600" b="1">
          <a:solidFill>
            <a:schemeClr val="tx1"/>
          </a:solidFill>
          <a:latin typeface="+mn-lt"/>
        </a:defRPr>
      </a:lvl8pPr>
      <a:lvl9pPr marL="3825875" indent="-222250" algn="l" rtl="0" eaLnBrk="1" fontAlgn="base" hangingPunct="1">
        <a:lnSpc>
          <a:spcPct val="115000"/>
        </a:lnSpc>
        <a:spcBef>
          <a:spcPct val="15000"/>
        </a:spcBef>
        <a:spcAft>
          <a:spcPct val="15000"/>
        </a:spcAft>
        <a:buClr>
          <a:schemeClr val="folHlink"/>
        </a:buClr>
        <a:buSzPct val="125000"/>
        <a:buFont typeface="Wingdings" pitchFamily="2" charset="2"/>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images.google.com/imgres?imgurl=http://www.boygeniusreport.com/wp-content/uploads/image/blackberry-8800-1.jpg&amp;imgrefurl=http://www.boygeniusreport.com/2007/09/19/blackberry-8820-launches-on-att/&amp;h=550&amp;w=360&amp;sz=80&amp;hl=tr&amp;start=10&amp;tbnid=4v5JBKnYOoU5pM:&amp;tbnh=133&amp;tbnw=87&amp;prev=/images?q=blackberry&amp;gbv=2&amp;hl=tr"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images.google.com/imgres?imgurl=http://img.alibaba.com/photo/11735245/Wireless_11b_G_Full_Function_Access_Point.jpg&amp;imgrefurl=http://vikosmo.trustpass.alibaba.com/product/11735245/Wireless_11b_g_WISP_Access_Point.html&amp;h=880&amp;w=800&amp;sz=34&amp;hl=tr&amp;start=63&amp;tbnid=yNMdktQBJuMmoM:&amp;tbnh=146&amp;tbnw=133&amp;prev=/images?q=access+point&amp;start=54&amp;gbv=2&amp;ndsp=18&amp;hl=tr&amp;sa=N"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shopfloorautomations.com/images/laptop-2.jpg&amp;imgrefurl=http://www.shopfloorautomations.com/serial_laptop_oveview.php&amp;h=350&amp;w=380&amp;sz=21&amp;hl=tr&amp;start=9&amp;tbnid=1QmSgt_F12JOLM:&amp;tbnh=113&amp;tbnw=123&amp;prev=/images?q=laptop&amp;gbv=2&amp;hl=tr" TargetMode="External"/><Relationship Id="rId5" Type="http://schemas.openxmlformats.org/officeDocument/2006/relationships/image" Target="../media/image21.jpeg"/><Relationship Id="rId4" Type="http://schemas.openxmlformats.org/officeDocument/2006/relationships/hyperlink" Target="http://images.google.com/imgres?imgurl=http://www.resimcity.com/data/media/607/www.resimcity.com_lg_plazma_tv.jpg&amp;imgrefurl=http://www.resimcity.com/img2069.htm&amp;h=422&amp;w=450&amp;sz=22&amp;hl=tr&amp;start=12&amp;tbnid=5bpsC7DZkOmogM:&amp;tbnh=119&amp;tbnw=127&amp;prev=/images?q=plazma&amp;gbv=2&amp;hl=tr" TargetMode="External"/><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jpeg"/><Relationship Id="rId5" Type="http://schemas.openxmlformats.org/officeDocument/2006/relationships/image" Target="../media/image18.png"/><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jpeg"/><Relationship Id="rId5" Type="http://schemas.openxmlformats.org/officeDocument/2006/relationships/image" Target="../media/image18.png"/><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bc.co.uk/news/1056908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a:spLocks noGrp="1"/>
          </p:cNvSpPr>
          <p:nvPr>
            <p:ph type="ctrTitle"/>
          </p:nvPr>
        </p:nvSpPr>
        <p:spPr>
          <a:xfrm>
            <a:off x="346075" y="1057175"/>
            <a:ext cx="8455025" cy="2003625"/>
          </a:xfrm>
        </p:spPr>
        <p:txBody>
          <a:bodyPr/>
          <a:lstStyle/>
          <a:p>
            <a:pPr>
              <a:defRPr/>
            </a:pPr>
            <a:r>
              <a:rPr lang="en-US" dirty="0" smtClean="0">
                <a:ea typeface="ＭＳ Ｐゴシック" pitchFamily="34" charset="-128"/>
              </a:rPr>
              <a:t>4G Wireless Interworking</a:t>
            </a:r>
            <a:br>
              <a:rPr lang="en-US" dirty="0" smtClean="0">
                <a:ea typeface="ＭＳ Ｐゴシック" pitchFamily="34" charset="-128"/>
              </a:rPr>
            </a:br>
            <a:r>
              <a:rPr lang="en-US" dirty="0" smtClean="0">
                <a:ea typeface="ＭＳ Ｐゴシック" pitchFamily="34" charset="-128"/>
              </a:rPr>
              <a:t>LTE-WiMAX-</a:t>
            </a:r>
            <a:r>
              <a:rPr lang="en-US" dirty="0" err="1" smtClean="0">
                <a:ea typeface="ＭＳ Ｐゴシック" pitchFamily="34" charset="-128"/>
              </a:rPr>
              <a:t>EvDO</a:t>
            </a:r>
            <a:r>
              <a:rPr lang="en-US" dirty="0" smtClean="0">
                <a:ea typeface="ＭＳ Ｐゴシック" pitchFamily="34" charset="-128"/>
              </a:rPr>
              <a:t>-etc.</a:t>
            </a:r>
          </a:p>
        </p:txBody>
      </p:sp>
      <p:sp>
        <p:nvSpPr>
          <p:cNvPr id="16386" name="Subtitle 5"/>
          <p:cNvSpPr>
            <a:spLocks noGrp="1"/>
          </p:cNvSpPr>
          <p:nvPr>
            <p:ph type="subTitle" sz="quarter" idx="1"/>
          </p:nvPr>
        </p:nvSpPr>
        <p:spPr>
          <a:xfrm>
            <a:off x="307975" y="5091425"/>
            <a:ext cx="5530850" cy="1517338"/>
          </a:xfrm>
          <a:ln w="12700"/>
        </p:spPr>
        <p:txBody>
          <a:bodyPr/>
          <a:lstStyle/>
          <a:p>
            <a:r>
              <a:rPr lang="en-US" dirty="0" smtClean="0"/>
              <a:t>Charles Perkins</a:t>
            </a:r>
          </a:p>
          <a:p>
            <a:r>
              <a:rPr lang="en-US" dirty="0" smtClean="0"/>
              <a:t>charliep@wichorus.com</a:t>
            </a:r>
          </a:p>
          <a:p>
            <a:r>
              <a:rPr lang="en-US" dirty="0" smtClean="0"/>
              <a:t>UIUC, Oct. 27, 2010</a:t>
            </a:r>
          </a:p>
        </p:txBody>
      </p:sp>
      <p:sp>
        <p:nvSpPr>
          <p:cNvPr id="16387" name="Slide Number Placeholder 3"/>
          <p:cNvSpPr>
            <a:spLocks noGrp="1"/>
          </p:cNvSpPr>
          <p:nvPr>
            <p:ph type="sldNum" sz="quarter" idx="10"/>
          </p:nvPr>
        </p:nvSpPr>
        <p:spPr>
          <a:xfrm>
            <a:off x="8656638" y="6545263"/>
            <a:ext cx="487362" cy="217487"/>
          </a:xfrm>
          <a:noFill/>
        </p:spPr>
        <p:txBody>
          <a:bodyPr/>
          <a:lstStyle/>
          <a:p>
            <a:fld id="{1ABB6DEE-0AFF-4D5B-9CC3-02202A4A78A1}" type="slidenum">
              <a:rPr lang="en-US">
                <a:latin typeface="Courier New" pitchFamily="49" charset="0"/>
                <a:ea typeface="ＭＳ Ｐゴシック" pitchFamily="-107" charset="-128"/>
              </a:rPr>
              <a:pPr/>
              <a:t>1</a:t>
            </a:fld>
            <a:endParaRPr lang="en-US">
              <a:latin typeface="Courier New" pitchFamily="49" charset="0"/>
              <a:ea typeface="ＭＳ Ｐゴシック" pitchFamily="-107" charset="-128"/>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Mobile IP</a:t>
            </a:r>
            <a:endParaRPr lang="en-US" dirty="0"/>
          </a:p>
        </p:txBody>
      </p:sp>
      <p:pic>
        <p:nvPicPr>
          <p:cNvPr id="4" name="Content Placeholder 3" descr="architecturePmip.png"/>
          <p:cNvPicPr>
            <a:picLocks noGrp="1" noChangeAspect="1"/>
          </p:cNvPicPr>
          <p:nvPr>
            <p:ph sz="quarter" idx="1"/>
          </p:nvPr>
        </p:nvPicPr>
        <p:blipFill>
          <a:blip r:embed="rId2" cstate="print"/>
          <a:stretch>
            <a:fillRect/>
          </a:stretch>
        </p:blipFill>
        <p:spPr>
          <a:xfrm>
            <a:off x="1877503" y="1543114"/>
            <a:ext cx="5388994" cy="4938428"/>
          </a:xfrm>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Mobile IP</a:t>
            </a:r>
            <a:endParaRPr lang="en-US" dirty="0"/>
          </a:p>
        </p:txBody>
      </p:sp>
      <p:pic>
        <p:nvPicPr>
          <p:cNvPr id="4" name="Content Placeholder 3" descr="architectureHmip.png"/>
          <p:cNvPicPr>
            <a:picLocks noGrp="1" noChangeAspect="1"/>
          </p:cNvPicPr>
          <p:nvPr>
            <p:ph sz="quarter" idx="1"/>
          </p:nvPr>
        </p:nvPicPr>
        <p:blipFill>
          <a:blip r:embed="rId2" cstate="print"/>
          <a:stretch>
            <a:fillRect/>
          </a:stretch>
        </p:blipFill>
        <p:spPr>
          <a:xfrm>
            <a:off x="1592515" y="1688322"/>
            <a:ext cx="5958970" cy="4712478"/>
          </a:xfrm>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p:txBody>
          <a:bodyPr/>
          <a:lstStyle/>
          <a:p>
            <a:r>
              <a:rPr lang="en-US" dirty="0" smtClean="0"/>
              <a:t>FMIP (RFC </a:t>
            </a:r>
            <a:r>
              <a:rPr lang="en-US" dirty="0" smtClean="0"/>
              <a:t>5568):</a:t>
            </a:r>
            <a:r>
              <a:rPr lang="en-US" dirty="0" smtClean="0"/>
              <a:t/>
            </a:r>
            <a:br>
              <a:rPr lang="en-US" dirty="0" smtClean="0"/>
            </a:br>
            <a:r>
              <a:rPr lang="en-US" dirty="0" smtClean="0"/>
              <a:t>Smooth/Fast/Seamless </a:t>
            </a:r>
            <a:r>
              <a:rPr lang="en-US" dirty="0"/>
              <a:t>Handover</a:t>
            </a:r>
          </a:p>
        </p:txBody>
      </p:sp>
      <p:sp>
        <p:nvSpPr>
          <p:cNvPr id="123907" name="Rectangle 1027"/>
          <p:cNvSpPr>
            <a:spLocks noGrp="1" noChangeArrowheads="1"/>
          </p:cNvSpPr>
          <p:nvPr>
            <p:ph type="body" idx="1"/>
          </p:nvPr>
        </p:nvSpPr>
        <p:spPr>
          <a:xfrm>
            <a:off x="322263" y="1247775"/>
            <a:ext cx="8675687" cy="3077482"/>
          </a:xfrm>
        </p:spPr>
        <p:txBody>
          <a:bodyPr/>
          <a:lstStyle/>
          <a:p>
            <a:r>
              <a:rPr lang="en-US" dirty="0"/>
              <a:t>Smooth handover == low loss</a:t>
            </a:r>
          </a:p>
          <a:p>
            <a:r>
              <a:rPr lang="en-US" dirty="0"/>
              <a:t>Fast handover == low </a:t>
            </a:r>
            <a:r>
              <a:rPr lang="en-US" dirty="0" smtClean="0"/>
              <a:t>delay  [30 </a:t>
            </a:r>
            <a:r>
              <a:rPr lang="en-US" dirty="0"/>
              <a:t>ms</a:t>
            </a:r>
            <a:r>
              <a:rPr lang="en-US" dirty="0" smtClean="0"/>
              <a:t>?]</a:t>
            </a:r>
            <a:endParaRPr lang="en-US" dirty="0"/>
          </a:p>
          <a:p>
            <a:pPr lvl="1">
              <a:buFont typeface="Wingdings" pitchFamily="2" charset="2"/>
              <a:buChar char="v"/>
            </a:pPr>
            <a:r>
              <a:rPr lang="en-US" dirty="0"/>
              <a:t>Can router pre-empt Duplicate Address Detection??</a:t>
            </a:r>
          </a:p>
          <a:p>
            <a:r>
              <a:rPr lang="en-US" dirty="0"/>
              <a:t> Seamless </a:t>
            </a:r>
            <a:r>
              <a:rPr lang="en-US" dirty="0" smtClean="0"/>
              <a:t>handover:</a:t>
            </a:r>
          </a:p>
          <a:p>
            <a:pPr lvl="1">
              <a:buFont typeface="Wingdings" pitchFamily="2" charset="2"/>
              <a:buChar char="v"/>
            </a:pPr>
            <a:r>
              <a:rPr lang="en-US" i="1" dirty="0" smtClean="0"/>
              <a:t>Fast  </a:t>
            </a:r>
            <a:r>
              <a:rPr lang="en-US" dirty="0" smtClean="0"/>
              <a:t>[localized context transfer via HI and </a:t>
            </a:r>
            <a:r>
              <a:rPr lang="en-US" dirty="0" err="1" smtClean="0"/>
              <a:t>HAck</a:t>
            </a:r>
            <a:r>
              <a:rPr lang="en-US" dirty="0" smtClean="0"/>
              <a:t>]</a:t>
            </a:r>
          </a:p>
          <a:p>
            <a:pPr lvl="1">
              <a:buFont typeface="Wingdings" pitchFamily="2" charset="2"/>
              <a:buChar char="v"/>
            </a:pPr>
            <a:r>
              <a:rPr lang="en-US" i="1" dirty="0" smtClean="0"/>
              <a:t>Smooth  </a:t>
            </a:r>
            <a:r>
              <a:rPr lang="en-US" dirty="0" smtClean="0"/>
              <a:t>[buffering]</a:t>
            </a:r>
          </a:p>
        </p:txBody>
      </p:sp>
      <p:grpSp>
        <p:nvGrpSpPr>
          <p:cNvPr id="2" name="Group 1028"/>
          <p:cNvGrpSpPr>
            <a:grpSpLocks/>
          </p:cNvGrpSpPr>
          <p:nvPr/>
        </p:nvGrpSpPr>
        <p:grpSpPr bwMode="auto">
          <a:xfrm>
            <a:off x="4680857" y="3810000"/>
            <a:ext cx="3113088" cy="2667000"/>
            <a:chOff x="3072" y="1680"/>
            <a:chExt cx="1961" cy="1680"/>
          </a:xfrm>
        </p:grpSpPr>
        <p:grpSp>
          <p:nvGrpSpPr>
            <p:cNvPr id="3" name="Group 1029"/>
            <p:cNvGrpSpPr>
              <a:grpSpLocks/>
            </p:cNvGrpSpPr>
            <p:nvPr/>
          </p:nvGrpSpPr>
          <p:grpSpPr bwMode="auto">
            <a:xfrm>
              <a:off x="4368" y="2208"/>
              <a:ext cx="665" cy="816"/>
              <a:chOff x="864" y="1584"/>
              <a:chExt cx="720" cy="816"/>
            </a:xfrm>
          </p:grpSpPr>
          <p:grpSp>
            <p:nvGrpSpPr>
              <p:cNvPr id="4" name="Group 1030"/>
              <p:cNvGrpSpPr>
                <a:grpSpLocks/>
              </p:cNvGrpSpPr>
              <p:nvPr/>
            </p:nvGrpSpPr>
            <p:grpSpPr bwMode="auto">
              <a:xfrm>
                <a:off x="864" y="1584"/>
                <a:ext cx="720" cy="816"/>
                <a:chOff x="864" y="1584"/>
                <a:chExt cx="1008" cy="1108"/>
              </a:xfrm>
            </p:grpSpPr>
            <p:graphicFrame>
              <p:nvGraphicFramePr>
                <p:cNvPr id="123911" name="Object 1031">
                  <a:hlinkClick r:id="" action="ppaction://ole?verb=0"/>
                </p:cNvPr>
                <p:cNvGraphicFramePr>
                  <a:graphicFrameLocks/>
                </p:cNvGraphicFramePr>
                <p:nvPr/>
              </p:nvGraphicFramePr>
              <p:xfrm>
                <a:off x="1227" y="1632"/>
                <a:ext cx="320" cy="1060"/>
              </p:xfrm>
              <a:graphic>
                <a:graphicData uri="http://schemas.openxmlformats.org/presentationml/2006/ole">
                  <p:oleObj spid="_x0000_s3075" name="VISIO" r:id="rId3" imgW="1055520" imgH="1118880" progId="Visio.Drawing.11">
                    <p:embed/>
                  </p:oleObj>
                </a:graphicData>
              </a:graphic>
            </p:graphicFrame>
            <p:grpSp>
              <p:nvGrpSpPr>
                <p:cNvPr id="5" name="Group 1032"/>
                <p:cNvGrpSpPr>
                  <a:grpSpLocks/>
                </p:cNvGrpSpPr>
                <p:nvPr/>
              </p:nvGrpSpPr>
              <p:grpSpPr bwMode="auto">
                <a:xfrm>
                  <a:off x="864" y="1584"/>
                  <a:ext cx="1008" cy="209"/>
                  <a:chOff x="4" y="3236"/>
                  <a:chExt cx="1082" cy="304"/>
                </a:xfrm>
              </p:grpSpPr>
              <p:sp>
                <p:nvSpPr>
                  <p:cNvPr id="123913" name="Oval 1033"/>
                  <p:cNvSpPr>
                    <a:spLocks noChangeArrowheads="1"/>
                  </p:cNvSpPr>
                  <p:nvPr/>
                </p:nvSpPr>
                <p:spPr bwMode="auto">
                  <a:xfrm>
                    <a:off x="468" y="3364"/>
                    <a:ext cx="162" cy="41"/>
                  </a:xfrm>
                  <a:prstGeom prst="ellipse">
                    <a:avLst/>
                  </a:prstGeom>
                  <a:noFill/>
                  <a:ln w="12700">
                    <a:solidFill>
                      <a:schemeClr val="tx1"/>
                    </a:solidFill>
                    <a:round/>
                    <a:headEnd/>
                    <a:tailEnd/>
                  </a:ln>
                  <a:effectLst/>
                </p:spPr>
                <p:txBody>
                  <a:bodyPr wrap="none" anchor="ctr"/>
                  <a:lstStyle/>
                  <a:p>
                    <a:endParaRPr lang="en-US"/>
                  </a:p>
                </p:txBody>
              </p:sp>
              <p:sp>
                <p:nvSpPr>
                  <p:cNvPr id="123914" name="Oval 1034"/>
                  <p:cNvSpPr>
                    <a:spLocks noChangeArrowheads="1"/>
                  </p:cNvSpPr>
                  <p:nvPr/>
                </p:nvSpPr>
                <p:spPr bwMode="auto">
                  <a:xfrm>
                    <a:off x="359" y="3340"/>
                    <a:ext cx="370" cy="100"/>
                  </a:xfrm>
                  <a:prstGeom prst="ellipse">
                    <a:avLst/>
                  </a:prstGeom>
                  <a:noFill/>
                  <a:ln w="12700">
                    <a:solidFill>
                      <a:schemeClr val="tx1"/>
                    </a:solidFill>
                    <a:round/>
                    <a:headEnd/>
                    <a:tailEnd/>
                  </a:ln>
                  <a:effectLst/>
                </p:spPr>
                <p:txBody>
                  <a:bodyPr wrap="none" anchor="ctr"/>
                  <a:lstStyle/>
                  <a:p>
                    <a:endParaRPr lang="en-US"/>
                  </a:p>
                </p:txBody>
              </p:sp>
              <p:sp>
                <p:nvSpPr>
                  <p:cNvPr id="123915" name="Oval 1035"/>
                  <p:cNvSpPr>
                    <a:spLocks noChangeArrowheads="1"/>
                  </p:cNvSpPr>
                  <p:nvPr/>
                </p:nvSpPr>
                <p:spPr bwMode="auto">
                  <a:xfrm>
                    <a:off x="228" y="3302"/>
                    <a:ext cx="633" cy="176"/>
                  </a:xfrm>
                  <a:prstGeom prst="ellipse">
                    <a:avLst/>
                  </a:prstGeom>
                  <a:noFill/>
                  <a:ln w="12700">
                    <a:solidFill>
                      <a:schemeClr val="tx1"/>
                    </a:solidFill>
                    <a:round/>
                    <a:headEnd/>
                    <a:tailEnd/>
                  </a:ln>
                  <a:effectLst/>
                </p:spPr>
                <p:txBody>
                  <a:bodyPr wrap="none" anchor="ctr"/>
                  <a:lstStyle/>
                  <a:p>
                    <a:endParaRPr lang="en-US"/>
                  </a:p>
                </p:txBody>
              </p:sp>
              <p:sp>
                <p:nvSpPr>
                  <p:cNvPr id="123916" name="Oval 1036"/>
                  <p:cNvSpPr>
                    <a:spLocks noChangeArrowheads="1"/>
                  </p:cNvSpPr>
                  <p:nvPr/>
                </p:nvSpPr>
                <p:spPr bwMode="auto">
                  <a:xfrm>
                    <a:off x="4" y="3236"/>
                    <a:ext cx="1082" cy="304"/>
                  </a:xfrm>
                  <a:prstGeom prst="ellipse">
                    <a:avLst/>
                  </a:prstGeom>
                  <a:noFill/>
                  <a:ln w="12700">
                    <a:solidFill>
                      <a:schemeClr val="tx1"/>
                    </a:solidFill>
                    <a:round/>
                    <a:headEnd/>
                    <a:tailEnd/>
                  </a:ln>
                  <a:effectLst/>
                </p:spPr>
                <p:txBody>
                  <a:bodyPr wrap="none" anchor="ctr"/>
                  <a:lstStyle/>
                  <a:p>
                    <a:endParaRPr lang="en-US"/>
                  </a:p>
                </p:txBody>
              </p:sp>
            </p:grpSp>
          </p:grpSp>
          <p:grpSp>
            <p:nvGrpSpPr>
              <p:cNvPr id="6" name="Group 1037"/>
              <p:cNvGrpSpPr>
                <a:grpSpLocks/>
              </p:cNvGrpSpPr>
              <p:nvPr/>
            </p:nvGrpSpPr>
            <p:grpSpPr bwMode="auto">
              <a:xfrm>
                <a:off x="1319" y="1968"/>
                <a:ext cx="125" cy="258"/>
                <a:chOff x="1525" y="760"/>
                <a:chExt cx="464" cy="531"/>
              </a:xfrm>
            </p:grpSpPr>
            <p:grpSp>
              <p:nvGrpSpPr>
                <p:cNvPr id="7" name="Group 1038"/>
                <p:cNvGrpSpPr>
                  <a:grpSpLocks/>
                </p:cNvGrpSpPr>
                <p:nvPr/>
              </p:nvGrpSpPr>
              <p:grpSpPr bwMode="auto">
                <a:xfrm>
                  <a:off x="1596" y="760"/>
                  <a:ext cx="356" cy="494"/>
                  <a:chOff x="4172" y="1389"/>
                  <a:chExt cx="229" cy="318"/>
                </a:xfrm>
              </p:grpSpPr>
              <p:sp>
                <p:nvSpPr>
                  <p:cNvPr id="123919" name="Rectangle 1039"/>
                  <p:cNvSpPr>
                    <a:spLocks noChangeArrowheads="1"/>
                  </p:cNvSpPr>
                  <p:nvPr/>
                </p:nvSpPr>
                <p:spPr bwMode="auto">
                  <a:xfrm>
                    <a:off x="4174" y="1694"/>
                    <a:ext cx="194" cy="12"/>
                  </a:xfrm>
                  <a:prstGeom prst="rect">
                    <a:avLst/>
                  </a:prstGeom>
                  <a:solidFill>
                    <a:srgbClr val="474747"/>
                  </a:solidFill>
                  <a:ln w="12700">
                    <a:noFill/>
                    <a:miter lim="800000"/>
                    <a:headEnd/>
                    <a:tailEnd/>
                  </a:ln>
                  <a:effectLst/>
                </p:spPr>
                <p:txBody>
                  <a:bodyPr wrap="none" anchor="ctr"/>
                  <a:lstStyle/>
                  <a:p>
                    <a:endParaRPr lang="en-US"/>
                  </a:p>
                </p:txBody>
              </p:sp>
              <p:sp>
                <p:nvSpPr>
                  <p:cNvPr id="123920" name="Rectangle 1040"/>
                  <p:cNvSpPr>
                    <a:spLocks noChangeArrowheads="1"/>
                  </p:cNvSpPr>
                  <p:nvPr/>
                </p:nvSpPr>
                <p:spPr bwMode="auto">
                  <a:xfrm>
                    <a:off x="4172" y="1407"/>
                    <a:ext cx="198" cy="289"/>
                  </a:xfrm>
                  <a:prstGeom prst="rect">
                    <a:avLst/>
                  </a:prstGeom>
                  <a:gradFill rotWithShape="0">
                    <a:gsLst>
                      <a:gs pos="0">
                        <a:srgbClr val="C0C0C0"/>
                      </a:gs>
                      <a:gs pos="50000">
                        <a:srgbClr val="C0C0C0">
                          <a:gamma/>
                          <a:tint val="70196"/>
                          <a:invGamma/>
                        </a:srgbClr>
                      </a:gs>
                      <a:gs pos="100000">
                        <a:srgbClr val="C0C0C0"/>
                      </a:gs>
                    </a:gsLst>
                    <a:lin ang="5400000" scaled="1"/>
                  </a:gradFill>
                  <a:ln w="12700">
                    <a:noFill/>
                    <a:miter lim="800000"/>
                    <a:headEnd/>
                    <a:tailEnd/>
                  </a:ln>
                  <a:effectLst/>
                </p:spPr>
                <p:txBody>
                  <a:bodyPr wrap="none" anchor="ctr"/>
                  <a:lstStyle/>
                  <a:p>
                    <a:endParaRPr lang="en-US"/>
                  </a:p>
                </p:txBody>
              </p:sp>
              <p:sp>
                <p:nvSpPr>
                  <p:cNvPr id="123921" name="Freeform 1041"/>
                  <p:cNvSpPr>
                    <a:spLocks/>
                  </p:cNvSpPr>
                  <p:nvPr/>
                </p:nvSpPr>
                <p:spPr bwMode="auto">
                  <a:xfrm>
                    <a:off x="4172" y="1389"/>
                    <a:ext cx="229" cy="19"/>
                  </a:xfrm>
                  <a:custGeom>
                    <a:avLst/>
                    <a:gdLst/>
                    <a:ahLst/>
                    <a:cxnLst>
                      <a:cxn ang="0">
                        <a:pos x="0" y="18"/>
                      </a:cxn>
                      <a:cxn ang="0">
                        <a:pos x="35" y="0"/>
                      </a:cxn>
                      <a:cxn ang="0">
                        <a:pos x="228" y="0"/>
                      </a:cxn>
                      <a:cxn ang="0">
                        <a:pos x="197" y="17"/>
                      </a:cxn>
                      <a:cxn ang="0">
                        <a:pos x="0" y="18"/>
                      </a:cxn>
                    </a:cxnLst>
                    <a:rect l="0" t="0" r="r" b="b"/>
                    <a:pathLst>
                      <a:path w="229" h="19">
                        <a:moveTo>
                          <a:pt x="0" y="18"/>
                        </a:moveTo>
                        <a:lnTo>
                          <a:pt x="35" y="0"/>
                        </a:lnTo>
                        <a:lnTo>
                          <a:pt x="228" y="0"/>
                        </a:lnTo>
                        <a:lnTo>
                          <a:pt x="197" y="17"/>
                        </a:lnTo>
                        <a:lnTo>
                          <a:pt x="0" y="18"/>
                        </a:lnTo>
                      </a:path>
                    </a:pathLst>
                  </a:custGeom>
                  <a:gradFill rotWithShape="0">
                    <a:gsLst>
                      <a:gs pos="0">
                        <a:srgbClr val="808080">
                          <a:gamma/>
                          <a:tint val="70196"/>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22" name="Freeform 1042"/>
                  <p:cNvSpPr>
                    <a:spLocks/>
                  </p:cNvSpPr>
                  <p:nvPr/>
                </p:nvSpPr>
                <p:spPr bwMode="auto">
                  <a:xfrm>
                    <a:off x="4368" y="1670"/>
                    <a:ext cx="32" cy="37"/>
                  </a:xfrm>
                  <a:custGeom>
                    <a:avLst/>
                    <a:gdLst/>
                    <a:ahLst/>
                    <a:cxnLst>
                      <a:cxn ang="0">
                        <a:pos x="0" y="19"/>
                      </a:cxn>
                      <a:cxn ang="0">
                        <a:pos x="31" y="0"/>
                      </a:cxn>
                      <a:cxn ang="0">
                        <a:pos x="30" y="13"/>
                      </a:cxn>
                      <a:cxn ang="0">
                        <a:pos x="0" y="36"/>
                      </a:cxn>
                      <a:cxn ang="0">
                        <a:pos x="0" y="19"/>
                      </a:cxn>
                    </a:cxnLst>
                    <a:rect l="0" t="0" r="r" b="b"/>
                    <a:pathLst>
                      <a:path w="32" h="37">
                        <a:moveTo>
                          <a:pt x="0" y="19"/>
                        </a:moveTo>
                        <a:lnTo>
                          <a:pt x="31" y="0"/>
                        </a:lnTo>
                        <a:lnTo>
                          <a:pt x="30" y="13"/>
                        </a:lnTo>
                        <a:lnTo>
                          <a:pt x="0" y="36"/>
                        </a:lnTo>
                        <a:lnTo>
                          <a:pt x="0" y="19"/>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123923" name="Freeform 1043"/>
                  <p:cNvSpPr>
                    <a:spLocks/>
                  </p:cNvSpPr>
                  <p:nvPr/>
                </p:nvSpPr>
                <p:spPr bwMode="auto">
                  <a:xfrm>
                    <a:off x="4368" y="1389"/>
                    <a:ext cx="33" cy="309"/>
                  </a:xfrm>
                  <a:custGeom>
                    <a:avLst/>
                    <a:gdLst/>
                    <a:ahLst/>
                    <a:cxnLst>
                      <a:cxn ang="0">
                        <a:pos x="32" y="0"/>
                      </a:cxn>
                      <a:cxn ang="0">
                        <a:pos x="32" y="284"/>
                      </a:cxn>
                      <a:cxn ang="0">
                        <a:pos x="0" y="308"/>
                      </a:cxn>
                      <a:cxn ang="0">
                        <a:pos x="2" y="17"/>
                      </a:cxn>
                      <a:cxn ang="0">
                        <a:pos x="32" y="0"/>
                      </a:cxn>
                    </a:cxnLst>
                    <a:rect l="0" t="0" r="r" b="b"/>
                    <a:pathLst>
                      <a:path w="33" h="309">
                        <a:moveTo>
                          <a:pt x="32" y="0"/>
                        </a:moveTo>
                        <a:lnTo>
                          <a:pt x="32" y="284"/>
                        </a:lnTo>
                        <a:lnTo>
                          <a:pt x="0" y="308"/>
                        </a:lnTo>
                        <a:lnTo>
                          <a:pt x="2" y="17"/>
                        </a:lnTo>
                        <a:lnTo>
                          <a:pt x="32" y="0"/>
                        </a:lnTo>
                      </a:path>
                    </a:pathLst>
                  </a:custGeom>
                  <a:gradFill rotWithShape="0">
                    <a:gsLst>
                      <a:gs pos="0">
                        <a:srgbClr val="808080">
                          <a:gamma/>
                          <a:tint val="80000"/>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24" name="Rectangle 1044"/>
                  <p:cNvSpPr>
                    <a:spLocks noChangeArrowheads="1"/>
                  </p:cNvSpPr>
                  <p:nvPr/>
                </p:nvSpPr>
                <p:spPr bwMode="auto">
                  <a:xfrm>
                    <a:off x="4237" y="1433"/>
                    <a:ext cx="119" cy="255"/>
                  </a:xfrm>
                  <a:prstGeom prst="rect">
                    <a:avLst/>
                  </a:prstGeom>
                  <a:gradFill rotWithShape="0">
                    <a:gsLst>
                      <a:gs pos="0">
                        <a:srgbClr val="A2A2A2"/>
                      </a:gs>
                      <a:gs pos="100000">
                        <a:srgbClr val="A2A2A2">
                          <a:gamma/>
                          <a:tint val="70196"/>
                          <a:invGamma/>
                        </a:srgbClr>
                      </a:gs>
                    </a:gsLst>
                    <a:lin ang="5400000" scaled="1"/>
                  </a:gradFill>
                  <a:ln w="12700">
                    <a:noFill/>
                    <a:miter lim="800000"/>
                    <a:headEnd/>
                    <a:tailEnd/>
                  </a:ln>
                  <a:effectLst/>
                </p:spPr>
                <p:txBody>
                  <a:bodyPr wrap="none" anchor="ctr"/>
                  <a:lstStyle/>
                  <a:p>
                    <a:endParaRPr lang="en-US"/>
                  </a:p>
                </p:txBody>
              </p:sp>
              <p:sp>
                <p:nvSpPr>
                  <p:cNvPr id="123925" name="Rectangle 1045"/>
                  <p:cNvSpPr>
                    <a:spLocks noChangeArrowheads="1"/>
                  </p:cNvSpPr>
                  <p:nvPr/>
                </p:nvSpPr>
                <p:spPr bwMode="auto">
                  <a:xfrm>
                    <a:off x="4190" y="1433"/>
                    <a:ext cx="36" cy="63"/>
                  </a:xfrm>
                  <a:prstGeom prst="rect">
                    <a:avLst/>
                  </a:prstGeom>
                  <a:gradFill rotWithShape="0">
                    <a:gsLst>
                      <a:gs pos="0">
                        <a:srgbClr val="919191"/>
                      </a:gs>
                      <a:gs pos="100000">
                        <a:srgbClr val="919191">
                          <a:gamma/>
                          <a:tint val="89804"/>
                          <a:invGamma/>
                        </a:srgbClr>
                      </a:gs>
                    </a:gsLst>
                    <a:lin ang="5400000" scaled="1"/>
                  </a:gradFill>
                  <a:ln w="12700">
                    <a:noFill/>
                    <a:miter lim="800000"/>
                    <a:headEnd/>
                    <a:tailEnd/>
                  </a:ln>
                  <a:effectLst/>
                </p:spPr>
                <p:txBody>
                  <a:bodyPr wrap="none" anchor="ctr"/>
                  <a:lstStyle/>
                  <a:p>
                    <a:endParaRPr lang="en-US"/>
                  </a:p>
                </p:txBody>
              </p:sp>
              <p:sp>
                <p:nvSpPr>
                  <p:cNvPr id="123926" name="Rectangle 1046"/>
                  <p:cNvSpPr>
                    <a:spLocks noChangeArrowheads="1"/>
                  </p:cNvSpPr>
                  <p:nvPr/>
                </p:nvSpPr>
                <p:spPr bwMode="auto">
                  <a:xfrm>
                    <a:off x="4190" y="1504"/>
                    <a:ext cx="37" cy="7"/>
                  </a:xfrm>
                  <a:prstGeom prst="rect">
                    <a:avLst/>
                  </a:prstGeom>
                  <a:solidFill>
                    <a:srgbClr val="A2A2A2"/>
                  </a:solidFill>
                  <a:ln w="12700">
                    <a:noFill/>
                    <a:miter lim="800000"/>
                    <a:headEnd/>
                    <a:tailEnd/>
                  </a:ln>
                  <a:effectLst/>
                </p:spPr>
                <p:txBody>
                  <a:bodyPr wrap="none" anchor="ctr"/>
                  <a:lstStyle/>
                  <a:p>
                    <a:endParaRPr lang="en-US"/>
                  </a:p>
                </p:txBody>
              </p:sp>
            </p:grpSp>
            <p:sp>
              <p:nvSpPr>
                <p:cNvPr id="123927" name="Text Box 1047"/>
                <p:cNvSpPr txBox="1">
                  <a:spLocks noChangeArrowheads="1"/>
                </p:cNvSpPr>
                <p:nvPr/>
              </p:nvSpPr>
              <p:spPr bwMode="auto">
                <a:xfrm>
                  <a:off x="1525" y="855"/>
                  <a:ext cx="464" cy="436"/>
                </a:xfrm>
                <a:prstGeom prst="rect">
                  <a:avLst/>
                </a:prstGeom>
                <a:noFill/>
                <a:ln w="12700" cap="rnd">
                  <a:noFill/>
                  <a:miter lim="800000"/>
                  <a:headEnd/>
                  <a:tailEnd/>
                </a:ln>
                <a:effectLst/>
              </p:spPr>
              <p:txBody>
                <a:bodyPr wrap="none">
                  <a:spAutoFit/>
                </a:bodyPr>
                <a:lstStyle/>
                <a:p>
                  <a:pPr algn="ctr">
                    <a:lnSpc>
                      <a:spcPct val="100000"/>
                    </a:lnSpc>
                  </a:pPr>
                  <a:endParaRPr lang="en-US" sz="1600" b="1">
                    <a:latin typeface="Arial" charset="0"/>
                  </a:endParaRPr>
                </a:p>
              </p:txBody>
            </p:sp>
          </p:grpSp>
        </p:grpSp>
        <p:grpSp>
          <p:nvGrpSpPr>
            <p:cNvPr id="8" name="Group 1048"/>
            <p:cNvGrpSpPr>
              <a:grpSpLocks/>
            </p:cNvGrpSpPr>
            <p:nvPr/>
          </p:nvGrpSpPr>
          <p:grpSpPr bwMode="auto">
            <a:xfrm>
              <a:off x="3408" y="1680"/>
              <a:ext cx="1104" cy="768"/>
              <a:chOff x="3744" y="3024"/>
              <a:chExt cx="768" cy="432"/>
            </a:xfrm>
          </p:grpSpPr>
          <p:grpSp>
            <p:nvGrpSpPr>
              <p:cNvPr id="9" name="Group 1049"/>
              <p:cNvGrpSpPr>
                <a:grpSpLocks/>
              </p:cNvGrpSpPr>
              <p:nvPr/>
            </p:nvGrpSpPr>
            <p:grpSpPr bwMode="auto">
              <a:xfrm>
                <a:off x="3744" y="3024"/>
                <a:ext cx="768" cy="432"/>
                <a:chOff x="1097" y="1656"/>
                <a:chExt cx="1187" cy="762"/>
              </a:xfrm>
            </p:grpSpPr>
            <p:sp>
              <p:nvSpPr>
                <p:cNvPr id="123930" name="Oval 1050"/>
                <p:cNvSpPr>
                  <a:spLocks noChangeArrowheads="1"/>
                </p:cNvSpPr>
                <p:nvPr/>
              </p:nvSpPr>
              <p:spPr bwMode="auto">
                <a:xfrm rot="892054">
                  <a:off x="1097" y="1785"/>
                  <a:ext cx="372" cy="279"/>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1" name="Oval 1051"/>
                <p:cNvSpPr>
                  <a:spLocks noChangeArrowheads="1"/>
                </p:cNvSpPr>
                <p:nvPr/>
              </p:nvSpPr>
              <p:spPr bwMode="auto">
                <a:xfrm>
                  <a:off x="1930" y="1760"/>
                  <a:ext cx="321" cy="306"/>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2" name="Oval 1052"/>
                <p:cNvSpPr>
                  <a:spLocks noChangeArrowheads="1"/>
                </p:cNvSpPr>
                <p:nvPr/>
              </p:nvSpPr>
              <p:spPr bwMode="auto">
                <a:xfrm rot="-5078581">
                  <a:off x="1527" y="1991"/>
                  <a:ext cx="350" cy="503"/>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3" name="Oval 1053"/>
                <p:cNvSpPr>
                  <a:spLocks noChangeArrowheads="1"/>
                </p:cNvSpPr>
                <p:nvPr/>
              </p:nvSpPr>
              <p:spPr bwMode="auto">
                <a:xfrm rot="-5825252">
                  <a:off x="1948" y="1954"/>
                  <a:ext cx="28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4" name="Oval 1054"/>
                <p:cNvSpPr>
                  <a:spLocks noChangeArrowheads="1"/>
                </p:cNvSpPr>
                <p:nvPr/>
              </p:nvSpPr>
              <p:spPr bwMode="auto">
                <a:xfrm rot="-4491197">
                  <a:off x="1144" y="1961"/>
                  <a:ext cx="29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5" name="Freeform 1055"/>
                <p:cNvSpPr>
                  <a:spLocks/>
                </p:cNvSpPr>
                <p:nvPr/>
              </p:nvSpPr>
              <p:spPr bwMode="auto">
                <a:xfrm>
                  <a:off x="1101" y="1656"/>
                  <a:ext cx="1183" cy="718"/>
                </a:xfrm>
                <a:custGeom>
                  <a:avLst/>
                  <a:gdLst/>
                  <a:ahLst/>
                  <a:cxnLst>
                    <a:cxn ang="0">
                      <a:pos x="1694" y="215"/>
                    </a:cxn>
                    <a:cxn ang="0">
                      <a:pos x="1598" y="95"/>
                    </a:cxn>
                    <a:cxn ang="0">
                      <a:pos x="1520" y="44"/>
                    </a:cxn>
                    <a:cxn ang="0">
                      <a:pos x="1431" y="22"/>
                    </a:cxn>
                    <a:cxn ang="0">
                      <a:pos x="1311" y="45"/>
                    </a:cxn>
                    <a:cxn ang="0">
                      <a:pos x="1200" y="127"/>
                    </a:cxn>
                    <a:cxn ang="0">
                      <a:pos x="1119" y="207"/>
                    </a:cxn>
                    <a:cxn ang="0">
                      <a:pos x="1026" y="80"/>
                    </a:cxn>
                    <a:cxn ang="0">
                      <a:pos x="904" y="9"/>
                    </a:cxn>
                    <a:cxn ang="0">
                      <a:pos x="785" y="5"/>
                    </a:cxn>
                    <a:cxn ang="0">
                      <a:pos x="692" y="42"/>
                    </a:cxn>
                    <a:cxn ang="0">
                      <a:pos x="612" y="114"/>
                    </a:cxn>
                    <a:cxn ang="0">
                      <a:pos x="550" y="212"/>
                    </a:cxn>
                    <a:cxn ang="0">
                      <a:pos x="508" y="333"/>
                    </a:cxn>
                    <a:cxn ang="0">
                      <a:pos x="470" y="430"/>
                    </a:cxn>
                    <a:cxn ang="0">
                      <a:pos x="338" y="379"/>
                    </a:cxn>
                    <a:cxn ang="0">
                      <a:pos x="209" y="382"/>
                    </a:cxn>
                    <a:cxn ang="0">
                      <a:pos x="106" y="436"/>
                    </a:cxn>
                    <a:cxn ang="0">
                      <a:pos x="42" y="520"/>
                    </a:cxn>
                    <a:cxn ang="0">
                      <a:pos x="7" y="628"/>
                    </a:cxn>
                    <a:cxn ang="0">
                      <a:pos x="4" y="753"/>
                    </a:cxn>
                    <a:cxn ang="0">
                      <a:pos x="33" y="885"/>
                    </a:cxn>
                    <a:cxn ang="0">
                      <a:pos x="88" y="1005"/>
                    </a:cxn>
                    <a:cxn ang="0">
                      <a:pos x="128" y="1066"/>
                    </a:cxn>
                    <a:cxn ang="0">
                      <a:pos x="61" y="1193"/>
                    </a:cxn>
                    <a:cxn ang="0">
                      <a:pos x="10" y="1350"/>
                    </a:cxn>
                    <a:cxn ang="0">
                      <a:pos x="3" y="1502"/>
                    </a:cxn>
                    <a:cxn ang="0">
                      <a:pos x="33" y="1644"/>
                    </a:cxn>
                    <a:cxn ang="0">
                      <a:pos x="100" y="1766"/>
                    </a:cxn>
                    <a:cxn ang="0">
                      <a:pos x="197" y="1859"/>
                    </a:cxn>
                    <a:cxn ang="0">
                      <a:pos x="328" y="1918"/>
                    </a:cxn>
                    <a:cxn ang="0">
                      <a:pos x="491" y="1922"/>
                    </a:cxn>
                    <a:cxn ang="0">
                      <a:pos x="646" y="1865"/>
                    </a:cxn>
                    <a:cxn ang="0">
                      <a:pos x="726" y="1884"/>
                    </a:cxn>
                    <a:cxn ang="0">
                      <a:pos x="772" y="2010"/>
                    </a:cxn>
                    <a:cxn ang="0">
                      <a:pos x="849" y="2116"/>
                    </a:cxn>
                    <a:cxn ang="0">
                      <a:pos x="954" y="2198"/>
                    </a:cxn>
                    <a:cxn ang="0">
                      <a:pos x="1077" y="2249"/>
                    </a:cxn>
                    <a:cxn ang="0">
                      <a:pos x="1215" y="2262"/>
                    </a:cxn>
                    <a:cxn ang="0">
                      <a:pos x="1354" y="2233"/>
                    </a:cxn>
                    <a:cxn ang="0">
                      <a:pos x="1475" y="2167"/>
                    </a:cxn>
                    <a:cxn ang="0">
                      <a:pos x="1572" y="2069"/>
                    </a:cxn>
                    <a:cxn ang="0">
                      <a:pos x="1637" y="1947"/>
                    </a:cxn>
                    <a:cxn ang="0">
                      <a:pos x="1667" y="1806"/>
                    </a:cxn>
                    <a:cxn ang="0">
                      <a:pos x="1667" y="1777"/>
                    </a:cxn>
                    <a:cxn ang="0">
                      <a:pos x="1738" y="1814"/>
                    </a:cxn>
                    <a:cxn ang="0">
                      <a:pos x="1887" y="1867"/>
                    </a:cxn>
                    <a:cxn ang="0">
                      <a:pos x="2041" y="1867"/>
                    </a:cxn>
                    <a:cxn ang="0">
                      <a:pos x="2166" y="1820"/>
                    </a:cxn>
                    <a:cxn ang="0">
                      <a:pos x="2257" y="1739"/>
                    </a:cxn>
                    <a:cxn ang="0">
                      <a:pos x="2317" y="1631"/>
                    </a:cxn>
                    <a:cxn ang="0">
                      <a:pos x="2339" y="1505"/>
                    </a:cxn>
                    <a:cxn ang="0">
                      <a:pos x="2323" y="1368"/>
                    </a:cxn>
                    <a:cxn ang="0">
                      <a:pos x="2250" y="1204"/>
                    </a:cxn>
                    <a:cxn ang="0">
                      <a:pos x="2165" y="1036"/>
                    </a:cxn>
                    <a:cxn ang="0">
                      <a:pos x="2266" y="783"/>
                    </a:cxn>
                    <a:cxn ang="0">
                      <a:pos x="2276" y="636"/>
                    </a:cxn>
                    <a:cxn ang="0">
                      <a:pos x="2255" y="525"/>
                    </a:cxn>
                    <a:cxn ang="0">
                      <a:pos x="2204" y="430"/>
                    </a:cxn>
                    <a:cxn ang="0">
                      <a:pos x="2137" y="368"/>
                    </a:cxn>
                    <a:cxn ang="0">
                      <a:pos x="2056" y="334"/>
                    </a:cxn>
                    <a:cxn ang="0">
                      <a:pos x="1966" y="326"/>
                    </a:cxn>
                    <a:cxn ang="0">
                      <a:pos x="1787" y="379"/>
                    </a:cxn>
                  </a:cxnLst>
                  <a:rect l="0" t="0" r="r" b="b"/>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1"/>
                      </a:lnTo>
                      <a:lnTo>
                        <a:pt x="1667" y="1780"/>
                      </a:lnTo>
                      <a:lnTo>
                        <a:pt x="1667" y="1778"/>
                      </a:lnTo>
                      <a:lnTo>
                        <a:pt x="1667" y="1777"/>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00CC99">
                        <a:gamma/>
                        <a:tint val="30196"/>
                        <a:invGamma/>
                      </a:srgbClr>
                    </a:gs>
                    <a:gs pos="100000">
                      <a:srgbClr val="00CC99"/>
                    </a:gs>
                  </a:gsLst>
                  <a:lin ang="2700000" scaled="1"/>
                </a:gradFill>
                <a:ln w="9525" cap="flat" cmpd="sng">
                  <a:noFill/>
                  <a:prstDash val="solid"/>
                  <a:round/>
                  <a:headEnd type="none" w="med" len="med"/>
                  <a:tailEnd type="none" w="med" len="med"/>
                </a:ln>
                <a:effectLst/>
              </p:spPr>
              <p:txBody>
                <a:bodyPr/>
                <a:lstStyle/>
                <a:p>
                  <a:endParaRPr lang="en-US"/>
                </a:p>
              </p:txBody>
            </p:sp>
          </p:grpSp>
          <p:sp>
            <p:nvSpPr>
              <p:cNvPr id="123936" name="Text Box 1056"/>
              <p:cNvSpPr txBox="1">
                <a:spLocks noChangeArrowheads="1"/>
              </p:cNvSpPr>
              <p:nvPr/>
            </p:nvSpPr>
            <p:spPr bwMode="auto">
              <a:xfrm>
                <a:off x="3888" y="3072"/>
                <a:ext cx="81" cy="108"/>
              </a:xfrm>
              <a:prstGeom prst="rect">
                <a:avLst/>
              </a:prstGeom>
              <a:noFill/>
              <a:ln w="12700">
                <a:noFill/>
                <a:miter lim="800000"/>
                <a:headEnd/>
                <a:tailEnd/>
              </a:ln>
              <a:effectLst/>
            </p:spPr>
            <p:txBody>
              <a:bodyPr wrap="none">
                <a:spAutoFit/>
              </a:bodyPr>
              <a:lstStyle/>
              <a:p>
                <a:pPr>
                  <a:lnSpc>
                    <a:spcPct val="100000"/>
                  </a:lnSpc>
                </a:pPr>
                <a:endParaRPr lang="en-US" sz="1400" b="1">
                  <a:latin typeface="Times" pitchFamily="18" charset="0"/>
                </a:endParaRPr>
              </a:p>
            </p:txBody>
          </p:sp>
        </p:grpSp>
        <p:grpSp>
          <p:nvGrpSpPr>
            <p:cNvPr id="10" name="Group 1057"/>
            <p:cNvGrpSpPr>
              <a:grpSpLocks/>
            </p:cNvGrpSpPr>
            <p:nvPr/>
          </p:nvGrpSpPr>
          <p:grpSpPr bwMode="auto">
            <a:xfrm>
              <a:off x="3072" y="2304"/>
              <a:ext cx="665" cy="816"/>
              <a:chOff x="864" y="1584"/>
              <a:chExt cx="720" cy="816"/>
            </a:xfrm>
          </p:grpSpPr>
          <p:grpSp>
            <p:nvGrpSpPr>
              <p:cNvPr id="11" name="Group 1058"/>
              <p:cNvGrpSpPr>
                <a:grpSpLocks/>
              </p:cNvGrpSpPr>
              <p:nvPr/>
            </p:nvGrpSpPr>
            <p:grpSpPr bwMode="auto">
              <a:xfrm>
                <a:off x="864" y="1584"/>
                <a:ext cx="720" cy="816"/>
                <a:chOff x="864" y="1584"/>
                <a:chExt cx="1008" cy="1108"/>
              </a:xfrm>
            </p:grpSpPr>
            <p:graphicFrame>
              <p:nvGraphicFramePr>
                <p:cNvPr id="123939" name="Object 1059">
                  <a:hlinkClick r:id="" action="ppaction://ole?verb=0"/>
                </p:cNvPr>
                <p:cNvGraphicFramePr>
                  <a:graphicFrameLocks/>
                </p:cNvGraphicFramePr>
                <p:nvPr/>
              </p:nvGraphicFramePr>
              <p:xfrm>
                <a:off x="1227" y="1632"/>
                <a:ext cx="320" cy="1060"/>
              </p:xfrm>
              <a:graphic>
                <a:graphicData uri="http://schemas.openxmlformats.org/presentationml/2006/ole">
                  <p:oleObj spid="_x0000_s3074" name="VISIO" r:id="rId4" imgW="1055520" imgH="1118880" progId="Visio.Drawing.11">
                    <p:embed/>
                  </p:oleObj>
                </a:graphicData>
              </a:graphic>
            </p:graphicFrame>
            <p:grpSp>
              <p:nvGrpSpPr>
                <p:cNvPr id="12" name="Group 1060"/>
                <p:cNvGrpSpPr>
                  <a:grpSpLocks/>
                </p:cNvGrpSpPr>
                <p:nvPr/>
              </p:nvGrpSpPr>
              <p:grpSpPr bwMode="auto">
                <a:xfrm>
                  <a:off x="864" y="1584"/>
                  <a:ext cx="1008" cy="209"/>
                  <a:chOff x="4" y="3236"/>
                  <a:chExt cx="1082" cy="304"/>
                </a:xfrm>
              </p:grpSpPr>
              <p:sp>
                <p:nvSpPr>
                  <p:cNvPr id="123941" name="Oval 1061"/>
                  <p:cNvSpPr>
                    <a:spLocks noChangeArrowheads="1"/>
                  </p:cNvSpPr>
                  <p:nvPr/>
                </p:nvSpPr>
                <p:spPr bwMode="auto">
                  <a:xfrm>
                    <a:off x="468" y="3364"/>
                    <a:ext cx="162" cy="41"/>
                  </a:xfrm>
                  <a:prstGeom prst="ellipse">
                    <a:avLst/>
                  </a:prstGeom>
                  <a:noFill/>
                  <a:ln w="12700">
                    <a:solidFill>
                      <a:schemeClr val="tx1"/>
                    </a:solidFill>
                    <a:round/>
                    <a:headEnd/>
                    <a:tailEnd/>
                  </a:ln>
                  <a:effectLst/>
                </p:spPr>
                <p:txBody>
                  <a:bodyPr wrap="none" anchor="ctr"/>
                  <a:lstStyle/>
                  <a:p>
                    <a:endParaRPr lang="en-US"/>
                  </a:p>
                </p:txBody>
              </p:sp>
              <p:sp>
                <p:nvSpPr>
                  <p:cNvPr id="123942" name="Oval 1062"/>
                  <p:cNvSpPr>
                    <a:spLocks noChangeArrowheads="1"/>
                  </p:cNvSpPr>
                  <p:nvPr/>
                </p:nvSpPr>
                <p:spPr bwMode="auto">
                  <a:xfrm>
                    <a:off x="359" y="3340"/>
                    <a:ext cx="370" cy="100"/>
                  </a:xfrm>
                  <a:prstGeom prst="ellipse">
                    <a:avLst/>
                  </a:prstGeom>
                  <a:noFill/>
                  <a:ln w="12700">
                    <a:solidFill>
                      <a:schemeClr val="tx1"/>
                    </a:solidFill>
                    <a:round/>
                    <a:headEnd/>
                    <a:tailEnd/>
                  </a:ln>
                  <a:effectLst/>
                </p:spPr>
                <p:txBody>
                  <a:bodyPr wrap="none" anchor="ctr"/>
                  <a:lstStyle/>
                  <a:p>
                    <a:endParaRPr lang="en-US"/>
                  </a:p>
                </p:txBody>
              </p:sp>
              <p:sp>
                <p:nvSpPr>
                  <p:cNvPr id="123943" name="Oval 1063"/>
                  <p:cNvSpPr>
                    <a:spLocks noChangeArrowheads="1"/>
                  </p:cNvSpPr>
                  <p:nvPr/>
                </p:nvSpPr>
                <p:spPr bwMode="auto">
                  <a:xfrm>
                    <a:off x="228" y="3302"/>
                    <a:ext cx="633" cy="176"/>
                  </a:xfrm>
                  <a:prstGeom prst="ellipse">
                    <a:avLst/>
                  </a:prstGeom>
                  <a:noFill/>
                  <a:ln w="12700">
                    <a:solidFill>
                      <a:schemeClr val="tx1"/>
                    </a:solidFill>
                    <a:round/>
                    <a:headEnd/>
                    <a:tailEnd/>
                  </a:ln>
                  <a:effectLst/>
                </p:spPr>
                <p:txBody>
                  <a:bodyPr wrap="none" anchor="ctr"/>
                  <a:lstStyle/>
                  <a:p>
                    <a:endParaRPr lang="en-US"/>
                  </a:p>
                </p:txBody>
              </p:sp>
              <p:sp>
                <p:nvSpPr>
                  <p:cNvPr id="123944" name="Oval 1064"/>
                  <p:cNvSpPr>
                    <a:spLocks noChangeArrowheads="1"/>
                  </p:cNvSpPr>
                  <p:nvPr/>
                </p:nvSpPr>
                <p:spPr bwMode="auto">
                  <a:xfrm>
                    <a:off x="4" y="3236"/>
                    <a:ext cx="1082" cy="304"/>
                  </a:xfrm>
                  <a:prstGeom prst="ellipse">
                    <a:avLst/>
                  </a:prstGeom>
                  <a:noFill/>
                  <a:ln w="12700">
                    <a:solidFill>
                      <a:schemeClr val="tx1"/>
                    </a:solidFill>
                    <a:round/>
                    <a:headEnd/>
                    <a:tailEnd/>
                  </a:ln>
                  <a:effectLst/>
                </p:spPr>
                <p:txBody>
                  <a:bodyPr wrap="none" anchor="ctr"/>
                  <a:lstStyle/>
                  <a:p>
                    <a:endParaRPr lang="en-US"/>
                  </a:p>
                </p:txBody>
              </p:sp>
            </p:grpSp>
          </p:grpSp>
          <p:grpSp>
            <p:nvGrpSpPr>
              <p:cNvPr id="13" name="Group 1065"/>
              <p:cNvGrpSpPr>
                <a:grpSpLocks/>
              </p:cNvGrpSpPr>
              <p:nvPr/>
            </p:nvGrpSpPr>
            <p:grpSpPr bwMode="auto">
              <a:xfrm>
                <a:off x="1319" y="1968"/>
                <a:ext cx="125" cy="258"/>
                <a:chOff x="1525" y="760"/>
                <a:chExt cx="464" cy="531"/>
              </a:xfrm>
            </p:grpSpPr>
            <p:grpSp>
              <p:nvGrpSpPr>
                <p:cNvPr id="14" name="Group 1066"/>
                <p:cNvGrpSpPr>
                  <a:grpSpLocks/>
                </p:cNvGrpSpPr>
                <p:nvPr/>
              </p:nvGrpSpPr>
              <p:grpSpPr bwMode="auto">
                <a:xfrm>
                  <a:off x="1596" y="760"/>
                  <a:ext cx="356" cy="494"/>
                  <a:chOff x="4172" y="1389"/>
                  <a:chExt cx="229" cy="318"/>
                </a:xfrm>
              </p:grpSpPr>
              <p:sp>
                <p:nvSpPr>
                  <p:cNvPr id="123947" name="Rectangle 1067"/>
                  <p:cNvSpPr>
                    <a:spLocks noChangeArrowheads="1"/>
                  </p:cNvSpPr>
                  <p:nvPr/>
                </p:nvSpPr>
                <p:spPr bwMode="auto">
                  <a:xfrm>
                    <a:off x="4174" y="1694"/>
                    <a:ext cx="194" cy="12"/>
                  </a:xfrm>
                  <a:prstGeom prst="rect">
                    <a:avLst/>
                  </a:prstGeom>
                  <a:solidFill>
                    <a:srgbClr val="474747"/>
                  </a:solidFill>
                  <a:ln w="12700">
                    <a:noFill/>
                    <a:miter lim="800000"/>
                    <a:headEnd/>
                    <a:tailEnd/>
                  </a:ln>
                  <a:effectLst/>
                </p:spPr>
                <p:txBody>
                  <a:bodyPr wrap="none" anchor="ctr"/>
                  <a:lstStyle/>
                  <a:p>
                    <a:endParaRPr lang="en-US"/>
                  </a:p>
                </p:txBody>
              </p:sp>
              <p:sp>
                <p:nvSpPr>
                  <p:cNvPr id="123948" name="Rectangle 1068"/>
                  <p:cNvSpPr>
                    <a:spLocks noChangeArrowheads="1"/>
                  </p:cNvSpPr>
                  <p:nvPr/>
                </p:nvSpPr>
                <p:spPr bwMode="auto">
                  <a:xfrm>
                    <a:off x="4172" y="1407"/>
                    <a:ext cx="198" cy="289"/>
                  </a:xfrm>
                  <a:prstGeom prst="rect">
                    <a:avLst/>
                  </a:prstGeom>
                  <a:gradFill rotWithShape="0">
                    <a:gsLst>
                      <a:gs pos="0">
                        <a:srgbClr val="C0C0C0"/>
                      </a:gs>
                      <a:gs pos="50000">
                        <a:srgbClr val="C0C0C0">
                          <a:gamma/>
                          <a:tint val="70196"/>
                          <a:invGamma/>
                        </a:srgbClr>
                      </a:gs>
                      <a:gs pos="100000">
                        <a:srgbClr val="C0C0C0"/>
                      </a:gs>
                    </a:gsLst>
                    <a:lin ang="5400000" scaled="1"/>
                  </a:gradFill>
                  <a:ln w="12700">
                    <a:noFill/>
                    <a:miter lim="800000"/>
                    <a:headEnd/>
                    <a:tailEnd/>
                  </a:ln>
                  <a:effectLst/>
                </p:spPr>
                <p:txBody>
                  <a:bodyPr wrap="none" anchor="ctr"/>
                  <a:lstStyle/>
                  <a:p>
                    <a:endParaRPr lang="en-US"/>
                  </a:p>
                </p:txBody>
              </p:sp>
              <p:sp>
                <p:nvSpPr>
                  <p:cNvPr id="123949" name="Freeform 1069"/>
                  <p:cNvSpPr>
                    <a:spLocks/>
                  </p:cNvSpPr>
                  <p:nvPr/>
                </p:nvSpPr>
                <p:spPr bwMode="auto">
                  <a:xfrm>
                    <a:off x="4172" y="1389"/>
                    <a:ext cx="229" cy="19"/>
                  </a:xfrm>
                  <a:custGeom>
                    <a:avLst/>
                    <a:gdLst/>
                    <a:ahLst/>
                    <a:cxnLst>
                      <a:cxn ang="0">
                        <a:pos x="0" y="18"/>
                      </a:cxn>
                      <a:cxn ang="0">
                        <a:pos x="35" y="0"/>
                      </a:cxn>
                      <a:cxn ang="0">
                        <a:pos x="228" y="0"/>
                      </a:cxn>
                      <a:cxn ang="0">
                        <a:pos x="197" y="17"/>
                      </a:cxn>
                      <a:cxn ang="0">
                        <a:pos x="0" y="18"/>
                      </a:cxn>
                    </a:cxnLst>
                    <a:rect l="0" t="0" r="r" b="b"/>
                    <a:pathLst>
                      <a:path w="229" h="19">
                        <a:moveTo>
                          <a:pt x="0" y="18"/>
                        </a:moveTo>
                        <a:lnTo>
                          <a:pt x="35" y="0"/>
                        </a:lnTo>
                        <a:lnTo>
                          <a:pt x="228" y="0"/>
                        </a:lnTo>
                        <a:lnTo>
                          <a:pt x="197" y="17"/>
                        </a:lnTo>
                        <a:lnTo>
                          <a:pt x="0" y="18"/>
                        </a:lnTo>
                      </a:path>
                    </a:pathLst>
                  </a:custGeom>
                  <a:gradFill rotWithShape="0">
                    <a:gsLst>
                      <a:gs pos="0">
                        <a:srgbClr val="808080">
                          <a:gamma/>
                          <a:tint val="70196"/>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50" name="Freeform 1070"/>
                  <p:cNvSpPr>
                    <a:spLocks/>
                  </p:cNvSpPr>
                  <p:nvPr/>
                </p:nvSpPr>
                <p:spPr bwMode="auto">
                  <a:xfrm>
                    <a:off x="4368" y="1670"/>
                    <a:ext cx="32" cy="37"/>
                  </a:xfrm>
                  <a:custGeom>
                    <a:avLst/>
                    <a:gdLst/>
                    <a:ahLst/>
                    <a:cxnLst>
                      <a:cxn ang="0">
                        <a:pos x="0" y="19"/>
                      </a:cxn>
                      <a:cxn ang="0">
                        <a:pos x="31" y="0"/>
                      </a:cxn>
                      <a:cxn ang="0">
                        <a:pos x="30" y="13"/>
                      </a:cxn>
                      <a:cxn ang="0">
                        <a:pos x="0" y="36"/>
                      </a:cxn>
                      <a:cxn ang="0">
                        <a:pos x="0" y="19"/>
                      </a:cxn>
                    </a:cxnLst>
                    <a:rect l="0" t="0" r="r" b="b"/>
                    <a:pathLst>
                      <a:path w="32" h="37">
                        <a:moveTo>
                          <a:pt x="0" y="19"/>
                        </a:moveTo>
                        <a:lnTo>
                          <a:pt x="31" y="0"/>
                        </a:lnTo>
                        <a:lnTo>
                          <a:pt x="30" y="13"/>
                        </a:lnTo>
                        <a:lnTo>
                          <a:pt x="0" y="36"/>
                        </a:lnTo>
                        <a:lnTo>
                          <a:pt x="0" y="19"/>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123951" name="Freeform 1071"/>
                  <p:cNvSpPr>
                    <a:spLocks/>
                  </p:cNvSpPr>
                  <p:nvPr/>
                </p:nvSpPr>
                <p:spPr bwMode="auto">
                  <a:xfrm>
                    <a:off x="4368" y="1389"/>
                    <a:ext cx="33" cy="309"/>
                  </a:xfrm>
                  <a:custGeom>
                    <a:avLst/>
                    <a:gdLst/>
                    <a:ahLst/>
                    <a:cxnLst>
                      <a:cxn ang="0">
                        <a:pos x="32" y="0"/>
                      </a:cxn>
                      <a:cxn ang="0">
                        <a:pos x="32" y="284"/>
                      </a:cxn>
                      <a:cxn ang="0">
                        <a:pos x="0" y="308"/>
                      </a:cxn>
                      <a:cxn ang="0">
                        <a:pos x="2" y="17"/>
                      </a:cxn>
                      <a:cxn ang="0">
                        <a:pos x="32" y="0"/>
                      </a:cxn>
                    </a:cxnLst>
                    <a:rect l="0" t="0" r="r" b="b"/>
                    <a:pathLst>
                      <a:path w="33" h="309">
                        <a:moveTo>
                          <a:pt x="32" y="0"/>
                        </a:moveTo>
                        <a:lnTo>
                          <a:pt x="32" y="284"/>
                        </a:lnTo>
                        <a:lnTo>
                          <a:pt x="0" y="308"/>
                        </a:lnTo>
                        <a:lnTo>
                          <a:pt x="2" y="17"/>
                        </a:lnTo>
                        <a:lnTo>
                          <a:pt x="32" y="0"/>
                        </a:lnTo>
                      </a:path>
                    </a:pathLst>
                  </a:custGeom>
                  <a:gradFill rotWithShape="0">
                    <a:gsLst>
                      <a:gs pos="0">
                        <a:srgbClr val="808080">
                          <a:gamma/>
                          <a:tint val="80000"/>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52" name="Rectangle 1072"/>
                  <p:cNvSpPr>
                    <a:spLocks noChangeArrowheads="1"/>
                  </p:cNvSpPr>
                  <p:nvPr/>
                </p:nvSpPr>
                <p:spPr bwMode="auto">
                  <a:xfrm>
                    <a:off x="4237" y="1433"/>
                    <a:ext cx="119" cy="255"/>
                  </a:xfrm>
                  <a:prstGeom prst="rect">
                    <a:avLst/>
                  </a:prstGeom>
                  <a:gradFill rotWithShape="0">
                    <a:gsLst>
                      <a:gs pos="0">
                        <a:srgbClr val="A2A2A2"/>
                      </a:gs>
                      <a:gs pos="100000">
                        <a:srgbClr val="A2A2A2">
                          <a:gamma/>
                          <a:tint val="70196"/>
                          <a:invGamma/>
                        </a:srgbClr>
                      </a:gs>
                    </a:gsLst>
                    <a:lin ang="5400000" scaled="1"/>
                  </a:gradFill>
                  <a:ln w="12700">
                    <a:noFill/>
                    <a:miter lim="800000"/>
                    <a:headEnd/>
                    <a:tailEnd/>
                  </a:ln>
                  <a:effectLst/>
                </p:spPr>
                <p:txBody>
                  <a:bodyPr wrap="none" anchor="ctr"/>
                  <a:lstStyle/>
                  <a:p>
                    <a:endParaRPr lang="en-US"/>
                  </a:p>
                </p:txBody>
              </p:sp>
              <p:sp>
                <p:nvSpPr>
                  <p:cNvPr id="123953" name="Rectangle 1073"/>
                  <p:cNvSpPr>
                    <a:spLocks noChangeArrowheads="1"/>
                  </p:cNvSpPr>
                  <p:nvPr/>
                </p:nvSpPr>
                <p:spPr bwMode="auto">
                  <a:xfrm>
                    <a:off x="4190" y="1433"/>
                    <a:ext cx="36" cy="63"/>
                  </a:xfrm>
                  <a:prstGeom prst="rect">
                    <a:avLst/>
                  </a:prstGeom>
                  <a:gradFill rotWithShape="0">
                    <a:gsLst>
                      <a:gs pos="0">
                        <a:srgbClr val="919191"/>
                      </a:gs>
                      <a:gs pos="100000">
                        <a:srgbClr val="919191">
                          <a:gamma/>
                          <a:tint val="89804"/>
                          <a:invGamma/>
                        </a:srgbClr>
                      </a:gs>
                    </a:gsLst>
                    <a:lin ang="5400000" scaled="1"/>
                  </a:gradFill>
                  <a:ln w="12700">
                    <a:noFill/>
                    <a:miter lim="800000"/>
                    <a:headEnd/>
                    <a:tailEnd/>
                  </a:ln>
                  <a:effectLst/>
                </p:spPr>
                <p:txBody>
                  <a:bodyPr wrap="none" anchor="ctr"/>
                  <a:lstStyle/>
                  <a:p>
                    <a:endParaRPr lang="en-US"/>
                  </a:p>
                </p:txBody>
              </p:sp>
              <p:sp>
                <p:nvSpPr>
                  <p:cNvPr id="123954" name="Rectangle 1074"/>
                  <p:cNvSpPr>
                    <a:spLocks noChangeArrowheads="1"/>
                  </p:cNvSpPr>
                  <p:nvPr/>
                </p:nvSpPr>
                <p:spPr bwMode="auto">
                  <a:xfrm>
                    <a:off x="4190" y="1504"/>
                    <a:ext cx="37" cy="7"/>
                  </a:xfrm>
                  <a:prstGeom prst="rect">
                    <a:avLst/>
                  </a:prstGeom>
                  <a:solidFill>
                    <a:srgbClr val="A2A2A2"/>
                  </a:solidFill>
                  <a:ln w="12700">
                    <a:noFill/>
                    <a:miter lim="800000"/>
                    <a:headEnd/>
                    <a:tailEnd/>
                  </a:ln>
                  <a:effectLst/>
                </p:spPr>
                <p:txBody>
                  <a:bodyPr wrap="none" anchor="ctr"/>
                  <a:lstStyle/>
                  <a:p>
                    <a:endParaRPr lang="en-US"/>
                  </a:p>
                </p:txBody>
              </p:sp>
            </p:grpSp>
            <p:sp>
              <p:nvSpPr>
                <p:cNvPr id="123955" name="Text Box 1075"/>
                <p:cNvSpPr txBox="1">
                  <a:spLocks noChangeArrowheads="1"/>
                </p:cNvSpPr>
                <p:nvPr/>
              </p:nvSpPr>
              <p:spPr bwMode="auto">
                <a:xfrm>
                  <a:off x="1525" y="855"/>
                  <a:ext cx="464" cy="436"/>
                </a:xfrm>
                <a:prstGeom prst="rect">
                  <a:avLst/>
                </a:prstGeom>
                <a:noFill/>
                <a:ln w="12700" cap="rnd">
                  <a:noFill/>
                  <a:miter lim="800000"/>
                  <a:headEnd/>
                  <a:tailEnd/>
                </a:ln>
                <a:effectLst/>
              </p:spPr>
              <p:txBody>
                <a:bodyPr wrap="none">
                  <a:spAutoFit/>
                </a:bodyPr>
                <a:lstStyle/>
                <a:p>
                  <a:pPr algn="ctr">
                    <a:lnSpc>
                      <a:spcPct val="100000"/>
                    </a:lnSpc>
                  </a:pPr>
                  <a:endParaRPr lang="en-US" sz="1600" b="1">
                    <a:latin typeface="Arial" charset="0"/>
                  </a:endParaRPr>
                </a:p>
              </p:txBody>
            </p:sp>
          </p:grpSp>
        </p:grpSp>
        <p:pic>
          <p:nvPicPr>
            <p:cNvPr id="123956" name="Picture 1076" descr="C:\Users\Andrej\3G\pics\02_7110.tif"/>
            <p:cNvPicPr>
              <a:picLocks noChangeAspect="1" noChangeArrowheads="1"/>
            </p:cNvPicPr>
            <p:nvPr/>
          </p:nvPicPr>
          <p:blipFill>
            <a:blip r:embed="rId5" cstate="print"/>
            <a:srcRect b="5170"/>
            <a:stretch>
              <a:fillRect/>
            </a:stretch>
          </p:blipFill>
          <p:spPr bwMode="auto">
            <a:xfrm>
              <a:off x="3600" y="2832"/>
              <a:ext cx="287" cy="528"/>
            </a:xfrm>
            <a:prstGeom prst="rect">
              <a:avLst/>
            </a:prstGeom>
            <a:noFill/>
          </p:spPr>
        </p:pic>
      </p:grpSp>
      <p:sp>
        <p:nvSpPr>
          <p:cNvPr id="54" name="TextBox 53"/>
          <p:cNvSpPr txBox="1"/>
          <p:nvPr/>
        </p:nvSpPr>
        <p:spPr>
          <a:xfrm>
            <a:off x="4034971" y="5021943"/>
            <a:ext cx="654859" cy="369332"/>
          </a:xfrm>
          <a:prstGeom prst="rect">
            <a:avLst/>
          </a:prstGeom>
          <a:noFill/>
        </p:spPr>
        <p:txBody>
          <a:bodyPr wrap="none" rtlCol="0">
            <a:spAutoFit/>
          </a:bodyPr>
          <a:lstStyle/>
          <a:p>
            <a:r>
              <a:rPr lang="en-US" dirty="0" smtClean="0"/>
              <a:t>PAR</a:t>
            </a:r>
            <a:endParaRPr lang="en-US" dirty="0"/>
          </a:p>
        </p:txBody>
      </p:sp>
      <p:sp>
        <p:nvSpPr>
          <p:cNvPr id="55" name="TextBox 54"/>
          <p:cNvSpPr txBox="1"/>
          <p:nvPr/>
        </p:nvSpPr>
        <p:spPr>
          <a:xfrm>
            <a:off x="7765143" y="4412343"/>
            <a:ext cx="684803" cy="369332"/>
          </a:xfrm>
          <a:prstGeom prst="rect">
            <a:avLst/>
          </a:prstGeom>
          <a:noFill/>
        </p:spPr>
        <p:txBody>
          <a:bodyPr wrap="none" rtlCol="0">
            <a:spAutoFit/>
          </a:bodyPr>
          <a:lstStyle/>
          <a:p>
            <a:r>
              <a:rPr lang="en-US" dirty="0" smtClean="0"/>
              <a:t>NAR</a:t>
            </a:r>
            <a:endParaRPr lang="en-US" dirty="0"/>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IPv4 address exhaustion</a:t>
            </a:r>
          </a:p>
        </p:txBody>
      </p:sp>
      <p:sp>
        <p:nvSpPr>
          <p:cNvPr id="9219" name="Content Placeholder 2"/>
          <p:cNvSpPr>
            <a:spLocks noGrp="1"/>
          </p:cNvSpPr>
          <p:nvPr>
            <p:ph idx="1"/>
          </p:nvPr>
        </p:nvSpPr>
        <p:spPr>
          <a:xfrm>
            <a:off x="433388" y="1598613"/>
            <a:ext cx="2533650" cy="4341812"/>
          </a:xfrm>
        </p:spPr>
        <p:txBody>
          <a:bodyPr/>
          <a:lstStyle/>
          <a:p>
            <a:r>
              <a:rPr lang="en-US" smtClean="0"/>
              <a:t>IANA runs out June 2011</a:t>
            </a:r>
          </a:p>
          <a:p>
            <a:endParaRPr lang="en-US" smtClean="0"/>
          </a:p>
          <a:p>
            <a:r>
              <a:rPr lang="en-US" smtClean="0"/>
              <a:t>RIRs run out in Jan. 2012</a:t>
            </a:r>
          </a:p>
          <a:p>
            <a:endParaRPr lang="en-US" smtClean="0"/>
          </a:p>
          <a:p>
            <a:r>
              <a:rPr lang="en-US" smtClean="0"/>
              <a:t>What’s next? eBay??</a:t>
            </a:r>
          </a:p>
        </p:txBody>
      </p:sp>
      <p:sp>
        <p:nvSpPr>
          <p:cNvPr id="9220" name="Slide Number Placeholder 3"/>
          <p:cNvSpPr>
            <a:spLocks noGrp="1"/>
          </p:cNvSpPr>
          <p:nvPr>
            <p:ph type="sldNum" sz="quarter" idx="10"/>
          </p:nvPr>
        </p:nvSpPr>
        <p:spPr>
          <a:noFill/>
        </p:spPr>
        <p:txBody>
          <a:bodyPr/>
          <a:lstStyle/>
          <a:p>
            <a:fld id="{DD2E2042-560B-45AF-8180-8B3F2D0134DC}" type="slidenum">
              <a:rPr lang="en-US" smtClean="0"/>
              <a:pPr/>
              <a:t>13</a:t>
            </a:fld>
            <a:endParaRPr lang="en-US" smtClean="0"/>
          </a:p>
        </p:txBody>
      </p:sp>
      <p:sp>
        <p:nvSpPr>
          <p:cNvPr id="9221" name="Footer Placeholder 4"/>
          <p:cNvSpPr>
            <a:spLocks noGrp="1"/>
          </p:cNvSpPr>
          <p:nvPr>
            <p:ph type="ftr" sz="quarter" idx="11"/>
          </p:nvPr>
        </p:nvSpPr>
        <p:spPr>
          <a:noFill/>
        </p:spPr>
        <p:txBody>
          <a:bodyPr/>
          <a:lstStyle/>
          <a:p>
            <a:r>
              <a:rPr lang="en-US" smtClean="0"/>
              <a:t>© 2009 Wichorus Inc. All rights reserved. </a:t>
            </a:r>
          </a:p>
        </p:txBody>
      </p:sp>
      <p:pic>
        <p:nvPicPr>
          <p:cNvPr id="9222" name="Picture 2" descr="C:\Users\charliep\txt\ietf79\fig30d.png"/>
          <p:cNvPicPr>
            <a:picLocks noChangeAspect="1" noChangeArrowheads="1"/>
          </p:cNvPicPr>
          <p:nvPr/>
        </p:nvPicPr>
        <p:blipFill>
          <a:blip r:embed="rId2" cstate="print"/>
          <a:srcRect/>
          <a:stretch>
            <a:fillRect/>
          </a:stretch>
        </p:blipFill>
        <p:spPr bwMode="auto">
          <a:xfrm>
            <a:off x="3048000" y="1219200"/>
            <a:ext cx="6096000" cy="449897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Movement towards IPv6</a:t>
            </a:r>
          </a:p>
        </p:txBody>
      </p:sp>
      <p:sp>
        <p:nvSpPr>
          <p:cNvPr id="10243" name="Content Placeholder 2"/>
          <p:cNvSpPr>
            <a:spLocks noGrp="1"/>
          </p:cNvSpPr>
          <p:nvPr>
            <p:ph idx="1"/>
          </p:nvPr>
        </p:nvSpPr>
        <p:spPr>
          <a:xfrm>
            <a:off x="684213" y="1246188"/>
            <a:ext cx="8143875" cy="4849812"/>
          </a:xfrm>
        </p:spPr>
        <p:txBody>
          <a:bodyPr/>
          <a:lstStyle/>
          <a:p>
            <a:r>
              <a:rPr lang="en-US" dirty="0" smtClean="0"/>
              <a:t>Verizon mandating IPv6 for all LTE end-devices</a:t>
            </a:r>
          </a:p>
          <a:p>
            <a:r>
              <a:rPr lang="en-US" dirty="0" smtClean="0"/>
              <a:t>AT&amp;T requiring IPv6 on all future infrastructure</a:t>
            </a:r>
          </a:p>
          <a:p>
            <a:r>
              <a:rPr lang="en-US" dirty="0" smtClean="0"/>
              <a:t>Google enables IPv6 on all websites</a:t>
            </a:r>
          </a:p>
          <a:p>
            <a:pPr lvl="1"/>
            <a:r>
              <a:rPr lang="en-US" dirty="0" smtClean="0"/>
              <a:t>Significantly – including YouTube</a:t>
            </a:r>
          </a:p>
          <a:p>
            <a:pPr lvl="1"/>
            <a:r>
              <a:rPr lang="en-US" dirty="0" smtClean="0"/>
              <a:t>But, for search, you must be in the </a:t>
            </a:r>
            <a:r>
              <a:rPr lang="en-US" dirty="0" err="1" smtClean="0"/>
              <a:t>whitelist</a:t>
            </a:r>
            <a:endParaRPr lang="en-US" dirty="0" smtClean="0"/>
          </a:p>
          <a:p>
            <a:pPr lvl="1"/>
            <a:r>
              <a:rPr lang="en-US" dirty="0" smtClean="0"/>
              <a:t>Google “Google IPv6 Conference” for many papers</a:t>
            </a:r>
          </a:p>
          <a:p>
            <a:r>
              <a:rPr lang="en-US" dirty="0" smtClean="0"/>
              <a:t>US </a:t>
            </a:r>
            <a:r>
              <a:rPr lang="en-US" dirty="0" err="1" smtClean="0"/>
              <a:t>Govt</a:t>
            </a:r>
            <a:r>
              <a:rPr lang="en-US" dirty="0" smtClean="0"/>
              <a:t>: everything to be IPv6-capable by 2014</a:t>
            </a:r>
          </a:p>
          <a:p>
            <a:r>
              <a:rPr lang="en-US" dirty="0" smtClean="0"/>
              <a:t>Most major infrastructure vendors support IPv6 now</a:t>
            </a:r>
          </a:p>
          <a:p>
            <a:r>
              <a:rPr lang="en-US" dirty="0" smtClean="0"/>
              <a:t>Remaining problem: some applications</a:t>
            </a:r>
          </a:p>
        </p:txBody>
      </p:sp>
      <p:sp>
        <p:nvSpPr>
          <p:cNvPr id="10244" name="Slide Number Placeholder 3"/>
          <p:cNvSpPr>
            <a:spLocks noGrp="1"/>
          </p:cNvSpPr>
          <p:nvPr>
            <p:ph type="sldNum" sz="quarter" idx="10"/>
          </p:nvPr>
        </p:nvSpPr>
        <p:spPr>
          <a:noFill/>
        </p:spPr>
        <p:txBody>
          <a:bodyPr/>
          <a:lstStyle/>
          <a:p>
            <a:fld id="{E157E76D-A269-47DD-9645-BD8238A734CE}" type="slidenum">
              <a:rPr lang="en-US" smtClean="0"/>
              <a:pPr/>
              <a:t>14</a:t>
            </a:fld>
            <a:endParaRPr lang="en-US" smtClean="0"/>
          </a:p>
        </p:txBody>
      </p:sp>
      <p:sp>
        <p:nvSpPr>
          <p:cNvPr id="10245" name="Footer Placeholder 4"/>
          <p:cNvSpPr>
            <a:spLocks noGrp="1"/>
          </p:cNvSpPr>
          <p:nvPr>
            <p:ph type="ftr" sz="quarter" idx="11"/>
          </p:nvPr>
        </p:nvSpPr>
        <p:spPr>
          <a:noFill/>
        </p:spPr>
        <p:txBody>
          <a:bodyPr/>
          <a:lstStyle/>
          <a:p>
            <a:r>
              <a:rPr lang="en-US" smtClean="0"/>
              <a:t>© 2009 Wichorus Inc. All rights reserved. </a:t>
            </a:r>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IPv4 will dominate the internet for many years</a:t>
            </a:r>
          </a:p>
        </p:txBody>
      </p:sp>
      <p:sp>
        <p:nvSpPr>
          <p:cNvPr id="11267" name="Content Placeholder 2"/>
          <p:cNvSpPr>
            <a:spLocks noGrp="1"/>
          </p:cNvSpPr>
          <p:nvPr>
            <p:ph idx="1"/>
          </p:nvPr>
        </p:nvSpPr>
        <p:spPr>
          <a:xfrm>
            <a:off x="684213" y="1454150"/>
            <a:ext cx="7769225" cy="4625975"/>
          </a:xfrm>
        </p:spPr>
        <p:txBody>
          <a:bodyPr/>
          <a:lstStyle/>
          <a:p>
            <a:r>
              <a:rPr lang="en-US" dirty="0" smtClean="0"/>
              <a:t>How many?  Who knows?!  10-15 years?  Longer?</a:t>
            </a:r>
          </a:p>
          <a:p>
            <a:pPr lvl="1"/>
            <a:r>
              <a:rPr lang="en-US" dirty="0" smtClean="0"/>
              <a:t>Even 15% for v6 </a:t>
            </a:r>
            <a:r>
              <a:rPr lang="en-US" dirty="0" smtClean="0"/>
              <a:t>would be</a:t>
            </a:r>
            <a:r>
              <a:rPr lang="en-US" dirty="0" smtClean="0"/>
              <a:t> huge, business-wise</a:t>
            </a:r>
            <a:endParaRPr lang="en-US" dirty="0" smtClean="0"/>
          </a:p>
          <a:p>
            <a:pPr lvl="1"/>
            <a:r>
              <a:rPr lang="en-US" dirty="0" smtClean="0"/>
              <a:t>Currently just above 0.1%, after big YouTube boost</a:t>
            </a:r>
          </a:p>
          <a:p>
            <a:r>
              <a:rPr lang="en-US" dirty="0" smtClean="0"/>
              <a:t>Some people are much more optimistic</a:t>
            </a:r>
          </a:p>
          <a:p>
            <a:r>
              <a:rPr lang="en-US" dirty="0" smtClean="0"/>
              <a:t>What to do in the meantime?</a:t>
            </a:r>
          </a:p>
          <a:p>
            <a:pPr lvl="1"/>
            <a:r>
              <a:rPr lang="en-US" dirty="0" smtClean="0"/>
              <a:t>Specialized approaches like Skype or STUN</a:t>
            </a:r>
          </a:p>
          <a:p>
            <a:pPr lvl="1"/>
            <a:r>
              <a:rPr lang="en-US" dirty="0" smtClean="0"/>
              <a:t>“Carrier-grade NAT”</a:t>
            </a:r>
          </a:p>
          <a:p>
            <a:r>
              <a:rPr lang="en-US" dirty="0" smtClean="0"/>
              <a:t>What to do in the meantime?</a:t>
            </a:r>
          </a:p>
          <a:p>
            <a:pPr lvl="1"/>
            <a:r>
              <a:rPr lang="en-US" dirty="0" smtClean="0"/>
              <a:t>Suffer</a:t>
            </a:r>
          </a:p>
        </p:txBody>
      </p:sp>
      <p:sp>
        <p:nvSpPr>
          <p:cNvPr id="11268" name="Slide Number Placeholder 3"/>
          <p:cNvSpPr>
            <a:spLocks noGrp="1"/>
          </p:cNvSpPr>
          <p:nvPr>
            <p:ph type="sldNum" sz="quarter" idx="10"/>
          </p:nvPr>
        </p:nvSpPr>
        <p:spPr>
          <a:noFill/>
        </p:spPr>
        <p:txBody>
          <a:bodyPr/>
          <a:lstStyle/>
          <a:p>
            <a:fld id="{4CA2F07B-796C-4882-B08E-0F42B12891DB}" type="slidenum">
              <a:rPr lang="en-US" smtClean="0"/>
              <a:pPr/>
              <a:t>15</a:t>
            </a:fld>
            <a:endParaRPr lang="en-US" smtClean="0"/>
          </a:p>
        </p:txBody>
      </p:sp>
      <p:sp>
        <p:nvSpPr>
          <p:cNvPr id="11269" name="Footer Placeholder 4"/>
          <p:cNvSpPr>
            <a:spLocks noGrp="1"/>
          </p:cNvSpPr>
          <p:nvPr>
            <p:ph type="ftr" sz="quarter" idx="11"/>
          </p:nvPr>
        </p:nvSpPr>
        <p:spPr>
          <a:noFill/>
        </p:spPr>
        <p:txBody>
          <a:bodyPr/>
          <a:lstStyle/>
          <a:p>
            <a:r>
              <a:rPr lang="en-US" dirty="0" smtClean="0"/>
              <a:t>© 2009 </a:t>
            </a:r>
            <a:r>
              <a:rPr lang="en-US" dirty="0" err="1" smtClean="0"/>
              <a:t>Wichorus</a:t>
            </a:r>
            <a:r>
              <a:rPr lang="en-US" dirty="0" smtClean="0"/>
              <a:t> Inc. All rights reserved. </a:t>
            </a:r>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Today’s solution (for v4): NAT</a:t>
            </a:r>
          </a:p>
        </p:txBody>
      </p:sp>
      <p:sp>
        <p:nvSpPr>
          <p:cNvPr id="12291" name="Content Placeholder 2"/>
          <p:cNvSpPr>
            <a:spLocks noGrp="1"/>
          </p:cNvSpPr>
          <p:nvPr>
            <p:ph idx="1"/>
          </p:nvPr>
        </p:nvSpPr>
        <p:spPr>
          <a:xfrm>
            <a:off x="866775" y="1331913"/>
            <a:ext cx="7256463" cy="5025344"/>
          </a:xfrm>
        </p:spPr>
        <p:txBody>
          <a:bodyPr/>
          <a:lstStyle/>
          <a:p>
            <a:r>
              <a:rPr lang="en-US" dirty="0" smtClean="0"/>
              <a:t>NAT-based solutions have numerous problems</a:t>
            </a:r>
          </a:p>
          <a:p>
            <a:pPr lvl="1"/>
            <a:r>
              <a:rPr lang="en-US" dirty="0" smtClean="0"/>
              <a:t>NAT traversal is quite problematic</a:t>
            </a:r>
          </a:p>
          <a:p>
            <a:pPr lvl="1"/>
            <a:r>
              <a:rPr lang="en-US" dirty="0" smtClean="0"/>
              <a:t>Did you ever read your Skype agreement?</a:t>
            </a:r>
          </a:p>
          <a:p>
            <a:r>
              <a:rPr lang="en-US" dirty="0" smtClean="0"/>
              <a:t>Numerous ALGs required</a:t>
            </a:r>
          </a:p>
          <a:p>
            <a:pPr lvl="1"/>
            <a:r>
              <a:rPr lang="en-US" dirty="0" smtClean="0"/>
              <a:t>Some features just can’t be supported</a:t>
            </a:r>
          </a:p>
          <a:p>
            <a:pPr lvl="1"/>
            <a:r>
              <a:rPr lang="en-US" dirty="0" smtClean="0"/>
              <a:t>Try to figure out Bit-torrent, for instance!!</a:t>
            </a:r>
          </a:p>
          <a:p>
            <a:r>
              <a:rPr lang="en-US" dirty="0" smtClean="0"/>
              <a:t>IETF [behave] working group</a:t>
            </a:r>
          </a:p>
          <a:p>
            <a:pPr lvl="1"/>
            <a:r>
              <a:rPr lang="en-US" dirty="0" smtClean="0"/>
              <a:t>For instance – check RFC 5382 for TCP </a:t>
            </a:r>
            <a:r>
              <a:rPr lang="en-US" dirty="0" err="1" smtClean="0"/>
              <a:t>reqs</a:t>
            </a:r>
            <a:endParaRPr lang="en-US" dirty="0" smtClean="0"/>
          </a:p>
          <a:p>
            <a:r>
              <a:rPr lang="en-US" dirty="0" smtClean="0"/>
              <a:t>Very unfriendly to mobility / Mobile IP</a:t>
            </a:r>
          </a:p>
          <a:p>
            <a:endParaRPr lang="en-US" dirty="0" smtClean="0"/>
          </a:p>
        </p:txBody>
      </p:sp>
      <p:sp>
        <p:nvSpPr>
          <p:cNvPr id="12292" name="Slide Number Placeholder 3"/>
          <p:cNvSpPr>
            <a:spLocks noGrp="1"/>
          </p:cNvSpPr>
          <p:nvPr>
            <p:ph type="sldNum" sz="quarter" idx="10"/>
          </p:nvPr>
        </p:nvSpPr>
        <p:spPr>
          <a:noFill/>
        </p:spPr>
        <p:txBody>
          <a:bodyPr/>
          <a:lstStyle/>
          <a:p>
            <a:fld id="{D2D1AA9F-6934-4F0B-88BC-7D1DC25A3203}" type="slidenum">
              <a:rPr lang="en-US" smtClean="0"/>
              <a:pPr/>
              <a:t>16</a:t>
            </a:fld>
            <a:endParaRPr lang="en-US" smtClean="0"/>
          </a:p>
        </p:txBody>
      </p:sp>
      <p:sp>
        <p:nvSpPr>
          <p:cNvPr id="12293" name="Footer Placeholder 4"/>
          <p:cNvSpPr>
            <a:spLocks noGrp="1"/>
          </p:cNvSpPr>
          <p:nvPr>
            <p:ph type="ftr" sz="quarter" idx="11"/>
          </p:nvPr>
        </p:nvSpPr>
        <p:spPr>
          <a:noFill/>
        </p:spPr>
        <p:txBody>
          <a:bodyPr/>
          <a:lstStyle/>
          <a:p>
            <a:r>
              <a:rPr lang="en-US" smtClean="0"/>
              <a:t>© 2009 Wichorus Inc. All rights reserved. </a:t>
            </a:r>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sldNum" sz="quarter" idx="10"/>
          </p:nvPr>
        </p:nvSpPr>
        <p:spPr>
          <a:noFill/>
        </p:spPr>
        <p:txBody>
          <a:bodyPr/>
          <a:lstStyle/>
          <a:p>
            <a:fld id="{89182812-037F-4BC0-8CB5-383065B4838E}" type="slidenum">
              <a:rPr lang="en-US" smtClean="0"/>
              <a:pPr/>
              <a:t>17</a:t>
            </a:fld>
            <a:endParaRPr lang="en-US" smtClean="0"/>
          </a:p>
        </p:txBody>
      </p:sp>
      <p:sp>
        <p:nvSpPr>
          <p:cNvPr id="15363" name="Rectangle 4"/>
          <p:cNvSpPr>
            <a:spLocks noGrp="1" noChangeArrowheads="1"/>
          </p:cNvSpPr>
          <p:nvPr>
            <p:ph type="ftr" sz="quarter" idx="11"/>
          </p:nvPr>
        </p:nvSpPr>
        <p:spPr>
          <a:noFill/>
        </p:spPr>
        <p:txBody>
          <a:bodyPr/>
          <a:lstStyle/>
          <a:p>
            <a:r>
              <a:rPr lang="en-US" smtClean="0"/>
              <a:t>© 2009 Wichorus Inc. All rights reserved. </a:t>
            </a:r>
          </a:p>
        </p:txBody>
      </p:sp>
      <p:sp>
        <p:nvSpPr>
          <p:cNvPr id="15364" name="Rectangle 2"/>
          <p:cNvSpPr>
            <a:spLocks noGrp="1" noChangeArrowheads="1"/>
          </p:cNvSpPr>
          <p:nvPr>
            <p:ph type="title"/>
          </p:nvPr>
        </p:nvSpPr>
        <p:spPr/>
        <p:txBody>
          <a:bodyPr/>
          <a:lstStyle/>
          <a:p>
            <a:pPr algn="ctr"/>
            <a:r>
              <a:rPr lang="en-US" dirty="0" smtClean="0"/>
              <a:t>Business pitfalls of moving </a:t>
            </a:r>
            <a:r>
              <a:rPr lang="en-US" dirty="0" smtClean="0"/>
              <a:t>to</a:t>
            </a:r>
            <a:br>
              <a:rPr lang="en-US" dirty="0" smtClean="0"/>
            </a:br>
            <a:r>
              <a:rPr lang="en-US" dirty="0" smtClean="0"/>
              <a:t> </a:t>
            </a:r>
            <a:r>
              <a:rPr lang="en-US" dirty="0" smtClean="0"/>
              <a:t>IPv6 today</a:t>
            </a:r>
          </a:p>
        </p:txBody>
      </p:sp>
      <p:sp>
        <p:nvSpPr>
          <p:cNvPr id="15365" name="Rectangle 3"/>
          <p:cNvSpPr>
            <a:spLocks noGrp="1" noChangeArrowheads="1"/>
          </p:cNvSpPr>
          <p:nvPr>
            <p:ph type="body" idx="1"/>
          </p:nvPr>
        </p:nvSpPr>
        <p:spPr>
          <a:xfrm>
            <a:off x="665163" y="1293813"/>
            <a:ext cx="7769225" cy="4799012"/>
          </a:xfrm>
        </p:spPr>
        <p:txBody>
          <a:bodyPr/>
          <a:lstStyle/>
          <a:p>
            <a:r>
              <a:rPr lang="en-US" smtClean="0"/>
              <a:t>Practically all of the customers are using IPv4</a:t>
            </a:r>
          </a:p>
          <a:p>
            <a:r>
              <a:rPr lang="en-US" smtClean="0"/>
              <a:t>So, business must serve IPv4 web accesses</a:t>
            </a:r>
          </a:p>
          <a:p>
            <a:r>
              <a:rPr lang="en-US" smtClean="0"/>
              <a:t>Web presence is required 24 x 7 x 52 x …</a:t>
            </a:r>
          </a:p>
          <a:p>
            <a:r>
              <a:rPr lang="en-US" smtClean="0"/>
              <a:t>This is not compatible with today’s NAT solutions, or today’s IPv6 solutions</a:t>
            </a:r>
          </a:p>
          <a:p>
            <a:pPr lvl="1"/>
            <a:r>
              <a:rPr lang="en-US" smtClean="0"/>
              <a:t>Customers need to be able to contact business</a:t>
            </a:r>
          </a:p>
          <a:p>
            <a:pPr lvl="1"/>
            <a:r>
              <a:rPr lang="en-US" smtClean="0"/>
              <a:t>Not the other way around!</a:t>
            </a:r>
          </a:p>
          <a:p>
            <a:r>
              <a:rPr lang="en-US" smtClean="0"/>
              <a:t>Needed: “always on” NAT for v4</a:t>
            </a:r>
            <a:r>
              <a:rPr lang="en-US" smtClean="0">
                <a:sym typeface="Wingdings" pitchFamily="2" charset="2"/>
              </a:rPr>
              <a:t>v6 translation</a:t>
            </a:r>
          </a:p>
          <a:p>
            <a:pPr lvl="1"/>
            <a:r>
              <a:rPr lang="en-US" b="0" smtClean="0">
                <a:sym typeface="Wingdings" pitchFamily="2" charset="2"/>
              </a:rPr>
              <a:t>NOTE: NAT is needed </a:t>
            </a:r>
            <a:r>
              <a:rPr lang="en-US" i="1" u="sng" smtClean="0">
                <a:sym typeface="Wingdings" pitchFamily="2" charset="2"/>
              </a:rPr>
              <a:t>for sure</a:t>
            </a:r>
            <a:r>
              <a:rPr lang="en-US" b="0" smtClean="0">
                <a:sym typeface="Wingdings" pitchFamily="2" charset="2"/>
              </a:rPr>
              <a:t>  [ “evil” or not ]</a:t>
            </a:r>
            <a:endParaRPr lang="en-US" b="0" smtClean="0"/>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Approaches for IPv4</a:t>
            </a:r>
            <a:r>
              <a:rPr lang="en-US" smtClean="0">
                <a:sym typeface="Wingdings" pitchFamily="2" charset="2"/>
              </a:rPr>
              <a:t> IPv6 translation</a:t>
            </a:r>
            <a:endParaRPr lang="en-US" smtClean="0"/>
          </a:p>
        </p:txBody>
      </p:sp>
      <p:sp>
        <p:nvSpPr>
          <p:cNvPr id="16387" name="Content Placeholder 2"/>
          <p:cNvSpPr>
            <a:spLocks noGrp="1"/>
          </p:cNvSpPr>
          <p:nvPr>
            <p:ph idx="1"/>
          </p:nvPr>
        </p:nvSpPr>
        <p:spPr/>
        <p:txBody>
          <a:bodyPr/>
          <a:lstStyle/>
          <a:p>
            <a:r>
              <a:rPr lang="en-US" dirty="0" smtClean="0"/>
              <a:t>Almost any approach tautologically r</a:t>
            </a:r>
            <a:r>
              <a:rPr lang="en-US" dirty="0" smtClean="0"/>
              <a:t>equires use of DNS</a:t>
            </a:r>
          </a:p>
          <a:p>
            <a:r>
              <a:rPr lang="en-US" dirty="0" smtClean="0"/>
              <a:t>IVI</a:t>
            </a:r>
            <a:r>
              <a:rPr lang="en-US" dirty="0" smtClean="0"/>
              <a:t>: one IPv4 address needed per IPv6 address as in “NAT_64” picture [no </a:t>
            </a:r>
            <a:r>
              <a:rPr lang="en-US" dirty="0" err="1" smtClean="0"/>
              <a:t>demultiplexing</a:t>
            </a:r>
            <a:r>
              <a:rPr lang="en-US" dirty="0" smtClean="0"/>
              <a:t>]</a:t>
            </a:r>
          </a:p>
          <a:p>
            <a:r>
              <a:rPr lang="en-US" dirty="0" smtClean="0"/>
              <a:t>IVI + DHCP, to enable time-based re-use of addresses</a:t>
            </a:r>
          </a:p>
          <a:p>
            <a:r>
              <a:rPr lang="en-US" dirty="0" smtClean="0"/>
              <a:t>SIPNAT, enables simultaneous re-use of each IPv4 address for many different IPv6 addresses</a:t>
            </a:r>
          </a:p>
          <a:p>
            <a:pPr lvl="1"/>
            <a:r>
              <a:rPr lang="en-US" dirty="0" err="1" smtClean="0"/>
              <a:t>Demultiplexing</a:t>
            </a:r>
            <a:r>
              <a:rPr lang="en-US" dirty="0" smtClean="0"/>
              <a:t> based on source IP address</a:t>
            </a:r>
          </a:p>
          <a:p>
            <a:endParaRPr lang="en-US" dirty="0" smtClean="0"/>
          </a:p>
        </p:txBody>
      </p:sp>
      <p:sp>
        <p:nvSpPr>
          <p:cNvPr id="16388" name="Slide Number Placeholder 3"/>
          <p:cNvSpPr>
            <a:spLocks noGrp="1"/>
          </p:cNvSpPr>
          <p:nvPr>
            <p:ph type="sldNum" sz="quarter" idx="10"/>
          </p:nvPr>
        </p:nvSpPr>
        <p:spPr>
          <a:noFill/>
        </p:spPr>
        <p:txBody>
          <a:bodyPr/>
          <a:lstStyle/>
          <a:p>
            <a:fld id="{3C1A28C6-E1BF-4A04-AE59-1845DA554067}" type="slidenum">
              <a:rPr lang="en-US" smtClean="0"/>
              <a:pPr/>
              <a:t>18</a:t>
            </a:fld>
            <a:endParaRPr lang="en-US" smtClean="0"/>
          </a:p>
        </p:txBody>
      </p:sp>
      <p:sp>
        <p:nvSpPr>
          <p:cNvPr id="16389" name="Footer Placeholder 4"/>
          <p:cNvSpPr>
            <a:spLocks noGrp="1"/>
          </p:cNvSpPr>
          <p:nvPr>
            <p:ph type="ftr" sz="quarter" idx="11"/>
          </p:nvPr>
        </p:nvSpPr>
        <p:spPr>
          <a:noFill/>
        </p:spPr>
        <p:txBody>
          <a:bodyPr/>
          <a:lstStyle/>
          <a:p>
            <a:r>
              <a:rPr lang="en-US" smtClean="0"/>
              <a:t>© 2009 Wichorus Inc. All rights reserved. </a:t>
            </a:r>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10"/>
          </p:nvPr>
        </p:nvSpPr>
        <p:spPr>
          <a:noFill/>
        </p:spPr>
        <p:txBody>
          <a:bodyPr/>
          <a:lstStyle/>
          <a:p>
            <a:fld id="{A3C465CF-B9B0-4CD3-9C17-93E57D3F7BB0}" type="slidenum">
              <a:rPr lang="en-US" smtClean="0"/>
              <a:pPr/>
              <a:t>19</a:t>
            </a:fld>
            <a:endParaRPr lang="en-US" smtClean="0"/>
          </a:p>
        </p:txBody>
      </p:sp>
      <p:sp>
        <p:nvSpPr>
          <p:cNvPr id="17411" name="Rectangle 4"/>
          <p:cNvSpPr>
            <a:spLocks noGrp="1" noChangeArrowheads="1"/>
          </p:cNvSpPr>
          <p:nvPr>
            <p:ph type="ftr" sz="quarter" idx="11"/>
          </p:nvPr>
        </p:nvSpPr>
        <p:spPr>
          <a:noFill/>
        </p:spPr>
        <p:txBody>
          <a:bodyPr/>
          <a:lstStyle/>
          <a:p>
            <a:r>
              <a:rPr lang="en-US" smtClean="0"/>
              <a:t>© 2009 Wichorus Inc. All rights reserved. </a:t>
            </a:r>
          </a:p>
        </p:txBody>
      </p:sp>
      <p:grpSp>
        <p:nvGrpSpPr>
          <p:cNvPr id="2" name="Group 3"/>
          <p:cNvGrpSpPr>
            <a:grpSpLocks/>
          </p:cNvGrpSpPr>
          <p:nvPr/>
        </p:nvGrpSpPr>
        <p:grpSpPr bwMode="auto">
          <a:xfrm>
            <a:off x="7202488" y="3370263"/>
            <a:ext cx="1941512" cy="992187"/>
            <a:chOff x="3744" y="3024"/>
            <a:chExt cx="768" cy="432"/>
          </a:xfrm>
        </p:grpSpPr>
        <p:grpSp>
          <p:nvGrpSpPr>
            <p:cNvPr id="3" name="Group 4"/>
            <p:cNvGrpSpPr>
              <a:grpSpLocks/>
            </p:cNvGrpSpPr>
            <p:nvPr/>
          </p:nvGrpSpPr>
          <p:grpSpPr bwMode="auto">
            <a:xfrm>
              <a:off x="3744" y="3024"/>
              <a:ext cx="768" cy="432"/>
              <a:chOff x="1097" y="1656"/>
              <a:chExt cx="1187" cy="762"/>
            </a:xfrm>
          </p:grpSpPr>
          <p:sp>
            <p:nvSpPr>
              <p:cNvPr id="17466" name="Oval 5"/>
              <p:cNvSpPr>
                <a:spLocks noChangeArrowheads="1"/>
              </p:cNvSpPr>
              <p:nvPr/>
            </p:nvSpPr>
            <p:spPr bwMode="auto">
              <a:xfrm rot="892054">
                <a:off x="1097" y="1785"/>
                <a:ext cx="372" cy="279"/>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7467" name="Oval 6"/>
              <p:cNvSpPr>
                <a:spLocks noChangeArrowheads="1"/>
              </p:cNvSpPr>
              <p:nvPr/>
            </p:nvSpPr>
            <p:spPr bwMode="auto">
              <a:xfrm>
                <a:off x="1930" y="1760"/>
                <a:ext cx="321" cy="306"/>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7468" name="Oval 7"/>
              <p:cNvSpPr>
                <a:spLocks noChangeArrowheads="1"/>
              </p:cNvSpPr>
              <p:nvPr/>
            </p:nvSpPr>
            <p:spPr bwMode="auto">
              <a:xfrm rot="-5078581">
                <a:off x="1527" y="1991"/>
                <a:ext cx="350" cy="503"/>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7469" name="Oval 8"/>
              <p:cNvSpPr>
                <a:spLocks noChangeArrowheads="1"/>
              </p:cNvSpPr>
              <p:nvPr/>
            </p:nvSpPr>
            <p:spPr bwMode="auto">
              <a:xfrm rot="-5825252">
                <a:off x="1948" y="1954"/>
                <a:ext cx="283" cy="387"/>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7470" name="Oval 9"/>
              <p:cNvSpPr>
                <a:spLocks noChangeArrowheads="1"/>
              </p:cNvSpPr>
              <p:nvPr/>
            </p:nvSpPr>
            <p:spPr bwMode="auto">
              <a:xfrm rot="-4491197">
                <a:off x="1144" y="1961"/>
                <a:ext cx="293" cy="387"/>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7471" name="Freeform 10"/>
              <p:cNvSpPr>
                <a:spLocks/>
              </p:cNvSpPr>
              <p:nvPr/>
            </p:nvSpPr>
            <p:spPr bwMode="auto">
              <a:xfrm>
                <a:off x="1101" y="1656"/>
                <a:ext cx="1183" cy="718"/>
              </a:xfrm>
              <a:custGeom>
                <a:avLst/>
                <a:gdLst>
                  <a:gd name="T0" fmla="*/ 857 w 2339"/>
                  <a:gd name="T1" fmla="*/ 68 h 2262"/>
                  <a:gd name="T2" fmla="*/ 808 w 2339"/>
                  <a:gd name="T3" fmla="*/ 30 h 2262"/>
                  <a:gd name="T4" fmla="*/ 769 w 2339"/>
                  <a:gd name="T5" fmla="*/ 14 h 2262"/>
                  <a:gd name="T6" fmla="*/ 724 w 2339"/>
                  <a:gd name="T7" fmla="*/ 7 h 2262"/>
                  <a:gd name="T8" fmla="*/ 663 w 2339"/>
                  <a:gd name="T9" fmla="*/ 14 h 2262"/>
                  <a:gd name="T10" fmla="*/ 607 w 2339"/>
                  <a:gd name="T11" fmla="*/ 40 h 2262"/>
                  <a:gd name="T12" fmla="*/ 566 w 2339"/>
                  <a:gd name="T13" fmla="*/ 66 h 2262"/>
                  <a:gd name="T14" fmla="*/ 519 w 2339"/>
                  <a:gd name="T15" fmla="*/ 25 h 2262"/>
                  <a:gd name="T16" fmla="*/ 457 w 2339"/>
                  <a:gd name="T17" fmla="*/ 3 h 2262"/>
                  <a:gd name="T18" fmla="*/ 397 w 2339"/>
                  <a:gd name="T19" fmla="*/ 2 h 2262"/>
                  <a:gd name="T20" fmla="*/ 350 w 2339"/>
                  <a:gd name="T21" fmla="*/ 13 h 2262"/>
                  <a:gd name="T22" fmla="*/ 310 w 2339"/>
                  <a:gd name="T23" fmla="*/ 36 h 2262"/>
                  <a:gd name="T24" fmla="*/ 278 w 2339"/>
                  <a:gd name="T25" fmla="*/ 67 h 2262"/>
                  <a:gd name="T26" fmla="*/ 257 w 2339"/>
                  <a:gd name="T27" fmla="*/ 106 h 2262"/>
                  <a:gd name="T28" fmla="*/ 238 w 2339"/>
                  <a:gd name="T29" fmla="*/ 136 h 2262"/>
                  <a:gd name="T30" fmla="*/ 171 w 2339"/>
                  <a:gd name="T31" fmla="*/ 120 h 2262"/>
                  <a:gd name="T32" fmla="*/ 106 w 2339"/>
                  <a:gd name="T33" fmla="*/ 121 h 2262"/>
                  <a:gd name="T34" fmla="*/ 54 w 2339"/>
                  <a:gd name="T35" fmla="*/ 138 h 2262"/>
                  <a:gd name="T36" fmla="*/ 21 w 2339"/>
                  <a:gd name="T37" fmla="*/ 165 h 2262"/>
                  <a:gd name="T38" fmla="*/ 4 w 2339"/>
                  <a:gd name="T39" fmla="*/ 199 h 2262"/>
                  <a:gd name="T40" fmla="*/ 2 w 2339"/>
                  <a:gd name="T41" fmla="*/ 239 h 2262"/>
                  <a:gd name="T42" fmla="*/ 17 w 2339"/>
                  <a:gd name="T43" fmla="*/ 281 h 2262"/>
                  <a:gd name="T44" fmla="*/ 45 w 2339"/>
                  <a:gd name="T45" fmla="*/ 319 h 2262"/>
                  <a:gd name="T46" fmla="*/ 65 w 2339"/>
                  <a:gd name="T47" fmla="*/ 338 h 2262"/>
                  <a:gd name="T48" fmla="*/ 31 w 2339"/>
                  <a:gd name="T49" fmla="*/ 379 h 2262"/>
                  <a:gd name="T50" fmla="*/ 5 w 2339"/>
                  <a:gd name="T51" fmla="*/ 429 h 2262"/>
                  <a:gd name="T52" fmla="*/ 2 w 2339"/>
                  <a:gd name="T53" fmla="*/ 477 h 2262"/>
                  <a:gd name="T54" fmla="*/ 17 w 2339"/>
                  <a:gd name="T55" fmla="*/ 522 h 2262"/>
                  <a:gd name="T56" fmla="*/ 51 w 2339"/>
                  <a:gd name="T57" fmla="*/ 561 h 2262"/>
                  <a:gd name="T58" fmla="*/ 100 w 2339"/>
                  <a:gd name="T59" fmla="*/ 590 h 2262"/>
                  <a:gd name="T60" fmla="*/ 166 w 2339"/>
                  <a:gd name="T61" fmla="*/ 609 h 2262"/>
                  <a:gd name="T62" fmla="*/ 248 w 2339"/>
                  <a:gd name="T63" fmla="*/ 610 h 2262"/>
                  <a:gd name="T64" fmla="*/ 327 w 2339"/>
                  <a:gd name="T65" fmla="*/ 592 h 2262"/>
                  <a:gd name="T66" fmla="*/ 367 w 2339"/>
                  <a:gd name="T67" fmla="*/ 598 h 2262"/>
                  <a:gd name="T68" fmla="*/ 390 w 2339"/>
                  <a:gd name="T69" fmla="*/ 638 h 2262"/>
                  <a:gd name="T70" fmla="*/ 429 w 2339"/>
                  <a:gd name="T71" fmla="*/ 672 h 2262"/>
                  <a:gd name="T72" fmla="*/ 483 w 2339"/>
                  <a:gd name="T73" fmla="*/ 698 h 2262"/>
                  <a:gd name="T74" fmla="*/ 545 w 2339"/>
                  <a:gd name="T75" fmla="*/ 714 h 2262"/>
                  <a:gd name="T76" fmla="*/ 615 w 2339"/>
                  <a:gd name="T77" fmla="*/ 718 h 2262"/>
                  <a:gd name="T78" fmla="*/ 685 w 2339"/>
                  <a:gd name="T79" fmla="*/ 709 h 2262"/>
                  <a:gd name="T80" fmla="*/ 746 w 2339"/>
                  <a:gd name="T81" fmla="*/ 688 h 2262"/>
                  <a:gd name="T82" fmla="*/ 795 w 2339"/>
                  <a:gd name="T83" fmla="*/ 657 h 2262"/>
                  <a:gd name="T84" fmla="*/ 828 w 2339"/>
                  <a:gd name="T85" fmla="*/ 618 h 2262"/>
                  <a:gd name="T86" fmla="*/ 843 w 2339"/>
                  <a:gd name="T87" fmla="*/ 573 h 2262"/>
                  <a:gd name="T88" fmla="*/ 843 w 2339"/>
                  <a:gd name="T89" fmla="*/ 564 h 2262"/>
                  <a:gd name="T90" fmla="*/ 879 w 2339"/>
                  <a:gd name="T91" fmla="*/ 576 h 2262"/>
                  <a:gd name="T92" fmla="*/ 954 w 2339"/>
                  <a:gd name="T93" fmla="*/ 593 h 2262"/>
                  <a:gd name="T94" fmla="*/ 1032 w 2339"/>
                  <a:gd name="T95" fmla="*/ 593 h 2262"/>
                  <a:gd name="T96" fmla="*/ 1096 w 2339"/>
                  <a:gd name="T97" fmla="*/ 578 h 2262"/>
                  <a:gd name="T98" fmla="*/ 1142 w 2339"/>
                  <a:gd name="T99" fmla="*/ 552 h 2262"/>
                  <a:gd name="T100" fmla="*/ 1172 w 2339"/>
                  <a:gd name="T101" fmla="*/ 518 h 2262"/>
                  <a:gd name="T102" fmla="*/ 1183 w 2339"/>
                  <a:gd name="T103" fmla="*/ 478 h 2262"/>
                  <a:gd name="T104" fmla="*/ 1175 w 2339"/>
                  <a:gd name="T105" fmla="*/ 434 h 2262"/>
                  <a:gd name="T106" fmla="*/ 1138 w 2339"/>
                  <a:gd name="T107" fmla="*/ 382 h 2262"/>
                  <a:gd name="T108" fmla="*/ 1095 w 2339"/>
                  <a:gd name="T109" fmla="*/ 329 h 2262"/>
                  <a:gd name="T110" fmla="*/ 1146 w 2339"/>
                  <a:gd name="T111" fmla="*/ 249 h 2262"/>
                  <a:gd name="T112" fmla="*/ 1151 w 2339"/>
                  <a:gd name="T113" fmla="*/ 202 h 2262"/>
                  <a:gd name="T114" fmla="*/ 1141 w 2339"/>
                  <a:gd name="T115" fmla="*/ 167 h 2262"/>
                  <a:gd name="T116" fmla="*/ 1115 w 2339"/>
                  <a:gd name="T117" fmla="*/ 136 h 2262"/>
                  <a:gd name="T118" fmla="*/ 1081 w 2339"/>
                  <a:gd name="T119" fmla="*/ 117 h 2262"/>
                  <a:gd name="T120" fmla="*/ 1040 w 2339"/>
                  <a:gd name="T121" fmla="*/ 106 h 2262"/>
                  <a:gd name="T122" fmla="*/ 994 w 2339"/>
                  <a:gd name="T123" fmla="*/ 103 h 2262"/>
                  <a:gd name="T124" fmla="*/ 904 w 2339"/>
                  <a:gd name="T125" fmla="*/ 120 h 22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39"/>
                  <a:gd name="T190" fmla="*/ 0 h 2262"/>
                  <a:gd name="T191" fmla="*/ 2339 w 2339"/>
                  <a:gd name="T192" fmla="*/ 2262 h 22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0"/>
                    </a:lnTo>
                    <a:lnTo>
                      <a:pt x="1667" y="1778"/>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B2F0E0"/>
                  </a:gs>
                  <a:gs pos="100000">
                    <a:srgbClr val="00CC99"/>
                  </a:gs>
                </a:gsLst>
                <a:lin ang="2700000" scaled="1"/>
              </a:gradFill>
              <a:ln w="9525" cap="flat" cmpd="sng">
                <a:noFill/>
                <a:prstDash val="solid"/>
                <a:round/>
                <a:headEnd type="none" w="med" len="med"/>
                <a:tailEnd type="none" w="med" len="med"/>
              </a:ln>
            </p:spPr>
            <p:txBody>
              <a:bodyPr/>
              <a:lstStyle/>
              <a:p>
                <a:endParaRPr lang="en-US"/>
              </a:p>
            </p:txBody>
          </p:sp>
        </p:grpSp>
        <p:sp>
          <p:nvSpPr>
            <p:cNvPr id="17465" name="Text Box 11"/>
            <p:cNvSpPr txBox="1">
              <a:spLocks noChangeArrowheads="1"/>
            </p:cNvSpPr>
            <p:nvPr/>
          </p:nvSpPr>
          <p:spPr bwMode="auto">
            <a:xfrm>
              <a:off x="3875" y="3072"/>
              <a:ext cx="73" cy="132"/>
            </a:xfrm>
            <a:prstGeom prst="rect">
              <a:avLst/>
            </a:prstGeom>
            <a:noFill/>
            <a:ln w="12700">
              <a:noFill/>
              <a:miter lim="800000"/>
              <a:headEnd/>
              <a:tailEnd/>
            </a:ln>
          </p:spPr>
          <p:txBody>
            <a:bodyPr wrap="none">
              <a:spAutoFit/>
            </a:bodyPr>
            <a:lstStyle/>
            <a:p>
              <a:pPr>
                <a:spcBef>
                  <a:spcPct val="0"/>
                </a:spcBef>
                <a:buSzTx/>
              </a:pPr>
              <a:endParaRPr lang="en-US" sz="1400">
                <a:solidFill>
                  <a:schemeClr val="tx1"/>
                </a:solidFill>
                <a:latin typeface="Times" pitchFamily="18" charset="0"/>
              </a:endParaRPr>
            </a:p>
          </p:txBody>
        </p:sp>
      </p:grpSp>
      <p:sp>
        <p:nvSpPr>
          <p:cNvPr id="17413" name="Line 12"/>
          <p:cNvSpPr>
            <a:spLocks noChangeShapeType="1"/>
          </p:cNvSpPr>
          <p:nvPr/>
        </p:nvSpPr>
        <p:spPr bwMode="auto">
          <a:xfrm>
            <a:off x="6294438" y="3559175"/>
            <a:ext cx="908050" cy="95250"/>
          </a:xfrm>
          <a:prstGeom prst="line">
            <a:avLst/>
          </a:prstGeom>
          <a:noFill/>
          <a:ln w="9525">
            <a:solidFill>
              <a:schemeClr val="tx1"/>
            </a:solidFill>
            <a:round/>
            <a:headEnd type="triangle" w="med" len="med"/>
            <a:tailEnd type="triangle" w="med" len="med"/>
          </a:ln>
        </p:spPr>
        <p:txBody>
          <a:bodyPr/>
          <a:lstStyle/>
          <a:p>
            <a:endParaRPr lang="en-US"/>
          </a:p>
        </p:txBody>
      </p:sp>
      <p:sp>
        <p:nvSpPr>
          <p:cNvPr id="17414" name="Line 13"/>
          <p:cNvSpPr>
            <a:spLocks noChangeShapeType="1"/>
          </p:cNvSpPr>
          <p:nvPr/>
        </p:nvSpPr>
        <p:spPr bwMode="auto">
          <a:xfrm flipV="1">
            <a:off x="6294438" y="4125913"/>
            <a:ext cx="971550" cy="425450"/>
          </a:xfrm>
          <a:prstGeom prst="line">
            <a:avLst/>
          </a:prstGeom>
          <a:noFill/>
          <a:ln w="9525">
            <a:solidFill>
              <a:schemeClr val="tx1"/>
            </a:solidFill>
            <a:round/>
            <a:headEnd type="triangle" w="med" len="med"/>
            <a:tailEnd type="triangle" w="med" len="med"/>
          </a:ln>
        </p:spPr>
        <p:txBody>
          <a:bodyPr/>
          <a:lstStyle/>
          <a:p>
            <a:endParaRPr lang="en-US"/>
          </a:p>
        </p:txBody>
      </p:sp>
      <p:sp>
        <p:nvSpPr>
          <p:cNvPr id="17415" name="Line 14"/>
          <p:cNvSpPr>
            <a:spLocks noChangeShapeType="1"/>
          </p:cNvSpPr>
          <p:nvPr/>
        </p:nvSpPr>
        <p:spPr bwMode="auto">
          <a:xfrm>
            <a:off x="6294438" y="3748088"/>
            <a:ext cx="971550" cy="95250"/>
          </a:xfrm>
          <a:prstGeom prst="line">
            <a:avLst/>
          </a:prstGeom>
          <a:noFill/>
          <a:ln w="9525">
            <a:solidFill>
              <a:schemeClr val="tx1"/>
            </a:solidFill>
            <a:round/>
            <a:headEnd type="triangle" w="med" len="med"/>
            <a:tailEnd type="triangle" w="med" len="med"/>
          </a:ln>
        </p:spPr>
        <p:txBody>
          <a:bodyPr/>
          <a:lstStyle/>
          <a:p>
            <a:endParaRPr lang="en-US"/>
          </a:p>
        </p:txBody>
      </p:sp>
      <p:sp>
        <p:nvSpPr>
          <p:cNvPr id="17416" name="Line 15"/>
          <p:cNvSpPr>
            <a:spLocks noChangeShapeType="1"/>
          </p:cNvSpPr>
          <p:nvPr/>
        </p:nvSpPr>
        <p:spPr bwMode="auto">
          <a:xfrm flipV="1">
            <a:off x="6294438" y="3937000"/>
            <a:ext cx="90805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7417" name="Line 16"/>
          <p:cNvSpPr>
            <a:spLocks noChangeShapeType="1"/>
          </p:cNvSpPr>
          <p:nvPr/>
        </p:nvSpPr>
        <p:spPr bwMode="auto">
          <a:xfrm flipV="1">
            <a:off x="6294438" y="4032250"/>
            <a:ext cx="908050" cy="188913"/>
          </a:xfrm>
          <a:prstGeom prst="line">
            <a:avLst/>
          </a:prstGeom>
          <a:noFill/>
          <a:ln w="9525">
            <a:solidFill>
              <a:schemeClr val="tx1"/>
            </a:solidFill>
            <a:round/>
            <a:headEnd type="triangle" w="med" len="med"/>
            <a:tailEnd type="triangle" w="med" len="med"/>
          </a:ln>
        </p:spPr>
        <p:txBody>
          <a:bodyPr/>
          <a:lstStyle/>
          <a:p>
            <a:endParaRPr lang="en-US"/>
          </a:p>
        </p:txBody>
      </p:sp>
      <p:sp>
        <p:nvSpPr>
          <p:cNvPr id="17418" name="Line 17"/>
          <p:cNvSpPr>
            <a:spLocks noChangeShapeType="1"/>
          </p:cNvSpPr>
          <p:nvPr/>
        </p:nvSpPr>
        <p:spPr bwMode="auto">
          <a:xfrm flipV="1">
            <a:off x="6294438" y="4079875"/>
            <a:ext cx="908050" cy="234950"/>
          </a:xfrm>
          <a:prstGeom prst="line">
            <a:avLst/>
          </a:prstGeom>
          <a:noFill/>
          <a:ln w="9525">
            <a:solidFill>
              <a:schemeClr val="tx1"/>
            </a:solidFill>
            <a:round/>
            <a:headEnd type="triangle" w="med" len="med"/>
            <a:tailEnd type="triangle" w="med" len="med"/>
          </a:ln>
        </p:spPr>
        <p:txBody>
          <a:bodyPr/>
          <a:lstStyle/>
          <a:p>
            <a:endParaRPr lang="en-US"/>
          </a:p>
        </p:txBody>
      </p:sp>
      <p:sp>
        <p:nvSpPr>
          <p:cNvPr id="17419" name="Text Box 18"/>
          <p:cNvSpPr txBox="1">
            <a:spLocks noChangeArrowheads="1"/>
          </p:cNvSpPr>
          <p:nvPr/>
        </p:nvSpPr>
        <p:spPr bwMode="auto">
          <a:xfrm>
            <a:off x="7446963" y="3544888"/>
            <a:ext cx="1463675" cy="641350"/>
          </a:xfrm>
          <a:prstGeom prst="rect">
            <a:avLst/>
          </a:prstGeom>
          <a:noFill/>
          <a:ln w="9525">
            <a:noFill/>
            <a:miter lim="800000"/>
            <a:headEnd/>
            <a:tailEnd/>
          </a:ln>
        </p:spPr>
        <p:txBody>
          <a:bodyPr>
            <a:spAutoFit/>
          </a:bodyPr>
          <a:lstStyle/>
          <a:p>
            <a:pPr eaLnBrk="1" hangingPunct="1">
              <a:spcBef>
                <a:spcPct val="0"/>
              </a:spcBef>
              <a:buSzTx/>
            </a:pPr>
            <a:r>
              <a:rPr lang="en-US" sz="1800" b="0">
                <a:solidFill>
                  <a:schemeClr val="tx1"/>
                </a:solidFill>
              </a:rPr>
              <a:t>IPv4 Internet</a:t>
            </a:r>
          </a:p>
        </p:txBody>
      </p:sp>
      <p:pic>
        <p:nvPicPr>
          <p:cNvPr id="17420" name="Picture 4" descr="http://tbn0.google.com/images?q=tbn:yNMdktQBJuMmoM:http://img.alibaba.com/photo/11735245/Wireless_11b_G_Full_Function_Access_Point.jpg">
            <a:hlinkClick r:id="rId2"/>
          </p:cNvPr>
          <p:cNvPicPr>
            <a:picLocks noChangeAspect="1" noChangeArrowheads="1"/>
          </p:cNvPicPr>
          <p:nvPr/>
        </p:nvPicPr>
        <p:blipFill>
          <a:blip r:embed="rId3" cstate="print"/>
          <a:srcRect/>
          <a:stretch>
            <a:fillRect/>
          </a:stretch>
        </p:blipFill>
        <p:spPr bwMode="auto">
          <a:xfrm>
            <a:off x="2800350" y="3700463"/>
            <a:ext cx="285750" cy="230187"/>
          </a:xfrm>
          <a:prstGeom prst="rect">
            <a:avLst/>
          </a:prstGeom>
          <a:noFill/>
          <a:ln w="9525">
            <a:noFill/>
            <a:miter lim="800000"/>
            <a:headEnd/>
            <a:tailEnd/>
          </a:ln>
        </p:spPr>
      </p:pic>
      <p:pic>
        <p:nvPicPr>
          <p:cNvPr id="17421" name="Picture 6" descr="http://tbn0.google.com/images?q=tbn:5bpsC7DZkOmogM:http://www.resimcity.com/data/media/607/www.resimcity.com_lg_plazma_tv.jpg">
            <a:hlinkClick r:id="rId4"/>
          </p:cNvPr>
          <p:cNvPicPr>
            <a:picLocks noChangeAspect="1" noChangeArrowheads="1"/>
          </p:cNvPicPr>
          <p:nvPr/>
        </p:nvPicPr>
        <p:blipFill>
          <a:blip r:embed="rId5" cstate="print"/>
          <a:srcRect/>
          <a:stretch>
            <a:fillRect/>
          </a:stretch>
        </p:blipFill>
        <p:spPr bwMode="auto">
          <a:xfrm>
            <a:off x="1527175" y="3805238"/>
            <a:ext cx="1028700" cy="703262"/>
          </a:xfrm>
          <a:prstGeom prst="rect">
            <a:avLst/>
          </a:prstGeom>
          <a:noFill/>
          <a:ln w="9525">
            <a:noFill/>
            <a:miter lim="800000"/>
            <a:headEnd/>
            <a:tailEnd/>
          </a:ln>
        </p:spPr>
      </p:pic>
      <p:pic>
        <p:nvPicPr>
          <p:cNvPr id="17422" name="Picture 8" descr="http://tbn0.google.com/images?q=tbn:1QmSgt_F12JOLM:http://www.shopfloorautomations.com/images/laptop-2.jpg">
            <a:hlinkClick r:id="rId6"/>
          </p:cNvPr>
          <p:cNvPicPr>
            <a:picLocks noChangeAspect="1" noChangeArrowheads="1"/>
          </p:cNvPicPr>
          <p:nvPr/>
        </p:nvPicPr>
        <p:blipFill>
          <a:blip r:embed="rId7" cstate="print"/>
          <a:srcRect/>
          <a:stretch>
            <a:fillRect/>
          </a:stretch>
        </p:blipFill>
        <p:spPr bwMode="auto">
          <a:xfrm>
            <a:off x="2733675" y="3276600"/>
            <a:ext cx="430213" cy="285750"/>
          </a:xfrm>
          <a:prstGeom prst="rect">
            <a:avLst/>
          </a:prstGeom>
          <a:noFill/>
          <a:ln w="9525">
            <a:noFill/>
            <a:miter lim="800000"/>
            <a:headEnd/>
            <a:tailEnd/>
          </a:ln>
        </p:spPr>
      </p:pic>
      <p:pic>
        <p:nvPicPr>
          <p:cNvPr id="17423" name="Picture 10" descr="http://tbn0.google.com/images?q=tbn:4v5JBKnYOoU5pM:http://www.boygeniusreport.com/wp-content/uploads/image/blackberry-8800-1.jpg">
            <a:hlinkClick r:id="rId8"/>
          </p:cNvPr>
          <p:cNvPicPr>
            <a:picLocks noChangeAspect="1" noChangeArrowheads="1"/>
          </p:cNvPicPr>
          <p:nvPr/>
        </p:nvPicPr>
        <p:blipFill>
          <a:blip r:embed="rId9" cstate="print"/>
          <a:srcRect/>
          <a:stretch>
            <a:fillRect/>
          </a:stretch>
        </p:blipFill>
        <p:spPr bwMode="auto">
          <a:xfrm>
            <a:off x="2865438" y="4221163"/>
            <a:ext cx="257175" cy="288925"/>
          </a:xfrm>
          <a:prstGeom prst="rect">
            <a:avLst/>
          </a:prstGeom>
          <a:noFill/>
          <a:ln w="9525">
            <a:noFill/>
            <a:miter lim="800000"/>
            <a:headEnd/>
            <a:tailEnd/>
          </a:ln>
        </p:spPr>
      </p:pic>
      <p:pic>
        <p:nvPicPr>
          <p:cNvPr id="17424" name="Picture 8" descr="http://tbn0.google.com/images?q=tbn:1QmSgt_F12JOLM:http://www.shopfloorautomations.com/images/laptop-2.jpg">
            <a:hlinkClick r:id="rId6"/>
          </p:cNvPr>
          <p:cNvPicPr>
            <a:picLocks noChangeAspect="1" noChangeArrowheads="1"/>
          </p:cNvPicPr>
          <p:nvPr/>
        </p:nvPicPr>
        <p:blipFill>
          <a:blip r:embed="rId7" cstate="print"/>
          <a:srcRect/>
          <a:stretch>
            <a:fillRect/>
          </a:stretch>
        </p:blipFill>
        <p:spPr bwMode="auto">
          <a:xfrm>
            <a:off x="2151063" y="5449888"/>
            <a:ext cx="430212" cy="285750"/>
          </a:xfrm>
          <a:prstGeom prst="rect">
            <a:avLst/>
          </a:prstGeom>
          <a:noFill/>
          <a:ln w="9525">
            <a:noFill/>
            <a:miter lim="800000"/>
            <a:headEnd/>
            <a:tailEnd/>
          </a:ln>
        </p:spPr>
      </p:pic>
      <p:pic>
        <p:nvPicPr>
          <p:cNvPr id="17425" name="Picture 8" descr="http://tbn0.google.com/images?q=tbn:1QmSgt_F12JOLM:http://www.shopfloorautomations.com/images/laptop-2.jpg">
            <a:hlinkClick r:id="rId6"/>
          </p:cNvPr>
          <p:cNvPicPr>
            <a:picLocks noChangeAspect="1" noChangeArrowheads="1"/>
          </p:cNvPicPr>
          <p:nvPr/>
        </p:nvPicPr>
        <p:blipFill>
          <a:blip r:embed="rId7" cstate="print"/>
          <a:srcRect/>
          <a:stretch>
            <a:fillRect/>
          </a:stretch>
        </p:blipFill>
        <p:spPr bwMode="auto">
          <a:xfrm>
            <a:off x="1957388" y="3322638"/>
            <a:ext cx="430212" cy="287337"/>
          </a:xfrm>
          <a:prstGeom prst="rect">
            <a:avLst/>
          </a:prstGeom>
          <a:noFill/>
          <a:ln w="9525">
            <a:noFill/>
            <a:miter lim="800000"/>
            <a:headEnd/>
            <a:tailEnd/>
          </a:ln>
        </p:spPr>
      </p:pic>
      <p:pic>
        <p:nvPicPr>
          <p:cNvPr id="17426" name="Picture 8" descr="http://tbn0.google.com/images?q=tbn:1QmSgt_F12JOLM:http://www.shopfloorautomations.com/images/laptop-2.jpg">
            <a:hlinkClick r:id="rId6"/>
          </p:cNvPr>
          <p:cNvPicPr>
            <a:picLocks noChangeAspect="1" noChangeArrowheads="1"/>
          </p:cNvPicPr>
          <p:nvPr/>
        </p:nvPicPr>
        <p:blipFill>
          <a:blip r:embed="rId7" cstate="print"/>
          <a:srcRect/>
          <a:stretch>
            <a:fillRect/>
          </a:stretch>
        </p:blipFill>
        <p:spPr bwMode="auto">
          <a:xfrm>
            <a:off x="2346325" y="4457700"/>
            <a:ext cx="427038" cy="285750"/>
          </a:xfrm>
          <a:prstGeom prst="rect">
            <a:avLst/>
          </a:prstGeom>
          <a:noFill/>
          <a:ln w="9525">
            <a:noFill/>
            <a:miter lim="800000"/>
            <a:headEnd/>
            <a:tailEnd/>
          </a:ln>
        </p:spPr>
      </p:pic>
      <p:pic>
        <p:nvPicPr>
          <p:cNvPr id="17427" name="Picture 10" descr="http://tbn0.google.com/images?q=tbn:4v5JBKnYOoU5pM:http://www.boygeniusreport.com/wp-content/uploads/image/blackberry-8800-1.jpg">
            <a:hlinkClick r:id="rId8"/>
          </p:cNvPr>
          <p:cNvPicPr>
            <a:picLocks noChangeAspect="1" noChangeArrowheads="1"/>
          </p:cNvPicPr>
          <p:nvPr/>
        </p:nvPicPr>
        <p:blipFill>
          <a:blip r:embed="rId9" cstate="print"/>
          <a:srcRect/>
          <a:stretch>
            <a:fillRect/>
          </a:stretch>
        </p:blipFill>
        <p:spPr bwMode="auto">
          <a:xfrm>
            <a:off x="2668588" y="4881563"/>
            <a:ext cx="257175" cy="288925"/>
          </a:xfrm>
          <a:prstGeom prst="rect">
            <a:avLst/>
          </a:prstGeom>
          <a:noFill/>
          <a:ln w="9525">
            <a:noFill/>
            <a:miter lim="800000"/>
            <a:headEnd/>
            <a:tailEnd/>
          </a:ln>
        </p:spPr>
      </p:pic>
      <p:pic>
        <p:nvPicPr>
          <p:cNvPr id="17428" name="Picture 10" descr="http://tbn0.google.com/images?q=tbn:4v5JBKnYOoU5pM:http://www.boygeniusreport.com/wp-content/uploads/image/blackberry-8800-1.jpg">
            <a:hlinkClick r:id="rId8"/>
          </p:cNvPr>
          <p:cNvPicPr>
            <a:picLocks noChangeAspect="1" noChangeArrowheads="1"/>
          </p:cNvPicPr>
          <p:nvPr/>
        </p:nvPicPr>
        <p:blipFill>
          <a:blip r:embed="rId9" cstate="print"/>
          <a:srcRect/>
          <a:stretch>
            <a:fillRect/>
          </a:stretch>
        </p:blipFill>
        <p:spPr bwMode="auto">
          <a:xfrm>
            <a:off x="1633538" y="3465513"/>
            <a:ext cx="257175" cy="288925"/>
          </a:xfrm>
          <a:prstGeom prst="rect">
            <a:avLst/>
          </a:prstGeom>
          <a:noFill/>
          <a:ln w="9525">
            <a:noFill/>
            <a:miter lim="800000"/>
            <a:headEnd/>
            <a:tailEnd/>
          </a:ln>
        </p:spPr>
      </p:pic>
      <p:pic>
        <p:nvPicPr>
          <p:cNvPr id="17429" name="Picture 10" descr="http://tbn0.google.com/images?q=tbn:4v5JBKnYOoU5pM:http://www.boygeniusreport.com/wp-content/uploads/image/blackberry-8800-1.jpg">
            <a:hlinkClick r:id="rId8"/>
          </p:cNvPr>
          <p:cNvPicPr>
            <a:picLocks noChangeAspect="1" noChangeArrowheads="1"/>
          </p:cNvPicPr>
          <p:nvPr/>
        </p:nvPicPr>
        <p:blipFill>
          <a:blip r:embed="rId9" cstate="print"/>
          <a:srcRect/>
          <a:stretch>
            <a:fillRect/>
          </a:stretch>
        </p:blipFill>
        <p:spPr bwMode="auto">
          <a:xfrm>
            <a:off x="1697038" y="4692650"/>
            <a:ext cx="260350" cy="288925"/>
          </a:xfrm>
          <a:prstGeom prst="rect">
            <a:avLst/>
          </a:prstGeom>
          <a:noFill/>
          <a:ln w="9525">
            <a:noFill/>
            <a:miter lim="800000"/>
            <a:headEnd/>
            <a:tailEnd/>
          </a:ln>
        </p:spPr>
      </p:pic>
      <p:sp>
        <p:nvSpPr>
          <p:cNvPr id="17430" name="Rectangle 29"/>
          <p:cNvSpPr>
            <a:spLocks noChangeArrowheads="1"/>
          </p:cNvSpPr>
          <p:nvPr/>
        </p:nvSpPr>
        <p:spPr bwMode="auto">
          <a:xfrm>
            <a:off x="3835400" y="3181350"/>
            <a:ext cx="2459038" cy="2598738"/>
          </a:xfrm>
          <a:prstGeom prst="rect">
            <a:avLst/>
          </a:prstGeom>
          <a:solidFill>
            <a:schemeClr val="accent1"/>
          </a:solidFill>
          <a:ln w="9525">
            <a:solidFill>
              <a:schemeClr val="tx1"/>
            </a:solidFill>
            <a:miter lim="800000"/>
            <a:headEnd/>
            <a:tailEnd/>
          </a:ln>
        </p:spPr>
        <p:txBody>
          <a:bodyPr wrap="none" anchor="ctr"/>
          <a:lstStyle/>
          <a:p>
            <a:pPr algn="ctr" eaLnBrk="1" hangingPunct="1">
              <a:spcBef>
                <a:spcPct val="0"/>
              </a:spcBef>
              <a:buSzTx/>
            </a:pPr>
            <a:endParaRPr lang="en-US" sz="1800" b="0">
              <a:solidFill>
                <a:schemeClr val="tx1"/>
              </a:solidFill>
            </a:endParaRPr>
          </a:p>
        </p:txBody>
      </p:sp>
      <p:sp>
        <p:nvSpPr>
          <p:cNvPr id="17431" name="Rectangle 30"/>
          <p:cNvSpPr>
            <a:spLocks noChangeArrowheads="1"/>
          </p:cNvSpPr>
          <p:nvPr/>
        </p:nvSpPr>
        <p:spPr bwMode="auto">
          <a:xfrm>
            <a:off x="4030663" y="3228975"/>
            <a:ext cx="2008187" cy="366713"/>
          </a:xfrm>
          <a:prstGeom prst="rect">
            <a:avLst/>
          </a:prstGeom>
          <a:noFill/>
          <a:ln w="9525">
            <a:noFill/>
            <a:miter lim="800000"/>
            <a:headEnd/>
            <a:tailEnd/>
          </a:ln>
        </p:spPr>
        <p:txBody>
          <a:bodyPr>
            <a:spAutoFit/>
          </a:bodyPr>
          <a:lstStyle/>
          <a:p>
            <a:pPr eaLnBrk="1" hangingPunct="1">
              <a:spcBef>
                <a:spcPct val="0"/>
              </a:spcBef>
              <a:buSzTx/>
            </a:pPr>
            <a:r>
              <a:rPr lang="en-US" sz="1800" b="0">
                <a:solidFill>
                  <a:schemeClr val="tx1"/>
                </a:solidFill>
              </a:rPr>
              <a:t>source_IP NAT</a:t>
            </a:r>
          </a:p>
        </p:txBody>
      </p:sp>
      <p:sp>
        <p:nvSpPr>
          <p:cNvPr id="17432" name="Rectangle 31"/>
          <p:cNvSpPr>
            <a:spLocks noChangeArrowheads="1"/>
          </p:cNvSpPr>
          <p:nvPr/>
        </p:nvSpPr>
        <p:spPr bwMode="auto">
          <a:xfrm>
            <a:off x="5194300" y="3511550"/>
            <a:ext cx="1100138" cy="236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33" name="Rectangle 32"/>
          <p:cNvSpPr>
            <a:spLocks noChangeArrowheads="1"/>
          </p:cNvSpPr>
          <p:nvPr/>
        </p:nvSpPr>
        <p:spPr bwMode="auto">
          <a:xfrm>
            <a:off x="5194300" y="3606800"/>
            <a:ext cx="1100138" cy="236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34" name="Rectangle 33"/>
          <p:cNvSpPr>
            <a:spLocks noChangeArrowheads="1"/>
          </p:cNvSpPr>
          <p:nvPr/>
        </p:nvSpPr>
        <p:spPr bwMode="auto">
          <a:xfrm>
            <a:off x="5194300" y="3700463"/>
            <a:ext cx="1100138" cy="236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35" name="Rectangle 34"/>
          <p:cNvSpPr>
            <a:spLocks noChangeArrowheads="1"/>
          </p:cNvSpPr>
          <p:nvPr/>
        </p:nvSpPr>
        <p:spPr bwMode="auto">
          <a:xfrm>
            <a:off x="5194300" y="3795713"/>
            <a:ext cx="1100138" cy="236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36" name="Rectangle 35"/>
          <p:cNvSpPr>
            <a:spLocks noChangeArrowheads="1"/>
          </p:cNvSpPr>
          <p:nvPr/>
        </p:nvSpPr>
        <p:spPr bwMode="auto">
          <a:xfrm>
            <a:off x="5194300" y="3889375"/>
            <a:ext cx="1100138" cy="236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37" name="Rectangle 36"/>
          <p:cNvSpPr>
            <a:spLocks noChangeArrowheads="1"/>
          </p:cNvSpPr>
          <p:nvPr/>
        </p:nvSpPr>
        <p:spPr bwMode="auto">
          <a:xfrm>
            <a:off x="5194300" y="3984625"/>
            <a:ext cx="1100138" cy="236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38" name="Rectangle 37"/>
          <p:cNvSpPr>
            <a:spLocks noChangeArrowheads="1"/>
          </p:cNvSpPr>
          <p:nvPr/>
        </p:nvSpPr>
        <p:spPr bwMode="auto">
          <a:xfrm>
            <a:off x="5194300" y="4079875"/>
            <a:ext cx="1100138" cy="2349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39" name="Rectangle 38"/>
          <p:cNvSpPr>
            <a:spLocks noChangeArrowheads="1"/>
          </p:cNvSpPr>
          <p:nvPr/>
        </p:nvSpPr>
        <p:spPr bwMode="auto">
          <a:xfrm>
            <a:off x="5194300" y="4173538"/>
            <a:ext cx="1100138" cy="236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40" name="Rectangle 39"/>
          <p:cNvSpPr>
            <a:spLocks noChangeArrowheads="1"/>
          </p:cNvSpPr>
          <p:nvPr/>
        </p:nvSpPr>
        <p:spPr bwMode="auto">
          <a:xfrm>
            <a:off x="5194300" y="4268788"/>
            <a:ext cx="1100138" cy="2349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41" name="Rectangle 40"/>
          <p:cNvSpPr>
            <a:spLocks noChangeArrowheads="1"/>
          </p:cNvSpPr>
          <p:nvPr/>
        </p:nvSpPr>
        <p:spPr bwMode="auto">
          <a:xfrm>
            <a:off x="5194300" y="4362450"/>
            <a:ext cx="1100138" cy="236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42" name="Rectangle 41"/>
          <p:cNvSpPr>
            <a:spLocks noChangeArrowheads="1"/>
          </p:cNvSpPr>
          <p:nvPr/>
        </p:nvSpPr>
        <p:spPr bwMode="auto">
          <a:xfrm>
            <a:off x="5194300" y="4457700"/>
            <a:ext cx="1100138" cy="2349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43" name="Text Box 42"/>
          <p:cNvSpPr txBox="1">
            <a:spLocks noChangeArrowheads="1"/>
          </p:cNvSpPr>
          <p:nvPr/>
        </p:nvSpPr>
        <p:spPr bwMode="auto">
          <a:xfrm>
            <a:off x="5130800" y="4465638"/>
            <a:ext cx="1355725" cy="274637"/>
          </a:xfrm>
          <a:prstGeom prst="rect">
            <a:avLst/>
          </a:prstGeom>
          <a:noFill/>
          <a:ln w="9525">
            <a:noFill/>
            <a:miter lim="800000"/>
            <a:headEnd/>
            <a:tailEnd/>
          </a:ln>
        </p:spPr>
        <p:txBody>
          <a:bodyPr>
            <a:spAutoFit/>
          </a:bodyPr>
          <a:lstStyle/>
          <a:p>
            <a:pPr eaLnBrk="1" hangingPunct="1">
              <a:spcBef>
                <a:spcPct val="0"/>
              </a:spcBef>
              <a:buSzTx/>
            </a:pPr>
            <a:r>
              <a:rPr lang="en-US" sz="1200" b="0">
                <a:solidFill>
                  <a:schemeClr val="tx1"/>
                </a:solidFill>
              </a:rPr>
              <a:t>Global net  i/f</a:t>
            </a:r>
          </a:p>
        </p:txBody>
      </p:sp>
      <p:sp>
        <p:nvSpPr>
          <p:cNvPr id="17444" name="Rectangle 43"/>
          <p:cNvSpPr>
            <a:spLocks noChangeArrowheads="1"/>
          </p:cNvSpPr>
          <p:nvPr/>
        </p:nvSpPr>
        <p:spPr bwMode="auto">
          <a:xfrm>
            <a:off x="3835400" y="3513138"/>
            <a:ext cx="711200" cy="1938337"/>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45" name="Line 44"/>
          <p:cNvSpPr>
            <a:spLocks noChangeShapeType="1"/>
          </p:cNvSpPr>
          <p:nvPr/>
        </p:nvSpPr>
        <p:spPr bwMode="auto">
          <a:xfrm>
            <a:off x="3835400" y="3559175"/>
            <a:ext cx="13589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7446" name="Line 45"/>
          <p:cNvSpPr>
            <a:spLocks noChangeShapeType="1"/>
          </p:cNvSpPr>
          <p:nvPr/>
        </p:nvSpPr>
        <p:spPr bwMode="auto">
          <a:xfrm>
            <a:off x="3835400" y="3748088"/>
            <a:ext cx="1358900" cy="1587"/>
          </a:xfrm>
          <a:prstGeom prst="line">
            <a:avLst/>
          </a:prstGeom>
          <a:noFill/>
          <a:ln w="9525">
            <a:solidFill>
              <a:schemeClr val="tx1"/>
            </a:solidFill>
            <a:round/>
            <a:headEnd type="triangle" w="med" len="med"/>
            <a:tailEnd type="triangle" w="med" len="med"/>
          </a:ln>
        </p:spPr>
        <p:txBody>
          <a:bodyPr/>
          <a:lstStyle/>
          <a:p>
            <a:endParaRPr lang="en-US"/>
          </a:p>
        </p:txBody>
      </p:sp>
      <p:sp>
        <p:nvSpPr>
          <p:cNvPr id="17447" name="Line 46"/>
          <p:cNvSpPr>
            <a:spLocks noChangeShapeType="1"/>
          </p:cNvSpPr>
          <p:nvPr/>
        </p:nvSpPr>
        <p:spPr bwMode="auto">
          <a:xfrm>
            <a:off x="3835400" y="3937000"/>
            <a:ext cx="13589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7448" name="Line 47"/>
          <p:cNvSpPr>
            <a:spLocks noChangeShapeType="1"/>
          </p:cNvSpPr>
          <p:nvPr/>
        </p:nvSpPr>
        <p:spPr bwMode="auto">
          <a:xfrm>
            <a:off x="3835400" y="4221163"/>
            <a:ext cx="1358900" cy="1587"/>
          </a:xfrm>
          <a:prstGeom prst="line">
            <a:avLst/>
          </a:prstGeom>
          <a:noFill/>
          <a:ln w="9525">
            <a:solidFill>
              <a:schemeClr val="tx1"/>
            </a:solidFill>
            <a:round/>
            <a:headEnd type="triangle" w="med" len="med"/>
            <a:tailEnd type="triangle" w="med" len="med"/>
          </a:ln>
        </p:spPr>
        <p:txBody>
          <a:bodyPr/>
          <a:lstStyle/>
          <a:p>
            <a:endParaRPr lang="en-US"/>
          </a:p>
        </p:txBody>
      </p:sp>
      <p:sp>
        <p:nvSpPr>
          <p:cNvPr id="17449" name="Line 48"/>
          <p:cNvSpPr>
            <a:spLocks noChangeShapeType="1"/>
          </p:cNvSpPr>
          <p:nvPr/>
        </p:nvSpPr>
        <p:spPr bwMode="auto">
          <a:xfrm flipV="1">
            <a:off x="3835400" y="4314825"/>
            <a:ext cx="1358900" cy="188913"/>
          </a:xfrm>
          <a:prstGeom prst="line">
            <a:avLst/>
          </a:prstGeom>
          <a:noFill/>
          <a:ln w="9525">
            <a:solidFill>
              <a:schemeClr val="tx1"/>
            </a:solidFill>
            <a:round/>
            <a:headEnd type="triangle" w="med" len="med"/>
            <a:tailEnd type="triangle" w="med" len="med"/>
          </a:ln>
        </p:spPr>
        <p:txBody>
          <a:bodyPr/>
          <a:lstStyle/>
          <a:p>
            <a:endParaRPr lang="en-US"/>
          </a:p>
        </p:txBody>
      </p:sp>
      <p:sp>
        <p:nvSpPr>
          <p:cNvPr id="17450" name="Line 49"/>
          <p:cNvSpPr>
            <a:spLocks noChangeShapeType="1"/>
          </p:cNvSpPr>
          <p:nvPr/>
        </p:nvSpPr>
        <p:spPr bwMode="auto">
          <a:xfrm flipV="1">
            <a:off x="3835400" y="4598988"/>
            <a:ext cx="1358900" cy="282575"/>
          </a:xfrm>
          <a:prstGeom prst="line">
            <a:avLst/>
          </a:prstGeom>
          <a:noFill/>
          <a:ln w="9525">
            <a:solidFill>
              <a:schemeClr val="tx1"/>
            </a:solidFill>
            <a:round/>
            <a:headEnd type="triangle" w="med" len="med"/>
            <a:tailEnd type="triangle" w="med" len="med"/>
          </a:ln>
        </p:spPr>
        <p:txBody>
          <a:bodyPr/>
          <a:lstStyle/>
          <a:p>
            <a:endParaRPr lang="en-US"/>
          </a:p>
        </p:txBody>
      </p:sp>
      <p:sp>
        <p:nvSpPr>
          <p:cNvPr id="17451" name="Text Box 50"/>
          <p:cNvSpPr txBox="1">
            <a:spLocks noChangeArrowheads="1"/>
          </p:cNvSpPr>
          <p:nvPr/>
        </p:nvSpPr>
        <p:spPr bwMode="auto">
          <a:xfrm>
            <a:off x="3821113" y="4564063"/>
            <a:ext cx="782637" cy="823912"/>
          </a:xfrm>
          <a:prstGeom prst="rect">
            <a:avLst/>
          </a:prstGeom>
          <a:noFill/>
          <a:ln w="9525">
            <a:noFill/>
            <a:miter lim="800000"/>
            <a:headEnd/>
            <a:tailEnd/>
          </a:ln>
        </p:spPr>
        <p:txBody>
          <a:bodyPr>
            <a:spAutoFit/>
          </a:bodyPr>
          <a:lstStyle/>
          <a:p>
            <a:pPr eaLnBrk="1" hangingPunct="1">
              <a:spcBef>
                <a:spcPct val="50000"/>
              </a:spcBef>
              <a:buSzTx/>
            </a:pPr>
            <a:r>
              <a:rPr lang="en-US" sz="1200" b="0">
                <a:solidFill>
                  <a:schemeClr val="tx1"/>
                </a:solidFill>
              </a:rPr>
              <a:t>Internal</a:t>
            </a:r>
          </a:p>
          <a:p>
            <a:pPr eaLnBrk="1" hangingPunct="1">
              <a:spcBef>
                <a:spcPct val="50000"/>
              </a:spcBef>
              <a:buSzTx/>
            </a:pPr>
            <a:r>
              <a:rPr lang="en-US" sz="1200" b="0">
                <a:solidFill>
                  <a:schemeClr val="tx1"/>
                </a:solidFill>
              </a:rPr>
              <a:t>Network</a:t>
            </a:r>
          </a:p>
          <a:p>
            <a:pPr eaLnBrk="1" hangingPunct="1">
              <a:spcBef>
                <a:spcPct val="50000"/>
              </a:spcBef>
              <a:buSzTx/>
            </a:pPr>
            <a:r>
              <a:rPr lang="en-US" sz="1200" b="0">
                <a:solidFill>
                  <a:schemeClr val="tx1"/>
                </a:solidFill>
              </a:rPr>
              <a:t>Interface</a:t>
            </a:r>
          </a:p>
        </p:txBody>
      </p:sp>
      <p:sp>
        <p:nvSpPr>
          <p:cNvPr id="17452" name="Line 51"/>
          <p:cNvSpPr>
            <a:spLocks noChangeShapeType="1"/>
          </p:cNvSpPr>
          <p:nvPr/>
        </p:nvSpPr>
        <p:spPr bwMode="auto">
          <a:xfrm>
            <a:off x="2409825" y="3559175"/>
            <a:ext cx="1425575" cy="188913"/>
          </a:xfrm>
          <a:prstGeom prst="line">
            <a:avLst/>
          </a:prstGeom>
          <a:noFill/>
          <a:ln w="9525">
            <a:solidFill>
              <a:schemeClr val="tx1"/>
            </a:solidFill>
            <a:round/>
            <a:headEnd type="triangle" w="med" len="med"/>
            <a:tailEnd type="triangle" w="med" len="med"/>
          </a:ln>
        </p:spPr>
        <p:txBody>
          <a:bodyPr/>
          <a:lstStyle/>
          <a:p>
            <a:endParaRPr lang="en-US"/>
          </a:p>
        </p:txBody>
      </p:sp>
      <p:sp>
        <p:nvSpPr>
          <p:cNvPr id="17453" name="Line 52"/>
          <p:cNvSpPr>
            <a:spLocks noChangeShapeType="1"/>
          </p:cNvSpPr>
          <p:nvPr/>
        </p:nvSpPr>
        <p:spPr bwMode="auto">
          <a:xfrm flipV="1">
            <a:off x="2282825" y="4881563"/>
            <a:ext cx="1552575" cy="614362"/>
          </a:xfrm>
          <a:prstGeom prst="line">
            <a:avLst/>
          </a:prstGeom>
          <a:noFill/>
          <a:ln w="9525">
            <a:solidFill>
              <a:schemeClr val="tx1"/>
            </a:solidFill>
            <a:round/>
            <a:headEnd type="triangle" w="med" len="med"/>
            <a:tailEnd type="triangle" w="med" len="med"/>
          </a:ln>
        </p:spPr>
        <p:txBody>
          <a:bodyPr/>
          <a:lstStyle/>
          <a:p>
            <a:endParaRPr lang="en-US"/>
          </a:p>
        </p:txBody>
      </p:sp>
      <p:sp>
        <p:nvSpPr>
          <p:cNvPr id="17454" name="Line 53"/>
          <p:cNvSpPr>
            <a:spLocks noChangeShapeType="1"/>
          </p:cNvSpPr>
          <p:nvPr/>
        </p:nvSpPr>
        <p:spPr bwMode="auto">
          <a:xfrm flipV="1">
            <a:off x="2668588" y="4503738"/>
            <a:ext cx="1166812" cy="47625"/>
          </a:xfrm>
          <a:prstGeom prst="line">
            <a:avLst/>
          </a:prstGeom>
          <a:noFill/>
          <a:ln w="9525">
            <a:solidFill>
              <a:schemeClr val="tx1"/>
            </a:solidFill>
            <a:round/>
            <a:headEnd type="triangle" w="med" len="med"/>
            <a:tailEnd type="triangle" w="med" len="med"/>
          </a:ln>
        </p:spPr>
        <p:txBody>
          <a:bodyPr/>
          <a:lstStyle/>
          <a:p>
            <a:endParaRPr lang="en-US"/>
          </a:p>
        </p:txBody>
      </p:sp>
      <p:sp>
        <p:nvSpPr>
          <p:cNvPr id="17455" name="Line 54"/>
          <p:cNvSpPr>
            <a:spLocks noChangeShapeType="1"/>
          </p:cNvSpPr>
          <p:nvPr/>
        </p:nvSpPr>
        <p:spPr bwMode="auto">
          <a:xfrm>
            <a:off x="2605088" y="4079875"/>
            <a:ext cx="1230312" cy="141288"/>
          </a:xfrm>
          <a:prstGeom prst="line">
            <a:avLst/>
          </a:prstGeom>
          <a:noFill/>
          <a:ln w="9525">
            <a:solidFill>
              <a:schemeClr val="tx1"/>
            </a:solidFill>
            <a:round/>
            <a:headEnd type="triangle" w="med" len="med"/>
            <a:tailEnd type="triangle" w="med" len="med"/>
          </a:ln>
        </p:spPr>
        <p:txBody>
          <a:bodyPr/>
          <a:lstStyle/>
          <a:p>
            <a:endParaRPr lang="en-US"/>
          </a:p>
        </p:txBody>
      </p:sp>
      <p:sp>
        <p:nvSpPr>
          <p:cNvPr id="17456" name="Line 55"/>
          <p:cNvSpPr>
            <a:spLocks noChangeShapeType="1"/>
          </p:cNvSpPr>
          <p:nvPr/>
        </p:nvSpPr>
        <p:spPr bwMode="auto">
          <a:xfrm>
            <a:off x="3124200" y="3889375"/>
            <a:ext cx="711200" cy="47625"/>
          </a:xfrm>
          <a:prstGeom prst="line">
            <a:avLst/>
          </a:prstGeom>
          <a:noFill/>
          <a:ln w="9525">
            <a:solidFill>
              <a:schemeClr val="tx1"/>
            </a:solidFill>
            <a:round/>
            <a:headEnd type="triangle" w="med" len="med"/>
            <a:tailEnd type="triangle" w="med" len="med"/>
          </a:ln>
        </p:spPr>
        <p:txBody>
          <a:bodyPr/>
          <a:lstStyle/>
          <a:p>
            <a:endParaRPr lang="en-US"/>
          </a:p>
        </p:txBody>
      </p:sp>
      <p:sp>
        <p:nvSpPr>
          <p:cNvPr id="17457" name="Line 56"/>
          <p:cNvSpPr>
            <a:spLocks noChangeShapeType="1"/>
          </p:cNvSpPr>
          <p:nvPr/>
        </p:nvSpPr>
        <p:spPr bwMode="auto">
          <a:xfrm>
            <a:off x="3124200" y="3370263"/>
            <a:ext cx="711200" cy="188912"/>
          </a:xfrm>
          <a:prstGeom prst="line">
            <a:avLst/>
          </a:prstGeom>
          <a:noFill/>
          <a:ln w="9525">
            <a:solidFill>
              <a:schemeClr val="tx1"/>
            </a:solidFill>
            <a:round/>
            <a:headEnd type="triangle" w="med" len="med"/>
            <a:tailEnd type="triangle" w="med" len="med"/>
          </a:ln>
        </p:spPr>
        <p:txBody>
          <a:bodyPr/>
          <a:lstStyle/>
          <a:p>
            <a:endParaRPr lang="en-US"/>
          </a:p>
        </p:txBody>
      </p:sp>
      <p:sp>
        <p:nvSpPr>
          <p:cNvPr id="17458" name="Text Box 57"/>
          <p:cNvSpPr txBox="1">
            <a:spLocks noChangeArrowheads="1"/>
          </p:cNvSpPr>
          <p:nvPr/>
        </p:nvSpPr>
        <p:spPr bwMode="auto">
          <a:xfrm>
            <a:off x="1085850" y="5116513"/>
            <a:ext cx="2882900" cy="366712"/>
          </a:xfrm>
          <a:prstGeom prst="rect">
            <a:avLst/>
          </a:prstGeom>
          <a:noFill/>
          <a:ln w="9525">
            <a:noFill/>
            <a:miter lim="800000"/>
            <a:headEnd/>
            <a:tailEnd/>
          </a:ln>
        </p:spPr>
        <p:txBody>
          <a:bodyPr>
            <a:spAutoFit/>
          </a:bodyPr>
          <a:lstStyle/>
          <a:p>
            <a:pPr eaLnBrk="1" hangingPunct="1">
              <a:spcBef>
                <a:spcPct val="0"/>
              </a:spcBef>
              <a:buSzTx/>
            </a:pPr>
            <a:r>
              <a:rPr lang="en-US" sz="1800" b="0">
                <a:solidFill>
                  <a:schemeClr val="tx1"/>
                </a:solidFill>
              </a:rPr>
              <a:t>IPv6 Internal Network </a:t>
            </a:r>
          </a:p>
        </p:txBody>
      </p:sp>
      <p:sp>
        <p:nvSpPr>
          <p:cNvPr id="17459" name="Rectangle 58"/>
          <p:cNvSpPr>
            <a:spLocks noGrp="1" noChangeArrowheads="1"/>
          </p:cNvSpPr>
          <p:nvPr>
            <p:ph type="title"/>
          </p:nvPr>
        </p:nvSpPr>
        <p:spPr>
          <a:xfrm>
            <a:off x="476704" y="0"/>
            <a:ext cx="8208963" cy="979488"/>
          </a:xfrm>
        </p:spPr>
        <p:txBody>
          <a:bodyPr/>
          <a:lstStyle/>
          <a:p>
            <a:r>
              <a:rPr lang="en-US" dirty="0" smtClean="0"/>
              <a:t>SIPNAT: bidirectional NAT</a:t>
            </a:r>
            <a:br>
              <a:rPr lang="en-US" dirty="0" smtClean="0"/>
            </a:br>
            <a:r>
              <a:rPr lang="en-US" dirty="0" smtClean="0"/>
              <a:t>v4 </a:t>
            </a:r>
            <a:r>
              <a:rPr lang="en-US" dirty="0" smtClean="0">
                <a:sym typeface="Wingdings" pitchFamily="2" charset="2"/>
              </a:rPr>
              <a:t> v6 (uses DNS)</a:t>
            </a:r>
            <a:endParaRPr lang="en-US" dirty="0" smtClean="0"/>
          </a:p>
        </p:txBody>
      </p:sp>
      <p:sp>
        <p:nvSpPr>
          <p:cNvPr id="17460" name="Rectangle 59"/>
          <p:cNvSpPr>
            <a:spLocks noGrp="1" noChangeArrowheads="1"/>
          </p:cNvSpPr>
          <p:nvPr>
            <p:ph idx="1"/>
          </p:nvPr>
        </p:nvSpPr>
        <p:spPr>
          <a:xfrm>
            <a:off x="6707188" y="1503363"/>
            <a:ext cx="1063625" cy="493712"/>
          </a:xfrm>
        </p:spPr>
        <p:txBody>
          <a:bodyPr/>
          <a:lstStyle/>
          <a:p>
            <a:pPr>
              <a:buFont typeface="Times" pitchFamily="18" charset="0"/>
              <a:buNone/>
            </a:pPr>
            <a:r>
              <a:rPr lang="en-US" smtClean="0"/>
              <a:t> </a:t>
            </a:r>
          </a:p>
        </p:txBody>
      </p:sp>
      <p:sp>
        <p:nvSpPr>
          <p:cNvPr id="17461" name="Text Box 61"/>
          <p:cNvSpPr txBox="1">
            <a:spLocks noChangeArrowheads="1"/>
          </p:cNvSpPr>
          <p:nvPr/>
        </p:nvSpPr>
        <p:spPr bwMode="auto">
          <a:xfrm>
            <a:off x="571500" y="1360488"/>
            <a:ext cx="2841625" cy="336550"/>
          </a:xfrm>
          <a:prstGeom prst="rect">
            <a:avLst/>
          </a:prstGeom>
          <a:noFill/>
          <a:ln w="9525">
            <a:noFill/>
            <a:miter lim="800000"/>
            <a:headEnd/>
            <a:tailEnd/>
          </a:ln>
        </p:spPr>
        <p:txBody>
          <a:bodyPr>
            <a:spAutoFit/>
          </a:bodyPr>
          <a:lstStyle/>
          <a:p>
            <a:pPr>
              <a:spcBef>
                <a:spcPct val="50000"/>
              </a:spcBef>
            </a:pPr>
            <a:endParaRPr lang="en-US"/>
          </a:p>
        </p:txBody>
      </p:sp>
      <p:sp>
        <p:nvSpPr>
          <p:cNvPr id="17462" name="Rectangle 62"/>
          <p:cNvSpPr>
            <a:spLocks noChangeArrowheads="1"/>
          </p:cNvSpPr>
          <p:nvPr/>
        </p:nvSpPr>
        <p:spPr bwMode="auto">
          <a:xfrm>
            <a:off x="227013" y="1208088"/>
            <a:ext cx="5292725" cy="1979612"/>
          </a:xfrm>
          <a:prstGeom prst="rect">
            <a:avLst/>
          </a:prstGeom>
          <a:noFill/>
          <a:ln w="9525">
            <a:noFill/>
            <a:miter lim="800000"/>
            <a:headEnd/>
            <a:tailEnd/>
          </a:ln>
        </p:spPr>
        <p:txBody>
          <a:bodyPr/>
          <a:lstStyle/>
          <a:p>
            <a:pPr marL="342900" indent="-342900">
              <a:lnSpc>
                <a:spcPct val="80000"/>
              </a:lnSpc>
              <a:spcBef>
                <a:spcPct val="35000"/>
              </a:spcBef>
              <a:spcAft>
                <a:spcPct val="15000"/>
              </a:spcAft>
              <a:buClr>
                <a:schemeClr val="tx2"/>
              </a:buClr>
              <a:buSzPct val="120000"/>
              <a:buFont typeface="Times" pitchFamily="18" charset="0"/>
              <a:buChar char="•"/>
            </a:pPr>
            <a:r>
              <a:rPr lang="en-US" sz="1800">
                <a:solidFill>
                  <a:schemeClr val="tx1"/>
                </a:solidFill>
                <a:latin typeface="Arial Narrow" pitchFamily="34" charset="0"/>
              </a:rPr>
              <a:t>No changes to IPv6-only hosts or IPv4-only hosts</a:t>
            </a:r>
          </a:p>
          <a:p>
            <a:pPr marL="342900" indent="-342900">
              <a:lnSpc>
                <a:spcPct val="80000"/>
              </a:lnSpc>
              <a:spcBef>
                <a:spcPct val="35000"/>
              </a:spcBef>
              <a:spcAft>
                <a:spcPct val="15000"/>
              </a:spcAft>
              <a:buClr>
                <a:schemeClr val="tx2"/>
              </a:buClr>
              <a:buSzPct val="120000"/>
              <a:buFont typeface="Times" pitchFamily="18" charset="0"/>
              <a:buChar char="•"/>
            </a:pPr>
            <a:r>
              <a:rPr lang="en-US" sz="1800">
                <a:solidFill>
                  <a:schemeClr val="tx1"/>
                </a:solidFill>
                <a:latin typeface="Arial Narrow" pitchFamily="34" charset="0"/>
              </a:rPr>
              <a:t>No dual-stack</a:t>
            </a:r>
          </a:p>
          <a:p>
            <a:pPr marL="342900" indent="-342900">
              <a:lnSpc>
                <a:spcPct val="80000"/>
              </a:lnSpc>
              <a:spcBef>
                <a:spcPct val="35000"/>
              </a:spcBef>
              <a:spcAft>
                <a:spcPct val="15000"/>
              </a:spcAft>
              <a:buClr>
                <a:schemeClr val="tx2"/>
              </a:buClr>
              <a:buSzPct val="120000"/>
              <a:buFont typeface="Times" pitchFamily="18" charset="0"/>
              <a:buChar char="•"/>
            </a:pPr>
            <a:r>
              <a:rPr lang="en-US" sz="1800">
                <a:solidFill>
                  <a:schemeClr val="tx1"/>
                </a:solidFill>
                <a:latin typeface="Arial Narrow" pitchFamily="34" charset="0"/>
              </a:rPr>
              <a:t>No tunneling</a:t>
            </a:r>
          </a:p>
          <a:p>
            <a:pPr marL="342900" indent="-342900">
              <a:lnSpc>
                <a:spcPct val="80000"/>
              </a:lnSpc>
              <a:spcBef>
                <a:spcPct val="35000"/>
              </a:spcBef>
              <a:spcAft>
                <a:spcPct val="15000"/>
              </a:spcAft>
              <a:buClr>
                <a:schemeClr val="tx2"/>
              </a:buClr>
              <a:buSzPct val="120000"/>
              <a:buFont typeface="Times" pitchFamily="18" charset="0"/>
              <a:buChar char="•"/>
            </a:pPr>
            <a:r>
              <a:rPr lang="en-US" sz="1800">
                <a:solidFill>
                  <a:schemeClr val="tx1"/>
                </a:solidFill>
                <a:latin typeface="Arial Narrow" pitchFamily="34" charset="0"/>
              </a:rPr>
              <a:t>Can delegate special domain to NAT box if desired</a:t>
            </a:r>
          </a:p>
          <a:p>
            <a:pPr marL="342900" indent="-342900">
              <a:lnSpc>
                <a:spcPct val="80000"/>
              </a:lnSpc>
              <a:spcBef>
                <a:spcPct val="35000"/>
              </a:spcBef>
              <a:spcAft>
                <a:spcPct val="15000"/>
              </a:spcAft>
              <a:buClr>
                <a:schemeClr val="tx2"/>
              </a:buClr>
              <a:buSzPct val="120000"/>
              <a:buFont typeface="Times" pitchFamily="18" charset="0"/>
              <a:buChar char="•"/>
            </a:pPr>
            <a:r>
              <a:rPr lang="en-US" sz="1800">
                <a:solidFill>
                  <a:schemeClr val="tx1"/>
                </a:solidFill>
                <a:latin typeface="Arial Narrow" pitchFamily="34" charset="0"/>
              </a:rPr>
              <a:t>Modeled as a flow-management problem</a:t>
            </a:r>
          </a:p>
        </p:txBody>
      </p:sp>
      <p:sp>
        <p:nvSpPr>
          <p:cNvPr id="17463" name="TextBox 62"/>
          <p:cNvSpPr txBox="1">
            <a:spLocks noChangeArrowheads="1"/>
          </p:cNvSpPr>
          <p:nvPr/>
        </p:nvSpPr>
        <p:spPr bwMode="auto">
          <a:xfrm>
            <a:off x="6400800" y="4524375"/>
            <a:ext cx="2303463" cy="338138"/>
          </a:xfrm>
          <a:prstGeom prst="rect">
            <a:avLst/>
          </a:prstGeom>
          <a:noFill/>
          <a:ln w="9525">
            <a:noFill/>
            <a:miter lim="800000"/>
            <a:headEnd/>
            <a:tailEnd/>
          </a:ln>
        </p:spPr>
        <p:txBody>
          <a:bodyPr wrap="none">
            <a:spAutoFit/>
          </a:bodyPr>
          <a:lstStyle/>
          <a:p>
            <a:r>
              <a:rPr lang="en-US"/>
              <a:t>NAT’s IPv4 addresses</a:t>
            </a:r>
          </a:p>
        </p:txBody>
      </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Wireless networks today</a:t>
            </a:r>
          </a:p>
          <a:p>
            <a:r>
              <a:rPr lang="en-US" dirty="0" smtClean="0"/>
              <a:t>Competing “industry” standards</a:t>
            </a:r>
          </a:p>
          <a:p>
            <a:r>
              <a:rPr lang="en-US" dirty="0" smtClean="0"/>
              <a:t>IETF standards</a:t>
            </a:r>
          </a:p>
          <a:p>
            <a:r>
              <a:rPr lang="en-US" dirty="0" smtClean="0"/>
              <a:t>Test case: how to use Mobile IP for LTE</a:t>
            </a:r>
          </a:p>
          <a:p>
            <a:r>
              <a:rPr lang="en-US" dirty="0" smtClean="0"/>
              <a:t>Seamless Mobility</a:t>
            </a:r>
          </a:p>
          <a:p>
            <a:r>
              <a:rPr lang="en-US" dirty="0" smtClean="0"/>
              <a:t>What’s next?</a:t>
            </a:r>
            <a:endParaRPr lang="en-US" dirty="0"/>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2</a:t>
            </a:fld>
            <a:endParaRPr lang="en-US"/>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10"/>
          </p:nvPr>
        </p:nvSpPr>
        <p:spPr>
          <a:noFill/>
        </p:spPr>
        <p:txBody>
          <a:bodyPr/>
          <a:lstStyle/>
          <a:p>
            <a:fld id="{647C8F03-B257-4D8F-AB40-4AF06C5D13D7}" type="slidenum">
              <a:rPr lang="en-US" smtClean="0"/>
              <a:pPr/>
              <a:t>20</a:t>
            </a:fld>
            <a:endParaRPr lang="en-US" smtClean="0"/>
          </a:p>
        </p:txBody>
      </p:sp>
      <p:sp>
        <p:nvSpPr>
          <p:cNvPr id="18435" name="Rectangle 4"/>
          <p:cNvSpPr>
            <a:spLocks noGrp="1" noChangeArrowheads="1"/>
          </p:cNvSpPr>
          <p:nvPr>
            <p:ph type="ftr" sz="quarter" idx="11"/>
          </p:nvPr>
        </p:nvSpPr>
        <p:spPr>
          <a:noFill/>
        </p:spPr>
        <p:txBody>
          <a:bodyPr/>
          <a:lstStyle/>
          <a:p>
            <a:r>
              <a:rPr lang="en-US" smtClean="0"/>
              <a:t>© 2009 Wichorus Inc. All rights reserved. </a:t>
            </a:r>
          </a:p>
        </p:txBody>
      </p:sp>
      <p:grpSp>
        <p:nvGrpSpPr>
          <p:cNvPr id="2" name="Group 5"/>
          <p:cNvGrpSpPr>
            <a:grpSpLocks/>
          </p:cNvGrpSpPr>
          <p:nvPr/>
        </p:nvGrpSpPr>
        <p:grpSpPr bwMode="auto">
          <a:xfrm>
            <a:off x="6589713" y="2346325"/>
            <a:ext cx="2001837" cy="1366838"/>
            <a:chOff x="3744" y="3024"/>
            <a:chExt cx="768" cy="432"/>
          </a:xfrm>
        </p:grpSpPr>
        <p:grpSp>
          <p:nvGrpSpPr>
            <p:cNvPr id="3" name="Group 6"/>
            <p:cNvGrpSpPr>
              <a:grpSpLocks/>
            </p:cNvGrpSpPr>
            <p:nvPr/>
          </p:nvGrpSpPr>
          <p:grpSpPr bwMode="auto">
            <a:xfrm>
              <a:off x="3744" y="3024"/>
              <a:ext cx="768" cy="432"/>
              <a:chOff x="1097" y="1656"/>
              <a:chExt cx="1187" cy="762"/>
            </a:xfrm>
          </p:grpSpPr>
          <p:sp>
            <p:nvSpPr>
              <p:cNvPr id="18482" name="Oval 7"/>
              <p:cNvSpPr>
                <a:spLocks noChangeArrowheads="1"/>
              </p:cNvSpPr>
              <p:nvPr/>
            </p:nvSpPr>
            <p:spPr bwMode="auto">
              <a:xfrm rot="892054">
                <a:off x="1097" y="1785"/>
                <a:ext cx="372" cy="279"/>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8483" name="Oval 8"/>
              <p:cNvSpPr>
                <a:spLocks noChangeArrowheads="1"/>
              </p:cNvSpPr>
              <p:nvPr/>
            </p:nvSpPr>
            <p:spPr bwMode="auto">
              <a:xfrm>
                <a:off x="1930" y="1760"/>
                <a:ext cx="321" cy="306"/>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8484" name="Oval 9"/>
              <p:cNvSpPr>
                <a:spLocks noChangeArrowheads="1"/>
              </p:cNvSpPr>
              <p:nvPr/>
            </p:nvSpPr>
            <p:spPr bwMode="auto">
              <a:xfrm rot="-5078581">
                <a:off x="1527" y="1991"/>
                <a:ext cx="350" cy="503"/>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8485" name="Oval 10"/>
              <p:cNvSpPr>
                <a:spLocks noChangeArrowheads="1"/>
              </p:cNvSpPr>
              <p:nvPr/>
            </p:nvSpPr>
            <p:spPr bwMode="auto">
              <a:xfrm rot="-5825252">
                <a:off x="1948" y="1954"/>
                <a:ext cx="283" cy="387"/>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8486" name="Oval 11"/>
              <p:cNvSpPr>
                <a:spLocks noChangeArrowheads="1"/>
              </p:cNvSpPr>
              <p:nvPr/>
            </p:nvSpPr>
            <p:spPr bwMode="auto">
              <a:xfrm rot="-4491197">
                <a:off x="1144" y="1961"/>
                <a:ext cx="293" cy="387"/>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8487" name="Freeform 12"/>
              <p:cNvSpPr>
                <a:spLocks/>
              </p:cNvSpPr>
              <p:nvPr/>
            </p:nvSpPr>
            <p:spPr bwMode="auto">
              <a:xfrm>
                <a:off x="1101" y="1656"/>
                <a:ext cx="1183" cy="718"/>
              </a:xfrm>
              <a:custGeom>
                <a:avLst/>
                <a:gdLst>
                  <a:gd name="T0" fmla="*/ 857 w 2339"/>
                  <a:gd name="T1" fmla="*/ 68 h 2262"/>
                  <a:gd name="T2" fmla="*/ 808 w 2339"/>
                  <a:gd name="T3" fmla="*/ 30 h 2262"/>
                  <a:gd name="T4" fmla="*/ 769 w 2339"/>
                  <a:gd name="T5" fmla="*/ 14 h 2262"/>
                  <a:gd name="T6" fmla="*/ 724 w 2339"/>
                  <a:gd name="T7" fmla="*/ 7 h 2262"/>
                  <a:gd name="T8" fmla="*/ 663 w 2339"/>
                  <a:gd name="T9" fmla="*/ 14 h 2262"/>
                  <a:gd name="T10" fmla="*/ 607 w 2339"/>
                  <a:gd name="T11" fmla="*/ 40 h 2262"/>
                  <a:gd name="T12" fmla="*/ 566 w 2339"/>
                  <a:gd name="T13" fmla="*/ 66 h 2262"/>
                  <a:gd name="T14" fmla="*/ 519 w 2339"/>
                  <a:gd name="T15" fmla="*/ 25 h 2262"/>
                  <a:gd name="T16" fmla="*/ 457 w 2339"/>
                  <a:gd name="T17" fmla="*/ 3 h 2262"/>
                  <a:gd name="T18" fmla="*/ 397 w 2339"/>
                  <a:gd name="T19" fmla="*/ 2 h 2262"/>
                  <a:gd name="T20" fmla="*/ 350 w 2339"/>
                  <a:gd name="T21" fmla="*/ 13 h 2262"/>
                  <a:gd name="T22" fmla="*/ 310 w 2339"/>
                  <a:gd name="T23" fmla="*/ 36 h 2262"/>
                  <a:gd name="T24" fmla="*/ 278 w 2339"/>
                  <a:gd name="T25" fmla="*/ 67 h 2262"/>
                  <a:gd name="T26" fmla="*/ 257 w 2339"/>
                  <a:gd name="T27" fmla="*/ 106 h 2262"/>
                  <a:gd name="T28" fmla="*/ 238 w 2339"/>
                  <a:gd name="T29" fmla="*/ 136 h 2262"/>
                  <a:gd name="T30" fmla="*/ 171 w 2339"/>
                  <a:gd name="T31" fmla="*/ 120 h 2262"/>
                  <a:gd name="T32" fmla="*/ 106 w 2339"/>
                  <a:gd name="T33" fmla="*/ 121 h 2262"/>
                  <a:gd name="T34" fmla="*/ 54 w 2339"/>
                  <a:gd name="T35" fmla="*/ 138 h 2262"/>
                  <a:gd name="T36" fmla="*/ 21 w 2339"/>
                  <a:gd name="T37" fmla="*/ 165 h 2262"/>
                  <a:gd name="T38" fmla="*/ 4 w 2339"/>
                  <a:gd name="T39" fmla="*/ 199 h 2262"/>
                  <a:gd name="T40" fmla="*/ 2 w 2339"/>
                  <a:gd name="T41" fmla="*/ 239 h 2262"/>
                  <a:gd name="T42" fmla="*/ 17 w 2339"/>
                  <a:gd name="T43" fmla="*/ 281 h 2262"/>
                  <a:gd name="T44" fmla="*/ 45 w 2339"/>
                  <a:gd name="T45" fmla="*/ 319 h 2262"/>
                  <a:gd name="T46" fmla="*/ 65 w 2339"/>
                  <a:gd name="T47" fmla="*/ 338 h 2262"/>
                  <a:gd name="T48" fmla="*/ 31 w 2339"/>
                  <a:gd name="T49" fmla="*/ 379 h 2262"/>
                  <a:gd name="T50" fmla="*/ 5 w 2339"/>
                  <a:gd name="T51" fmla="*/ 429 h 2262"/>
                  <a:gd name="T52" fmla="*/ 2 w 2339"/>
                  <a:gd name="T53" fmla="*/ 477 h 2262"/>
                  <a:gd name="T54" fmla="*/ 17 w 2339"/>
                  <a:gd name="T55" fmla="*/ 522 h 2262"/>
                  <a:gd name="T56" fmla="*/ 51 w 2339"/>
                  <a:gd name="T57" fmla="*/ 561 h 2262"/>
                  <a:gd name="T58" fmla="*/ 100 w 2339"/>
                  <a:gd name="T59" fmla="*/ 590 h 2262"/>
                  <a:gd name="T60" fmla="*/ 166 w 2339"/>
                  <a:gd name="T61" fmla="*/ 609 h 2262"/>
                  <a:gd name="T62" fmla="*/ 248 w 2339"/>
                  <a:gd name="T63" fmla="*/ 610 h 2262"/>
                  <a:gd name="T64" fmla="*/ 327 w 2339"/>
                  <a:gd name="T65" fmla="*/ 592 h 2262"/>
                  <a:gd name="T66" fmla="*/ 367 w 2339"/>
                  <a:gd name="T67" fmla="*/ 598 h 2262"/>
                  <a:gd name="T68" fmla="*/ 390 w 2339"/>
                  <a:gd name="T69" fmla="*/ 638 h 2262"/>
                  <a:gd name="T70" fmla="*/ 429 w 2339"/>
                  <a:gd name="T71" fmla="*/ 672 h 2262"/>
                  <a:gd name="T72" fmla="*/ 483 w 2339"/>
                  <a:gd name="T73" fmla="*/ 698 h 2262"/>
                  <a:gd name="T74" fmla="*/ 545 w 2339"/>
                  <a:gd name="T75" fmla="*/ 714 h 2262"/>
                  <a:gd name="T76" fmla="*/ 615 w 2339"/>
                  <a:gd name="T77" fmla="*/ 718 h 2262"/>
                  <a:gd name="T78" fmla="*/ 685 w 2339"/>
                  <a:gd name="T79" fmla="*/ 709 h 2262"/>
                  <a:gd name="T80" fmla="*/ 746 w 2339"/>
                  <a:gd name="T81" fmla="*/ 688 h 2262"/>
                  <a:gd name="T82" fmla="*/ 795 w 2339"/>
                  <a:gd name="T83" fmla="*/ 657 h 2262"/>
                  <a:gd name="T84" fmla="*/ 828 w 2339"/>
                  <a:gd name="T85" fmla="*/ 618 h 2262"/>
                  <a:gd name="T86" fmla="*/ 843 w 2339"/>
                  <a:gd name="T87" fmla="*/ 573 h 2262"/>
                  <a:gd name="T88" fmla="*/ 843 w 2339"/>
                  <a:gd name="T89" fmla="*/ 564 h 2262"/>
                  <a:gd name="T90" fmla="*/ 879 w 2339"/>
                  <a:gd name="T91" fmla="*/ 576 h 2262"/>
                  <a:gd name="T92" fmla="*/ 954 w 2339"/>
                  <a:gd name="T93" fmla="*/ 593 h 2262"/>
                  <a:gd name="T94" fmla="*/ 1032 w 2339"/>
                  <a:gd name="T95" fmla="*/ 593 h 2262"/>
                  <a:gd name="T96" fmla="*/ 1096 w 2339"/>
                  <a:gd name="T97" fmla="*/ 578 h 2262"/>
                  <a:gd name="T98" fmla="*/ 1142 w 2339"/>
                  <a:gd name="T99" fmla="*/ 552 h 2262"/>
                  <a:gd name="T100" fmla="*/ 1172 w 2339"/>
                  <a:gd name="T101" fmla="*/ 518 h 2262"/>
                  <a:gd name="T102" fmla="*/ 1183 w 2339"/>
                  <a:gd name="T103" fmla="*/ 478 h 2262"/>
                  <a:gd name="T104" fmla="*/ 1175 w 2339"/>
                  <a:gd name="T105" fmla="*/ 434 h 2262"/>
                  <a:gd name="T106" fmla="*/ 1138 w 2339"/>
                  <a:gd name="T107" fmla="*/ 382 h 2262"/>
                  <a:gd name="T108" fmla="*/ 1095 w 2339"/>
                  <a:gd name="T109" fmla="*/ 329 h 2262"/>
                  <a:gd name="T110" fmla="*/ 1146 w 2339"/>
                  <a:gd name="T111" fmla="*/ 249 h 2262"/>
                  <a:gd name="T112" fmla="*/ 1151 w 2339"/>
                  <a:gd name="T113" fmla="*/ 202 h 2262"/>
                  <a:gd name="T114" fmla="*/ 1141 w 2339"/>
                  <a:gd name="T115" fmla="*/ 167 h 2262"/>
                  <a:gd name="T116" fmla="*/ 1115 w 2339"/>
                  <a:gd name="T117" fmla="*/ 136 h 2262"/>
                  <a:gd name="T118" fmla="*/ 1081 w 2339"/>
                  <a:gd name="T119" fmla="*/ 117 h 2262"/>
                  <a:gd name="T120" fmla="*/ 1040 w 2339"/>
                  <a:gd name="T121" fmla="*/ 106 h 2262"/>
                  <a:gd name="T122" fmla="*/ 994 w 2339"/>
                  <a:gd name="T123" fmla="*/ 103 h 2262"/>
                  <a:gd name="T124" fmla="*/ 904 w 2339"/>
                  <a:gd name="T125" fmla="*/ 120 h 22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39"/>
                  <a:gd name="T190" fmla="*/ 0 h 2262"/>
                  <a:gd name="T191" fmla="*/ 2339 w 2339"/>
                  <a:gd name="T192" fmla="*/ 2262 h 22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0"/>
                    </a:lnTo>
                    <a:lnTo>
                      <a:pt x="1667" y="1778"/>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B2F0E0"/>
                  </a:gs>
                  <a:gs pos="100000">
                    <a:srgbClr val="00CC99"/>
                  </a:gs>
                </a:gsLst>
                <a:lin ang="2700000" scaled="1"/>
              </a:gradFill>
              <a:ln w="9525" cap="flat" cmpd="sng">
                <a:noFill/>
                <a:prstDash val="solid"/>
                <a:round/>
                <a:headEnd type="none" w="med" len="med"/>
                <a:tailEnd type="none" w="med" len="med"/>
              </a:ln>
            </p:spPr>
            <p:txBody>
              <a:bodyPr/>
              <a:lstStyle/>
              <a:p>
                <a:endParaRPr lang="en-US"/>
              </a:p>
            </p:txBody>
          </p:sp>
        </p:grpSp>
        <p:sp>
          <p:nvSpPr>
            <p:cNvPr id="18481" name="Text Box 13"/>
            <p:cNvSpPr txBox="1">
              <a:spLocks noChangeArrowheads="1"/>
            </p:cNvSpPr>
            <p:nvPr/>
          </p:nvSpPr>
          <p:spPr bwMode="auto">
            <a:xfrm>
              <a:off x="3881" y="3072"/>
              <a:ext cx="71" cy="97"/>
            </a:xfrm>
            <a:prstGeom prst="rect">
              <a:avLst/>
            </a:prstGeom>
            <a:noFill/>
            <a:ln w="12700">
              <a:noFill/>
              <a:miter lim="800000"/>
              <a:headEnd/>
              <a:tailEnd/>
            </a:ln>
          </p:spPr>
          <p:txBody>
            <a:bodyPr wrap="none">
              <a:spAutoFit/>
            </a:bodyPr>
            <a:lstStyle/>
            <a:p>
              <a:pPr>
                <a:spcBef>
                  <a:spcPct val="0"/>
                </a:spcBef>
                <a:buSzTx/>
              </a:pPr>
              <a:endParaRPr lang="en-US" sz="1400">
                <a:solidFill>
                  <a:schemeClr val="tx1"/>
                </a:solidFill>
                <a:latin typeface="Times" pitchFamily="18" charset="0"/>
              </a:endParaRPr>
            </a:p>
          </p:txBody>
        </p:sp>
      </p:grpSp>
      <p:sp>
        <p:nvSpPr>
          <p:cNvPr id="18437" name="Text Box 20"/>
          <p:cNvSpPr txBox="1">
            <a:spLocks noChangeArrowheads="1"/>
          </p:cNvSpPr>
          <p:nvPr/>
        </p:nvSpPr>
        <p:spPr bwMode="auto">
          <a:xfrm>
            <a:off x="6823075" y="2779713"/>
            <a:ext cx="1520825" cy="366712"/>
          </a:xfrm>
          <a:prstGeom prst="rect">
            <a:avLst/>
          </a:prstGeom>
          <a:noFill/>
          <a:ln w="9525">
            <a:noFill/>
            <a:miter lim="800000"/>
            <a:headEnd/>
            <a:tailEnd/>
          </a:ln>
        </p:spPr>
        <p:txBody>
          <a:bodyPr>
            <a:spAutoFit/>
          </a:bodyPr>
          <a:lstStyle/>
          <a:p>
            <a:pPr eaLnBrk="1" hangingPunct="1">
              <a:spcBef>
                <a:spcPct val="0"/>
              </a:spcBef>
              <a:buSzTx/>
            </a:pPr>
            <a:r>
              <a:rPr lang="en-US" sz="1800" b="0">
                <a:solidFill>
                  <a:schemeClr val="tx1"/>
                </a:solidFill>
              </a:rPr>
              <a:t>IPv4 Internet</a:t>
            </a:r>
          </a:p>
        </p:txBody>
      </p:sp>
      <p:sp>
        <p:nvSpPr>
          <p:cNvPr id="18438" name="Rectangle 31"/>
          <p:cNvSpPr>
            <a:spLocks noChangeArrowheads="1"/>
          </p:cNvSpPr>
          <p:nvPr/>
        </p:nvSpPr>
        <p:spPr bwMode="auto">
          <a:xfrm>
            <a:off x="1443038" y="2790825"/>
            <a:ext cx="2535237" cy="3133725"/>
          </a:xfrm>
          <a:prstGeom prst="rect">
            <a:avLst/>
          </a:prstGeom>
          <a:solidFill>
            <a:schemeClr val="accent1"/>
          </a:solidFill>
          <a:ln w="9525">
            <a:solidFill>
              <a:schemeClr val="tx1"/>
            </a:solidFill>
            <a:miter lim="800000"/>
            <a:headEnd/>
            <a:tailEnd/>
          </a:ln>
        </p:spPr>
        <p:txBody>
          <a:bodyPr wrap="none" anchor="ctr"/>
          <a:lstStyle/>
          <a:p>
            <a:pPr algn="ctr" eaLnBrk="1" hangingPunct="1">
              <a:spcBef>
                <a:spcPct val="0"/>
              </a:spcBef>
              <a:buSzTx/>
            </a:pPr>
            <a:endParaRPr lang="en-US" sz="1800" b="0">
              <a:solidFill>
                <a:schemeClr val="tx1"/>
              </a:solidFill>
            </a:endParaRPr>
          </a:p>
        </p:txBody>
      </p:sp>
      <p:sp>
        <p:nvSpPr>
          <p:cNvPr id="18439" name="Rectangle 32"/>
          <p:cNvSpPr>
            <a:spLocks noChangeArrowheads="1"/>
          </p:cNvSpPr>
          <p:nvPr/>
        </p:nvSpPr>
        <p:spPr bwMode="auto">
          <a:xfrm>
            <a:off x="1644650" y="2857500"/>
            <a:ext cx="2070100" cy="366713"/>
          </a:xfrm>
          <a:prstGeom prst="rect">
            <a:avLst/>
          </a:prstGeom>
          <a:noFill/>
          <a:ln w="9525">
            <a:noFill/>
            <a:miter lim="800000"/>
            <a:headEnd/>
            <a:tailEnd/>
          </a:ln>
        </p:spPr>
        <p:txBody>
          <a:bodyPr>
            <a:spAutoFit/>
          </a:bodyPr>
          <a:lstStyle/>
          <a:p>
            <a:pPr eaLnBrk="1" hangingPunct="1">
              <a:spcBef>
                <a:spcPct val="0"/>
              </a:spcBef>
              <a:buSzTx/>
            </a:pPr>
            <a:r>
              <a:rPr lang="en-US" sz="1800" b="0">
                <a:solidFill>
                  <a:schemeClr val="tx1"/>
                </a:solidFill>
              </a:rPr>
              <a:t>source_IP NAT</a:t>
            </a:r>
          </a:p>
        </p:txBody>
      </p:sp>
      <p:sp>
        <p:nvSpPr>
          <p:cNvPr id="18440" name="Rectangle 33"/>
          <p:cNvSpPr>
            <a:spLocks noChangeArrowheads="1"/>
          </p:cNvSpPr>
          <p:nvPr/>
        </p:nvSpPr>
        <p:spPr bwMode="auto">
          <a:xfrm>
            <a:off x="2844800" y="3246438"/>
            <a:ext cx="1133475" cy="2841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41" name="Rectangle 34"/>
          <p:cNvSpPr>
            <a:spLocks noChangeArrowheads="1"/>
          </p:cNvSpPr>
          <p:nvPr/>
        </p:nvSpPr>
        <p:spPr bwMode="auto">
          <a:xfrm>
            <a:off x="2844800" y="3376613"/>
            <a:ext cx="1133475"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42" name="Rectangle 35"/>
          <p:cNvSpPr>
            <a:spLocks noChangeArrowheads="1"/>
          </p:cNvSpPr>
          <p:nvPr/>
        </p:nvSpPr>
        <p:spPr bwMode="auto">
          <a:xfrm>
            <a:off x="2844800" y="3506788"/>
            <a:ext cx="1133475" cy="2841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43" name="Rectangle 36"/>
          <p:cNvSpPr>
            <a:spLocks noChangeArrowheads="1"/>
          </p:cNvSpPr>
          <p:nvPr/>
        </p:nvSpPr>
        <p:spPr bwMode="auto">
          <a:xfrm>
            <a:off x="2844800" y="3636963"/>
            <a:ext cx="1133475"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44" name="Rectangle 37"/>
          <p:cNvSpPr>
            <a:spLocks noChangeArrowheads="1"/>
          </p:cNvSpPr>
          <p:nvPr/>
        </p:nvSpPr>
        <p:spPr bwMode="auto">
          <a:xfrm>
            <a:off x="2844800" y="3767138"/>
            <a:ext cx="1133475" cy="2841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45" name="Rectangle 38"/>
          <p:cNvSpPr>
            <a:spLocks noChangeArrowheads="1"/>
          </p:cNvSpPr>
          <p:nvPr/>
        </p:nvSpPr>
        <p:spPr bwMode="auto">
          <a:xfrm>
            <a:off x="2844800" y="3897313"/>
            <a:ext cx="1133475"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46" name="Rectangle 39"/>
          <p:cNvSpPr>
            <a:spLocks noChangeArrowheads="1"/>
          </p:cNvSpPr>
          <p:nvPr/>
        </p:nvSpPr>
        <p:spPr bwMode="auto">
          <a:xfrm>
            <a:off x="2844800" y="4029075"/>
            <a:ext cx="1133475" cy="2841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47" name="Rectangle 40"/>
          <p:cNvSpPr>
            <a:spLocks noChangeArrowheads="1"/>
          </p:cNvSpPr>
          <p:nvPr/>
        </p:nvSpPr>
        <p:spPr bwMode="auto">
          <a:xfrm>
            <a:off x="2844800" y="4157663"/>
            <a:ext cx="1133475"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48" name="Rectangle 41"/>
          <p:cNvSpPr>
            <a:spLocks noChangeArrowheads="1"/>
          </p:cNvSpPr>
          <p:nvPr/>
        </p:nvSpPr>
        <p:spPr bwMode="auto">
          <a:xfrm>
            <a:off x="2844800" y="4289425"/>
            <a:ext cx="1133475" cy="2841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49" name="Rectangle 42"/>
          <p:cNvSpPr>
            <a:spLocks noChangeArrowheads="1"/>
          </p:cNvSpPr>
          <p:nvPr/>
        </p:nvSpPr>
        <p:spPr bwMode="auto">
          <a:xfrm>
            <a:off x="2844800" y="4418013"/>
            <a:ext cx="1133475"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50" name="Rectangle 43"/>
          <p:cNvSpPr>
            <a:spLocks noChangeArrowheads="1"/>
          </p:cNvSpPr>
          <p:nvPr/>
        </p:nvSpPr>
        <p:spPr bwMode="auto">
          <a:xfrm>
            <a:off x="2844800" y="4549775"/>
            <a:ext cx="1133475" cy="2841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51" name="Text Box 44"/>
          <p:cNvSpPr txBox="1">
            <a:spLocks noChangeArrowheads="1"/>
          </p:cNvSpPr>
          <p:nvPr/>
        </p:nvSpPr>
        <p:spPr bwMode="auto">
          <a:xfrm>
            <a:off x="2778125" y="4613275"/>
            <a:ext cx="1397000" cy="274638"/>
          </a:xfrm>
          <a:prstGeom prst="rect">
            <a:avLst/>
          </a:prstGeom>
          <a:noFill/>
          <a:ln w="9525">
            <a:noFill/>
            <a:miter lim="800000"/>
            <a:headEnd/>
            <a:tailEnd/>
          </a:ln>
        </p:spPr>
        <p:txBody>
          <a:bodyPr>
            <a:spAutoFit/>
          </a:bodyPr>
          <a:lstStyle/>
          <a:p>
            <a:pPr eaLnBrk="1" hangingPunct="1">
              <a:spcBef>
                <a:spcPct val="0"/>
              </a:spcBef>
              <a:buSzTx/>
            </a:pPr>
            <a:r>
              <a:rPr lang="en-US" sz="1200" b="0">
                <a:solidFill>
                  <a:schemeClr val="tx1"/>
                </a:solidFill>
              </a:rPr>
              <a:t>Global network i/f</a:t>
            </a:r>
          </a:p>
        </p:txBody>
      </p:sp>
      <p:sp>
        <p:nvSpPr>
          <p:cNvPr id="18452" name="Rectangle 45"/>
          <p:cNvSpPr>
            <a:spLocks noChangeArrowheads="1"/>
          </p:cNvSpPr>
          <p:nvPr/>
        </p:nvSpPr>
        <p:spPr bwMode="auto">
          <a:xfrm>
            <a:off x="1443038" y="3182938"/>
            <a:ext cx="733425" cy="20510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8453" name="Line 46"/>
          <p:cNvSpPr>
            <a:spLocks noChangeShapeType="1"/>
          </p:cNvSpPr>
          <p:nvPr/>
        </p:nvSpPr>
        <p:spPr bwMode="auto">
          <a:xfrm>
            <a:off x="1443038" y="3311525"/>
            <a:ext cx="1401762"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8454" name="Line 47"/>
          <p:cNvSpPr>
            <a:spLocks noChangeShapeType="1"/>
          </p:cNvSpPr>
          <p:nvPr/>
        </p:nvSpPr>
        <p:spPr bwMode="auto">
          <a:xfrm>
            <a:off x="1443038" y="3571875"/>
            <a:ext cx="1401762"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8455" name="Line 48"/>
          <p:cNvSpPr>
            <a:spLocks noChangeShapeType="1"/>
          </p:cNvSpPr>
          <p:nvPr/>
        </p:nvSpPr>
        <p:spPr bwMode="auto">
          <a:xfrm>
            <a:off x="1443038" y="3832225"/>
            <a:ext cx="1401762"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8456" name="Line 49"/>
          <p:cNvSpPr>
            <a:spLocks noChangeShapeType="1"/>
          </p:cNvSpPr>
          <p:nvPr/>
        </p:nvSpPr>
        <p:spPr bwMode="auto">
          <a:xfrm>
            <a:off x="1443038" y="4224338"/>
            <a:ext cx="1401762" cy="1587"/>
          </a:xfrm>
          <a:prstGeom prst="line">
            <a:avLst/>
          </a:prstGeom>
          <a:noFill/>
          <a:ln w="9525">
            <a:solidFill>
              <a:schemeClr val="tx1"/>
            </a:solidFill>
            <a:round/>
            <a:headEnd type="triangle" w="med" len="med"/>
            <a:tailEnd type="triangle" w="med" len="med"/>
          </a:ln>
        </p:spPr>
        <p:txBody>
          <a:bodyPr/>
          <a:lstStyle/>
          <a:p>
            <a:endParaRPr lang="en-US"/>
          </a:p>
        </p:txBody>
      </p:sp>
      <p:sp>
        <p:nvSpPr>
          <p:cNvPr id="18457" name="Line 50"/>
          <p:cNvSpPr>
            <a:spLocks noChangeShapeType="1"/>
          </p:cNvSpPr>
          <p:nvPr/>
        </p:nvSpPr>
        <p:spPr bwMode="auto">
          <a:xfrm flipV="1">
            <a:off x="1443038" y="4352925"/>
            <a:ext cx="1401762" cy="228600"/>
          </a:xfrm>
          <a:prstGeom prst="line">
            <a:avLst/>
          </a:prstGeom>
          <a:noFill/>
          <a:ln w="9525">
            <a:solidFill>
              <a:schemeClr val="tx1"/>
            </a:solidFill>
            <a:round/>
            <a:headEnd type="triangle" w="med" len="med"/>
            <a:tailEnd type="triangle" w="med" len="med"/>
          </a:ln>
        </p:spPr>
        <p:txBody>
          <a:bodyPr/>
          <a:lstStyle/>
          <a:p>
            <a:endParaRPr lang="en-US"/>
          </a:p>
        </p:txBody>
      </p:sp>
      <p:sp>
        <p:nvSpPr>
          <p:cNvPr id="18458" name="Line 51"/>
          <p:cNvSpPr>
            <a:spLocks noChangeShapeType="1"/>
          </p:cNvSpPr>
          <p:nvPr/>
        </p:nvSpPr>
        <p:spPr bwMode="auto">
          <a:xfrm flipV="1">
            <a:off x="1443038" y="4745038"/>
            <a:ext cx="1401762" cy="339725"/>
          </a:xfrm>
          <a:prstGeom prst="line">
            <a:avLst/>
          </a:prstGeom>
          <a:noFill/>
          <a:ln w="9525">
            <a:solidFill>
              <a:schemeClr val="tx1"/>
            </a:solidFill>
            <a:round/>
            <a:headEnd type="triangle" w="med" len="med"/>
            <a:tailEnd type="triangle" w="med" len="med"/>
          </a:ln>
        </p:spPr>
        <p:txBody>
          <a:bodyPr/>
          <a:lstStyle/>
          <a:p>
            <a:endParaRPr lang="en-US"/>
          </a:p>
        </p:txBody>
      </p:sp>
      <p:sp>
        <p:nvSpPr>
          <p:cNvPr id="18459" name="Text Box 52"/>
          <p:cNvSpPr txBox="1">
            <a:spLocks noChangeArrowheads="1"/>
          </p:cNvSpPr>
          <p:nvPr/>
        </p:nvSpPr>
        <p:spPr bwMode="auto">
          <a:xfrm>
            <a:off x="1457325" y="4219575"/>
            <a:ext cx="806450" cy="823913"/>
          </a:xfrm>
          <a:prstGeom prst="rect">
            <a:avLst/>
          </a:prstGeom>
          <a:noFill/>
          <a:ln w="9525">
            <a:noFill/>
            <a:miter lim="800000"/>
            <a:headEnd/>
            <a:tailEnd/>
          </a:ln>
        </p:spPr>
        <p:txBody>
          <a:bodyPr>
            <a:spAutoFit/>
          </a:bodyPr>
          <a:lstStyle/>
          <a:p>
            <a:pPr eaLnBrk="1" hangingPunct="1">
              <a:spcBef>
                <a:spcPct val="50000"/>
              </a:spcBef>
              <a:buSzTx/>
            </a:pPr>
            <a:r>
              <a:rPr lang="en-US" sz="1200" b="0">
                <a:solidFill>
                  <a:schemeClr val="tx1"/>
                </a:solidFill>
              </a:rPr>
              <a:t>Internal</a:t>
            </a:r>
          </a:p>
          <a:p>
            <a:pPr eaLnBrk="1" hangingPunct="1">
              <a:spcBef>
                <a:spcPct val="50000"/>
              </a:spcBef>
              <a:buSzTx/>
            </a:pPr>
            <a:r>
              <a:rPr lang="en-US" sz="1200" b="0">
                <a:solidFill>
                  <a:schemeClr val="tx1"/>
                </a:solidFill>
              </a:rPr>
              <a:t>Network</a:t>
            </a:r>
          </a:p>
          <a:p>
            <a:pPr eaLnBrk="1" hangingPunct="1">
              <a:spcBef>
                <a:spcPct val="50000"/>
              </a:spcBef>
              <a:buSzTx/>
            </a:pPr>
            <a:r>
              <a:rPr lang="en-US" sz="1200" b="0">
                <a:solidFill>
                  <a:schemeClr val="tx1"/>
                </a:solidFill>
              </a:rPr>
              <a:t>Interface</a:t>
            </a:r>
          </a:p>
        </p:txBody>
      </p:sp>
      <p:sp>
        <p:nvSpPr>
          <p:cNvPr id="18460" name="Oval 60"/>
          <p:cNvSpPr>
            <a:spLocks noChangeArrowheads="1"/>
          </p:cNvSpPr>
          <p:nvPr/>
        </p:nvSpPr>
        <p:spPr bwMode="auto">
          <a:xfrm>
            <a:off x="4333875" y="1495425"/>
            <a:ext cx="1457325" cy="828675"/>
          </a:xfrm>
          <a:prstGeom prst="ellipse">
            <a:avLst/>
          </a:prstGeom>
          <a:solidFill>
            <a:schemeClr val="accent1"/>
          </a:solidFill>
          <a:ln w="9525">
            <a:solidFill>
              <a:schemeClr val="tx1"/>
            </a:solidFill>
            <a:round/>
            <a:headEnd/>
            <a:tailEnd/>
          </a:ln>
        </p:spPr>
        <p:txBody>
          <a:bodyPr wrap="none" anchor="ctr"/>
          <a:lstStyle/>
          <a:p>
            <a:pPr algn="ctr"/>
            <a:r>
              <a:rPr lang="en-US"/>
              <a:t>DNS</a:t>
            </a:r>
          </a:p>
        </p:txBody>
      </p:sp>
      <p:sp>
        <p:nvSpPr>
          <p:cNvPr id="18461" name="Line 62"/>
          <p:cNvSpPr>
            <a:spLocks noChangeShapeType="1"/>
          </p:cNvSpPr>
          <p:nvPr/>
        </p:nvSpPr>
        <p:spPr bwMode="auto">
          <a:xfrm flipH="1" flipV="1">
            <a:off x="5791200" y="1857375"/>
            <a:ext cx="1371600" cy="542925"/>
          </a:xfrm>
          <a:prstGeom prst="line">
            <a:avLst/>
          </a:prstGeom>
          <a:noFill/>
          <a:ln w="9525">
            <a:solidFill>
              <a:schemeClr val="tx1"/>
            </a:solidFill>
            <a:round/>
            <a:headEnd/>
            <a:tailEnd type="triangle" w="med" len="med"/>
          </a:ln>
        </p:spPr>
        <p:txBody>
          <a:bodyPr/>
          <a:lstStyle/>
          <a:p>
            <a:endParaRPr lang="en-US"/>
          </a:p>
        </p:txBody>
      </p:sp>
      <p:sp>
        <p:nvSpPr>
          <p:cNvPr id="18462" name="Text Box 63"/>
          <p:cNvSpPr txBox="1">
            <a:spLocks noChangeArrowheads="1"/>
          </p:cNvSpPr>
          <p:nvPr/>
        </p:nvSpPr>
        <p:spPr bwMode="auto">
          <a:xfrm>
            <a:off x="6005513" y="1406525"/>
            <a:ext cx="2679700" cy="336550"/>
          </a:xfrm>
          <a:prstGeom prst="rect">
            <a:avLst/>
          </a:prstGeom>
          <a:noFill/>
          <a:ln w="9525">
            <a:noFill/>
            <a:miter lim="800000"/>
            <a:headEnd/>
            <a:tailEnd/>
          </a:ln>
        </p:spPr>
        <p:txBody>
          <a:bodyPr wrap="none">
            <a:spAutoFit/>
          </a:bodyPr>
          <a:lstStyle/>
          <a:p>
            <a:r>
              <a:rPr lang="en-US"/>
              <a:t>DNS Query for v6host.org</a:t>
            </a:r>
          </a:p>
        </p:txBody>
      </p:sp>
      <p:sp>
        <p:nvSpPr>
          <p:cNvPr id="18463" name="Freeform 66"/>
          <p:cNvSpPr>
            <a:spLocks/>
          </p:cNvSpPr>
          <p:nvPr/>
        </p:nvSpPr>
        <p:spPr bwMode="auto">
          <a:xfrm>
            <a:off x="3063875" y="1317625"/>
            <a:ext cx="1504950" cy="1425575"/>
          </a:xfrm>
          <a:custGeom>
            <a:avLst/>
            <a:gdLst>
              <a:gd name="T0" fmla="*/ 1505452 w 1756"/>
              <a:gd name="T1" fmla="*/ 289789 h 610"/>
              <a:gd name="T2" fmla="*/ 867607 w 1756"/>
              <a:gd name="T3" fmla="*/ 37392 h 610"/>
              <a:gd name="T4" fmla="*/ 142315 w 1756"/>
              <a:gd name="T5" fmla="*/ 514141 h 610"/>
              <a:gd name="T6" fmla="*/ 13717 w 1756"/>
              <a:gd name="T7" fmla="*/ 1425574 h 610"/>
              <a:gd name="T8" fmla="*/ 0 60000 65536"/>
              <a:gd name="T9" fmla="*/ 0 60000 65536"/>
              <a:gd name="T10" fmla="*/ 0 60000 65536"/>
              <a:gd name="T11" fmla="*/ 0 60000 65536"/>
              <a:gd name="T12" fmla="*/ 0 w 1756"/>
              <a:gd name="T13" fmla="*/ 0 h 610"/>
              <a:gd name="T14" fmla="*/ 1756 w 1756"/>
              <a:gd name="T15" fmla="*/ 610 h 610"/>
            </a:gdLst>
            <a:ahLst/>
            <a:cxnLst>
              <a:cxn ang="T8">
                <a:pos x="T0" y="T1"/>
              </a:cxn>
              <a:cxn ang="T9">
                <a:pos x="T2" y="T3"/>
              </a:cxn>
              <a:cxn ang="T10">
                <a:pos x="T4" y="T5"/>
              </a:cxn>
              <a:cxn ang="T11">
                <a:pos x="T6" y="T7"/>
              </a:cxn>
            </a:cxnLst>
            <a:rect l="T12" t="T13" r="T14" b="T15"/>
            <a:pathLst>
              <a:path w="1756" h="610">
                <a:moveTo>
                  <a:pt x="1756" y="124"/>
                </a:moveTo>
                <a:cubicBezTo>
                  <a:pt x="1516" y="62"/>
                  <a:pt x="1277" y="0"/>
                  <a:pt x="1012" y="16"/>
                </a:cubicBezTo>
                <a:cubicBezTo>
                  <a:pt x="747" y="32"/>
                  <a:pt x="332" y="121"/>
                  <a:pt x="166" y="220"/>
                </a:cubicBezTo>
                <a:cubicBezTo>
                  <a:pt x="0" y="319"/>
                  <a:pt x="20" y="492"/>
                  <a:pt x="16" y="610"/>
                </a:cubicBez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18464" name="Text Box 67"/>
          <p:cNvSpPr txBox="1">
            <a:spLocks noChangeArrowheads="1"/>
          </p:cNvSpPr>
          <p:nvPr/>
        </p:nvSpPr>
        <p:spPr bwMode="auto">
          <a:xfrm>
            <a:off x="1800225" y="1436688"/>
            <a:ext cx="1458913" cy="630237"/>
          </a:xfrm>
          <a:prstGeom prst="rect">
            <a:avLst/>
          </a:prstGeom>
          <a:noFill/>
          <a:ln w="9525">
            <a:noFill/>
            <a:miter lim="800000"/>
            <a:headEnd/>
            <a:tailEnd/>
          </a:ln>
        </p:spPr>
        <p:txBody>
          <a:bodyPr wrap="none">
            <a:spAutoFit/>
          </a:bodyPr>
          <a:lstStyle/>
          <a:p>
            <a:r>
              <a:rPr lang="en-US"/>
              <a:t>Request IPv4</a:t>
            </a:r>
          </a:p>
          <a:p>
            <a:r>
              <a:rPr lang="en-US"/>
              <a:t>Address</a:t>
            </a:r>
          </a:p>
        </p:txBody>
      </p:sp>
      <p:sp>
        <p:nvSpPr>
          <p:cNvPr id="18465" name="Text Box 68"/>
          <p:cNvSpPr txBox="1">
            <a:spLocks noChangeArrowheads="1"/>
          </p:cNvSpPr>
          <p:nvPr/>
        </p:nvSpPr>
        <p:spPr bwMode="auto">
          <a:xfrm>
            <a:off x="4648200" y="3838575"/>
            <a:ext cx="2314575" cy="336550"/>
          </a:xfrm>
          <a:prstGeom prst="rect">
            <a:avLst/>
          </a:prstGeom>
          <a:noFill/>
          <a:ln w="9525">
            <a:noFill/>
            <a:miter lim="800000"/>
            <a:headEnd/>
            <a:tailEnd/>
          </a:ln>
        </p:spPr>
        <p:txBody>
          <a:bodyPr>
            <a:spAutoFit/>
          </a:bodyPr>
          <a:lstStyle/>
          <a:p>
            <a:pPr>
              <a:spcBef>
                <a:spcPct val="50000"/>
              </a:spcBef>
            </a:pPr>
            <a:endParaRPr lang="en-US"/>
          </a:p>
        </p:txBody>
      </p:sp>
      <p:grpSp>
        <p:nvGrpSpPr>
          <p:cNvPr id="4" name="Group 80"/>
          <p:cNvGrpSpPr>
            <a:grpSpLocks/>
          </p:cNvGrpSpPr>
          <p:nvPr/>
        </p:nvGrpSpPr>
        <p:grpSpPr bwMode="auto">
          <a:xfrm>
            <a:off x="6100763" y="1771650"/>
            <a:ext cx="254000" cy="244475"/>
            <a:chOff x="242" y="1567"/>
            <a:chExt cx="160" cy="154"/>
          </a:xfrm>
        </p:grpSpPr>
        <p:sp>
          <p:nvSpPr>
            <p:cNvPr id="18478" name="Oval 72"/>
            <p:cNvSpPr>
              <a:spLocks noChangeArrowheads="1"/>
            </p:cNvSpPr>
            <p:nvPr/>
          </p:nvSpPr>
          <p:spPr bwMode="auto">
            <a:xfrm>
              <a:off x="256" y="1578"/>
              <a:ext cx="132" cy="132"/>
            </a:xfrm>
            <a:prstGeom prst="ellipse">
              <a:avLst/>
            </a:prstGeom>
            <a:noFill/>
            <a:ln w="9525">
              <a:solidFill>
                <a:schemeClr val="tx1"/>
              </a:solidFill>
              <a:round/>
              <a:headEnd/>
              <a:tailEnd/>
            </a:ln>
          </p:spPr>
          <p:txBody>
            <a:bodyPr wrap="none" anchor="ctr"/>
            <a:lstStyle/>
            <a:p>
              <a:endParaRPr lang="en-US"/>
            </a:p>
          </p:txBody>
        </p:sp>
        <p:sp>
          <p:nvSpPr>
            <p:cNvPr id="18479" name="Text Box 76"/>
            <p:cNvSpPr txBox="1">
              <a:spLocks noChangeArrowheads="1"/>
            </p:cNvSpPr>
            <p:nvPr/>
          </p:nvSpPr>
          <p:spPr bwMode="auto">
            <a:xfrm>
              <a:off x="242" y="1567"/>
              <a:ext cx="160" cy="154"/>
            </a:xfrm>
            <a:prstGeom prst="rect">
              <a:avLst/>
            </a:prstGeom>
            <a:noFill/>
            <a:ln w="9525">
              <a:noFill/>
              <a:miter lim="800000"/>
              <a:headEnd/>
              <a:tailEnd/>
            </a:ln>
          </p:spPr>
          <p:txBody>
            <a:bodyPr wrap="none">
              <a:spAutoFit/>
            </a:bodyPr>
            <a:lstStyle/>
            <a:p>
              <a:r>
                <a:rPr lang="en-US" sz="1000"/>
                <a:t>1</a:t>
              </a:r>
            </a:p>
          </p:txBody>
        </p:sp>
      </p:grpSp>
      <p:grpSp>
        <p:nvGrpSpPr>
          <p:cNvPr id="5" name="Group 81"/>
          <p:cNvGrpSpPr>
            <a:grpSpLocks/>
          </p:cNvGrpSpPr>
          <p:nvPr/>
        </p:nvGrpSpPr>
        <p:grpSpPr bwMode="auto">
          <a:xfrm>
            <a:off x="2886075" y="1825625"/>
            <a:ext cx="254000" cy="244475"/>
            <a:chOff x="566" y="1579"/>
            <a:chExt cx="160" cy="154"/>
          </a:xfrm>
        </p:grpSpPr>
        <p:sp>
          <p:nvSpPr>
            <p:cNvPr id="18476" name="Oval 73"/>
            <p:cNvSpPr>
              <a:spLocks noChangeArrowheads="1"/>
            </p:cNvSpPr>
            <p:nvPr/>
          </p:nvSpPr>
          <p:spPr bwMode="auto">
            <a:xfrm>
              <a:off x="580" y="1584"/>
              <a:ext cx="132" cy="132"/>
            </a:xfrm>
            <a:prstGeom prst="ellipse">
              <a:avLst/>
            </a:prstGeom>
            <a:noFill/>
            <a:ln w="9525">
              <a:solidFill>
                <a:schemeClr val="tx1"/>
              </a:solidFill>
              <a:round/>
              <a:headEnd/>
              <a:tailEnd/>
            </a:ln>
          </p:spPr>
          <p:txBody>
            <a:bodyPr wrap="none" anchor="ctr"/>
            <a:lstStyle/>
            <a:p>
              <a:endParaRPr lang="en-US"/>
            </a:p>
          </p:txBody>
        </p:sp>
        <p:sp>
          <p:nvSpPr>
            <p:cNvPr id="18477" name="Text Box 77"/>
            <p:cNvSpPr txBox="1">
              <a:spLocks noChangeArrowheads="1"/>
            </p:cNvSpPr>
            <p:nvPr/>
          </p:nvSpPr>
          <p:spPr bwMode="auto">
            <a:xfrm>
              <a:off x="566" y="1579"/>
              <a:ext cx="160" cy="154"/>
            </a:xfrm>
            <a:prstGeom prst="rect">
              <a:avLst/>
            </a:prstGeom>
            <a:noFill/>
            <a:ln w="9525">
              <a:noFill/>
              <a:miter lim="800000"/>
              <a:headEnd/>
              <a:tailEnd/>
            </a:ln>
          </p:spPr>
          <p:txBody>
            <a:bodyPr>
              <a:spAutoFit/>
            </a:bodyPr>
            <a:lstStyle/>
            <a:p>
              <a:r>
                <a:rPr lang="en-US" sz="1000"/>
                <a:t>2</a:t>
              </a:r>
            </a:p>
          </p:txBody>
        </p:sp>
      </p:grpSp>
      <p:sp>
        <p:nvSpPr>
          <p:cNvPr id="18468" name="Rectangle 89"/>
          <p:cNvSpPr>
            <a:spLocks noGrp="1" noChangeArrowheads="1"/>
          </p:cNvSpPr>
          <p:nvPr>
            <p:ph type="title"/>
          </p:nvPr>
        </p:nvSpPr>
        <p:spPr/>
        <p:txBody>
          <a:bodyPr/>
          <a:lstStyle/>
          <a:p>
            <a:r>
              <a:rPr lang="en-US" dirty="0" smtClean="0"/>
              <a:t>Operation of SIPNAT:</a:t>
            </a:r>
            <a:br>
              <a:rPr lang="en-US" dirty="0" smtClean="0"/>
            </a:br>
            <a:r>
              <a:rPr lang="en-US" dirty="0" smtClean="0"/>
              <a:t>    request phase…</a:t>
            </a:r>
          </a:p>
        </p:txBody>
      </p:sp>
      <p:sp>
        <p:nvSpPr>
          <p:cNvPr id="18469" name="Text Box 92"/>
          <p:cNvSpPr txBox="1">
            <a:spLocks noChangeArrowheads="1"/>
          </p:cNvSpPr>
          <p:nvPr/>
        </p:nvSpPr>
        <p:spPr bwMode="auto">
          <a:xfrm>
            <a:off x="3441700" y="3182938"/>
            <a:ext cx="528638" cy="244475"/>
          </a:xfrm>
          <a:prstGeom prst="rect">
            <a:avLst/>
          </a:prstGeom>
          <a:noFill/>
          <a:ln w="9525">
            <a:noFill/>
            <a:miter lim="800000"/>
            <a:headEnd/>
            <a:tailEnd/>
          </a:ln>
        </p:spPr>
        <p:txBody>
          <a:bodyPr wrap="none">
            <a:spAutoFit/>
          </a:bodyPr>
          <a:lstStyle/>
          <a:p>
            <a:r>
              <a:rPr lang="en-US" sz="1000"/>
              <a:t>addr1</a:t>
            </a:r>
          </a:p>
        </p:txBody>
      </p:sp>
      <p:sp>
        <p:nvSpPr>
          <p:cNvPr id="18470" name="Text Box 93"/>
          <p:cNvSpPr txBox="1">
            <a:spLocks noChangeArrowheads="1"/>
          </p:cNvSpPr>
          <p:nvPr/>
        </p:nvSpPr>
        <p:spPr bwMode="auto">
          <a:xfrm>
            <a:off x="3441700" y="3316288"/>
            <a:ext cx="528638" cy="244475"/>
          </a:xfrm>
          <a:prstGeom prst="rect">
            <a:avLst/>
          </a:prstGeom>
          <a:noFill/>
          <a:ln w="9525">
            <a:noFill/>
            <a:miter lim="800000"/>
            <a:headEnd/>
            <a:tailEnd/>
          </a:ln>
        </p:spPr>
        <p:txBody>
          <a:bodyPr wrap="none">
            <a:spAutoFit/>
          </a:bodyPr>
          <a:lstStyle/>
          <a:p>
            <a:r>
              <a:rPr lang="en-US" sz="1000"/>
              <a:t>addr2</a:t>
            </a:r>
          </a:p>
        </p:txBody>
      </p:sp>
      <p:sp>
        <p:nvSpPr>
          <p:cNvPr id="18471" name="Text Box 94"/>
          <p:cNvSpPr txBox="1">
            <a:spLocks noChangeArrowheads="1"/>
          </p:cNvSpPr>
          <p:nvPr/>
        </p:nvSpPr>
        <p:spPr bwMode="auto">
          <a:xfrm>
            <a:off x="3441700" y="3459163"/>
            <a:ext cx="528638" cy="244475"/>
          </a:xfrm>
          <a:prstGeom prst="rect">
            <a:avLst/>
          </a:prstGeom>
          <a:noFill/>
          <a:ln w="9525">
            <a:noFill/>
            <a:miter lim="800000"/>
            <a:headEnd/>
            <a:tailEnd/>
          </a:ln>
        </p:spPr>
        <p:txBody>
          <a:bodyPr wrap="none">
            <a:spAutoFit/>
          </a:bodyPr>
          <a:lstStyle/>
          <a:p>
            <a:r>
              <a:rPr lang="en-US" sz="1000"/>
              <a:t>addr3</a:t>
            </a:r>
          </a:p>
        </p:txBody>
      </p:sp>
      <p:sp>
        <p:nvSpPr>
          <p:cNvPr id="18472" name="Text Box 95"/>
          <p:cNvSpPr txBox="1">
            <a:spLocks noChangeArrowheads="1"/>
          </p:cNvSpPr>
          <p:nvPr/>
        </p:nvSpPr>
        <p:spPr bwMode="auto">
          <a:xfrm>
            <a:off x="3441700" y="3573463"/>
            <a:ext cx="528638" cy="244475"/>
          </a:xfrm>
          <a:prstGeom prst="rect">
            <a:avLst/>
          </a:prstGeom>
          <a:noFill/>
          <a:ln w="9525">
            <a:noFill/>
            <a:miter lim="800000"/>
            <a:headEnd/>
            <a:tailEnd/>
          </a:ln>
        </p:spPr>
        <p:txBody>
          <a:bodyPr wrap="none">
            <a:spAutoFit/>
          </a:bodyPr>
          <a:lstStyle/>
          <a:p>
            <a:r>
              <a:rPr lang="en-US" sz="1000"/>
              <a:t>addr4</a:t>
            </a:r>
          </a:p>
        </p:txBody>
      </p:sp>
      <p:sp>
        <p:nvSpPr>
          <p:cNvPr id="18473" name="Text Box 96"/>
          <p:cNvSpPr txBox="1">
            <a:spLocks noChangeArrowheads="1"/>
          </p:cNvSpPr>
          <p:nvPr/>
        </p:nvSpPr>
        <p:spPr bwMode="auto">
          <a:xfrm>
            <a:off x="3441700" y="3716338"/>
            <a:ext cx="311150" cy="244475"/>
          </a:xfrm>
          <a:prstGeom prst="rect">
            <a:avLst/>
          </a:prstGeom>
          <a:noFill/>
          <a:ln w="9525">
            <a:noFill/>
            <a:miter lim="800000"/>
            <a:headEnd/>
            <a:tailEnd/>
          </a:ln>
        </p:spPr>
        <p:txBody>
          <a:bodyPr wrap="none">
            <a:spAutoFit/>
          </a:bodyPr>
          <a:lstStyle/>
          <a:p>
            <a:r>
              <a:rPr lang="en-US" sz="1000"/>
              <a:t>…</a:t>
            </a:r>
          </a:p>
        </p:txBody>
      </p:sp>
      <p:sp>
        <p:nvSpPr>
          <p:cNvPr id="18474" name="Oval 97"/>
          <p:cNvSpPr>
            <a:spLocks noChangeArrowheads="1"/>
          </p:cNvSpPr>
          <p:nvPr/>
        </p:nvSpPr>
        <p:spPr bwMode="auto">
          <a:xfrm>
            <a:off x="3371850" y="3667125"/>
            <a:ext cx="104775" cy="104775"/>
          </a:xfrm>
          <a:prstGeom prst="ellipse">
            <a:avLst/>
          </a:prstGeom>
          <a:solidFill>
            <a:schemeClr val="bg1"/>
          </a:solidFill>
          <a:ln w="9525">
            <a:solidFill>
              <a:schemeClr val="tx1"/>
            </a:solidFill>
            <a:round/>
            <a:headEnd/>
            <a:tailEnd/>
          </a:ln>
        </p:spPr>
        <p:txBody>
          <a:bodyPr wrap="none" anchor="ctr"/>
          <a:lstStyle/>
          <a:p>
            <a:endParaRPr lang="en-US"/>
          </a:p>
        </p:txBody>
      </p:sp>
      <p:sp>
        <p:nvSpPr>
          <p:cNvPr id="18475" name="Content Placeholder 75"/>
          <p:cNvSpPr>
            <a:spLocks noGrp="1"/>
          </p:cNvSpPr>
          <p:nvPr>
            <p:ph idx="1"/>
          </p:nvPr>
        </p:nvSpPr>
        <p:spPr>
          <a:xfrm>
            <a:off x="5134654" y="3992109"/>
            <a:ext cx="2906259" cy="1958748"/>
          </a:xfrm>
        </p:spPr>
        <p:txBody>
          <a:bodyPr/>
          <a:lstStyle/>
          <a:p>
            <a:r>
              <a:rPr lang="en-US" dirty="0" smtClean="0"/>
              <a:t>Note: DNS Query does not have source address of host</a:t>
            </a:r>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10"/>
          </p:nvPr>
        </p:nvSpPr>
        <p:spPr>
          <a:noFill/>
        </p:spPr>
        <p:txBody>
          <a:bodyPr/>
          <a:lstStyle/>
          <a:p>
            <a:fld id="{2943F8CE-69BB-4668-9C1E-A3C42C82C92D}" type="slidenum">
              <a:rPr lang="en-US" smtClean="0"/>
              <a:pPr/>
              <a:t>21</a:t>
            </a:fld>
            <a:endParaRPr lang="en-US" smtClean="0"/>
          </a:p>
        </p:txBody>
      </p:sp>
      <p:sp>
        <p:nvSpPr>
          <p:cNvPr id="19459" name="Rectangle 4"/>
          <p:cNvSpPr>
            <a:spLocks noGrp="1" noChangeArrowheads="1"/>
          </p:cNvSpPr>
          <p:nvPr>
            <p:ph type="ftr" sz="quarter" idx="11"/>
          </p:nvPr>
        </p:nvSpPr>
        <p:spPr>
          <a:noFill/>
        </p:spPr>
        <p:txBody>
          <a:bodyPr/>
          <a:lstStyle/>
          <a:p>
            <a:r>
              <a:rPr lang="en-US" smtClean="0"/>
              <a:t>© 2009 Wichorus Inc. All rights reserved. </a:t>
            </a:r>
          </a:p>
        </p:txBody>
      </p:sp>
      <p:grpSp>
        <p:nvGrpSpPr>
          <p:cNvPr id="2" name="Group 5"/>
          <p:cNvGrpSpPr>
            <a:grpSpLocks/>
          </p:cNvGrpSpPr>
          <p:nvPr/>
        </p:nvGrpSpPr>
        <p:grpSpPr bwMode="auto">
          <a:xfrm>
            <a:off x="6531655" y="1968954"/>
            <a:ext cx="2001837" cy="1366838"/>
            <a:chOff x="3744" y="3024"/>
            <a:chExt cx="768" cy="432"/>
          </a:xfrm>
        </p:grpSpPr>
        <p:grpSp>
          <p:nvGrpSpPr>
            <p:cNvPr id="3" name="Group 6"/>
            <p:cNvGrpSpPr>
              <a:grpSpLocks/>
            </p:cNvGrpSpPr>
            <p:nvPr/>
          </p:nvGrpSpPr>
          <p:grpSpPr bwMode="auto">
            <a:xfrm>
              <a:off x="3744" y="3024"/>
              <a:ext cx="768" cy="432"/>
              <a:chOff x="1097" y="1656"/>
              <a:chExt cx="1187" cy="762"/>
            </a:xfrm>
          </p:grpSpPr>
          <p:sp>
            <p:nvSpPr>
              <p:cNvPr id="19510" name="Oval 7"/>
              <p:cNvSpPr>
                <a:spLocks noChangeArrowheads="1"/>
              </p:cNvSpPr>
              <p:nvPr/>
            </p:nvSpPr>
            <p:spPr bwMode="auto">
              <a:xfrm rot="892054">
                <a:off x="1097" y="1785"/>
                <a:ext cx="372" cy="279"/>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9511" name="Oval 8"/>
              <p:cNvSpPr>
                <a:spLocks noChangeArrowheads="1"/>
              </p:cNvSpPr>
              <p:nvPr/>
            </p:nvSpPr>
            <p:spPr bwMode="auto">
              <a:xfrm>
                <a:off x="1930" y="1760"/>
                <a:ext cx="321" cy="306"/>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9512" name="Oval 9"/>
              <p:cNvSpPr>
                <a:spLocks noChangeArrowheads="1"/>
              </p:cNvSpPr>
              <p:nvPr/>
            </p:nvSpPr>
            <p:spPr bwMode="auto">
              <a:xfrm rot="-5078581">
                <a:off x="1527" y="1991"/>
                <a:ext cx="350" cy="503"/>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9513" name="Oval 10"/>
              <p:cNvSpPr>
                <a:spLocks noChangeArrowheads="1"/>
              </p:cNvSpPr>
              <p:nvPr/>
            </p:nvSpPr>
            <p:spPr bwMode="auto">
              <a:xfrm rot="-5825252">
                <a:off x="1948" y="1954"/>
                <a:ext cx="283" cy="387"/>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9514" name="Oval 11"/>
              <p:cNvSpPr>
                <a:spLocks noChangeArrowheads="1"/>
              </p:cNvSpPr>
              <p:nvPr/>
            </p:nvSpPr>
            <p:spPr bwMode="auto">
              <a:xfrm rot="-4491197">
                <a:off x="1144" y="1961"/>
                <a:ext cx="293" cy="387"/>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19515" name="Freeform 12"/>
              <p:cNvSpPr>
                <a:spLocks/>
              </p:cNvSpPr>
              <p:nvPr/>
            </p:nvSpPr>
            <p:spPr bwMode="auto">
              <a:xfrm>
                <a:off x="1101" y="1656"/>
                <a:ext cx="1183" cy="718"/>
              </a:xfrm>
              <a:custGeom>
                <a:avLst/>
                <a:gdLst>
                  <a:gd name="T0" fmla="*/ 857 w 2339"/>
                  <a:gd name="T1" fmla="*/ 68 h 2262"/>
                  <a:gd name="T2" fmla="*/ 808 w 2339"/>
                  <a:gd name="T3" fmla="*/ 30 h 2262"/>
                  <a:gd name="T4" fmla="*/ 769 w 2339"/>
                  <a:gd name="T5" fmla="*/ 14 h 2262"/>
                  <a:gd name="T6" fmla="*/ 724 w 2339"/>
                  <a:gd name="T7" fmla="*/ 7 h 2262"/>
                  <a:gd name="T8" fmla="*/ 663 w 2339"/>
                  <a:gd name="T9" fmla="*/ 14 h 2262"/>
                  <a:gd name="T10" fmla="*/ 607 w 2339"/>
                  <a:gd name="T11" fmla="*/ 40 h 2262"/>
                  <a:gd name="T12" fmla="*/ 566 w 2339"/>
                  <a:gd name="T13" fmla="*/ 66 h 2262"/>
                  <a:gd name="T14" fmla="*/ 519 w 2339"/>
                  <a:gd name="T15" fmla="*/ 25 h 2262"/>
                  <a:gd name="T16" fmla="*/ 457 w 2339"/>
                  <a:gd name="T17" fmla="*/ 3 h 2262"/>
                  <a:gd name="T18" fmla="*/ 397 w 2339"/>
                  <a:gd name="T19" fmla="*/ 2 h 2262"/>
                  <a:gd name="T20" fmla="*/ 350 w 2339"/>
                  <a:gd name="T21" fmla="*/ 13 h 2262"/>
                  <a:gd name="T22" fmla="*/ 310 w 2339"/>
                  <a:gd name="T23" fmla="*/ 36 h 2262"/>
                  <a:gd name="T24" fmla="*/ 278 w 2339"/>
                  <a:gd name="T25" fmla="*/ 67 h 2262"/>
                  <a:gd name="T26" fmla="*/ 257 w 2339"/>
                  <a:gd name="T27" fmla="*/ 106 h 2262"/>
                  <a:gd name="T28" fmla="*/ 238 w 2339"/>
                  <a:gd name="T29" fmla="*/ 136 h 2262"/>
                  <a:gd name="T30" fmla="*/ 171 w 2339"/>
                  <a:gd name="T31" fmla="*/ 120 h 2262"/>
                  <a:gd name="T32" fmla="*/ 106 w 2339"/>
                  <a:gd name="T33" fmla="*/ 121 h 2262"/>
                  <a:gd name="T34" fmla="*/ 54 w 2339"/>
                  <a:gd name="T35" fmla="*/ 138 h 2262"/>
                  <a:gd name="T36" fmla="*/ 21 w 2339"/>
                  <a:gd name="T37" fmla="*/ 165 h 2262"/>
                  <a:gd name="T38" fmla="*/ 4 w 2339"/>
                  <a:gd name="T39" fmla="*/ 199 h 2262"/>
                  <a:gd name="T40" fmla="*/ 2 w 2339"/>
                  <a:gd name="T41" fmla="*/ 239 h 2262"/>
                  <a:gd name="T42" fmla="*/ 17 w 2339"/>
                  <a:gd name="T43" fmla="*/ 281 h 2262"/>
                  <a:gd name="T44" fmla="*/ 45 w 2339"/>
                  <a:gd name="T45" fmla="*/ 319 h 2262"/>
                  <a:gd name="T46" fmla="*/ 65 w 2339"/>
                  <a:gd name="T47" fmla="*/ 338 h 2262"/>
                  <a:gd name="T48" fmla="*/ 31 w 2339"/>
                  <a:gd name="T49" fmla="*/ 379 h 2262"/>
                  <a:gd name="T50" fmla="*/ 5 w 2339"/>
                  <a:gd name="T51" fmla="*/ 429 h 2262"/>
                  <a:gd name="T52" fmla="*/ 2 w 2339"/>
                  <a:gd name="T53" fmla="*/ 477 h 2262"/>
                  <a:gd name="T54" fmla="*/ 17 w 2339"/>
                  <a:gd name="T55" fmla="*/ 522 h 2262"/>
                  <a:gd name="T56" fmla="*/ 51 w 2339"/>
                  <a:gd name="T57" fmla="*/ 561 h 2262"/>
                  <a:gd name="T58" fmla="*/ 100 w 2339"/>
                  <a:gd name="T59" fmla="*/ 590 h 2262"/>
                  <a:gd name="T60" fmla="*/ 166 w 2339"/>
                  <a:gd name="T61" fmla="*/ 609 h 2262"/>
                  <a:gd name="T62" fmla="*/ 248 w 2339"/>
                  <a:gd name="T63" fmla="*/ 610 h 2262"/>
                  <a:gd name="T64" fmla="*/ 327 w 2339"/>
                  <a:gd name="T65" fmla="*/ 592 h 2262"/>
                  <a:gd name="T66" fmla="*/ 367 w 2339"/>
                  <a:gd name="T67" fmla="*/ 598 h 2262"/>
                  <a:gd name="T68" fmla="*/ 390 w 2339"/>
                  <a:gd name="T69" fmla="*/ 638 h 2262"/>
                  <a:gd name="T70" fmla="*/ 429 w 2339"/>
                  <a:gd name="T71" fmla="*/ 672 h 2262"/>
                  <a:gd name="T72" fmla="*/ 483 w 2339"/>
                  <a:gd name="T73" fmla="*/ 698 h 2262"/>
                  <a:gd name="T74" fmla="*/ 545 w 2339"/>
                  <a:gd name="T75" fmla="*/ 714 h 2262"/>
                  <a:gd name="T76" fmla="*/ 615 w 2339"/>
                  <a:gd name="T77" fmla="*/ 718 h 2262"/>
                  <a:gd name="T78" fmla="*/ 685 w 2339"/>
                  <a:gd name="T79" fmla="*/ 709 h 2262"/>
                  <a:gd name="T80" fmla="*/ 746 w 2339"/>
                  <a:gd name="T81" fmla="*/ 688 h 2262"/>
                  <a:gd name="T82" fmla="*/ 795 w 2339"/>
                  <a:gd name="T83" fmla="*/ 657 h 2262"/>
                  <a:gd name="T84" fmla="*/ 828 w 2339"/>
                  <a:gd name="T85" fmla="*/ 618 h 2262"/>
                  <a:gd name="T86" fmla="*/ 843 w 2339"/>
                  <a:gd name="T87" fmla="*/ 573 h 2262"/>
                  <a:gd name="T88" fmla="*/ 843 w 2339"/>
                  <a:gd name="T89" fmla="*/ 564 h 2262"/>
                  <a:gd name="T90" fmla="*/ 879 w 2339"/>
                  <a:gd name="T91" fmla="*/ 576 h 2262"/>
                  <a:gd name="T92" fmla="*/ 954 w 2339"/>
                  <a:gd name="T93" fmla="*/ 593 h 2262"/>
                  <a:gd name="T94" fmla="*/ 1032 w 2339"/>
                  <a:gd name="T95" fmla="*/ 593 h 2262"/>
                  <a:gd name="T96" fmla="*/ 1096 w 2339"/>
                  <a:gd name="T97" fmla="*/ 578 h 2262"/>
                  <a:gd name="T98" fmla="*/ 1142 w 2339"/>
                  <a:gd name="T99" fmla="*/ 552 h 2262"/>
                  <a:gd name="T100" fmla="*/ 1172 w 2339"/>
                  <a:gd name="T101" fmla="*/ 518 h 2262"/>
                  <a:gd name="T102" fmla="*/ 1183 w 2339"/>
                  <a:gd name="T103" fmla="*/ 478 h 2262"/>
                  <a:gd name="T104" fmla="*/ 1175 w 2339"/>
                  <a:gd name="T105" fmla="*/ 434 h 2262"/>
                  <a:gd name="T106" fmla="*/ 1138 w 2339"/>
                  <a:gd name="T107" fmla="*/ 382 h 2262"/>
                  <a:gd name="T108" fmla="*/ 1095 w 2339"/>
                  <a:gd name="T109" fmla="*/ 329 h 2262"/>
                  <a:gd name="T110" fmla="*/ 1146 w 2339"/>
                  <a:gd name="T111" fmla="*/ 249 h 2262"/>
                  <a:gd name="T112" fmla="*/ 1151 w 2339"/>
                  <a:gd name="T113" fmla="*/ 202 h 2262"/>
                  <a:gd name="T114" fmla="*/ 1141 w 2339"/>
                  <a:gd name="T115" fmla="*/ 167 h 2262"/>
                  <a:gd name="T116" fmla="*/ 1115 w 2339"/>
                  <a:gd name="T117" fmla="*/ 136 h 2262"/>
                  <a:gd name="T118" fmla="*/ 1081 w 2339"/>
                  <a:gd name="T119" fmla="*/ 117 h 2262"/>
                  <a:gd name="T120" fmla="*/ 1040 w 2339"/>
                  <a:gd name="T121" fmla="*/ 106 h 2262"/>
                  <a:gd name="T122" fmla="*/ 994 w 2339"/>
                  <a:gd name="T123" fmla="*/ 103 h 2262"/>
                  <a:gd name="T124" fmla="*/ 904 w 2339"/>
                  <a:gd name="T125" fmla="*/ 120 h 22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39"/>
                  <a:gd name="T190" fmla="*/ 0 h 2262"/>
                  <a:gd name="T191" fmla="*/ 2339 w 2339"/>
                  <a:gd name="T192" fmla="*/ 2262 h 22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0"/>
                    </a:lnTo>
                    <a:lnTo>
                      <a:pt x="1667" y="1778"/>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B2F0E0"/>
                  </a:gs>
                  <a:gs pos="100000">
                    <a:srgbClr val="00CC99"/>
                  </a:gs>
                </a:gsLst>
                <a:lin ang="2700000" scaled="1"/>
              </a:gradFill>
              <a:ln w="9525" cap="flat" cmpd="sng">
                <a:noFill/>
                <a:prstDash val="solid"/>
                <a:round/>
                <a:headEnd type="none" w="med" len="med"/>
                <a:tailEnd type="none" w="med" len="med"/>
              </a:ln>
            </p:spPr>
            <p:txBody>
              <a:bodyPr/>
              <a:lstStyle/>
              <a:p>
                <a:endParaRPr lang="en-US"/>
              </a:p>
            </p:txBody>
          </p:sp>
        </p:grpSp>
        <p:sp>
          <p:nvSpPr>
            <p:cNvPr id="19509" name="Text Box 13"/>
            <p:cNvSpPr txBox="1">
              <a:spLocks noChangeArrowheads="1"/>
            </p:cNvSpPr>
            <p:nvPr/>
          </p:nvSpPr>
          <p:spPr bwMode="auto">
            <a:xfrm>
              <a:off x="3881" y="3072"/>
              <a:ext cx="71" cy="97"/>
            </a:xfrm>
            <a:prstGeom prst="rect">
              <a:avLst/>
            </a:prstGeom>
            <a:noFill/>
            <a:ln w="12700">
              <a:noFill/>
              <a:miter lim="800000"/>
              <a:headEnd/>
              <a:tailEnd/>
            </a:ln>
          </p:spPr>
          <p:txBody>
            <a:bodyPr wrap="none">
              <a:spAutoFit/>
            </a:bodyPr>
            <a:lstStyle/>
            <a:p>
              <a:pPr>
                <a:spcBef>
                  <a:spcPct val="0"/>
                </a:spcBef>
                <a:buSzTx/>
              </a:pPr>
              <a:endParaRPr lang="en-US" sz="1400">
                <a:solidFill>
                  <a:schemeClr val="tx1"/>
                </a:solidFill>
                <a:latin typeface="Times" pitchFamily="18" charset="0"/>
              </a:endParaRPr>
            </a:p>
          </p:txBody>
        </p:sp>
      </p:grpSp>
      <p:sp>
        <p:nvSpPr>
          <p:cNvPr id="19461" name="Text Box 20"/>
          <p:cNvSpPr txBox="1">
            <a:spLocks noChangeArrowheads="1"/>
          </p:cNvSpPr>
          <p:nvPr/>
        </p:nvSpPr>
        <p:spPr bwMode="auto">
          <a:xfrm>
            <a:off x="6677932" y="2431370"/>
            <a:ext cx="1520825" cy="366712"/>
          </a:xfrm>
          <a:prstGeom prst="rect">
            <a:avLst/>
          </a:prstGeom>
          <a:noFill/>
          <a:ln w="9525">
            <a:noFill/>
            <a:miter lim="800000"/>
            <a:headEnd/>
            <a:tailEnd/>
          </a:ln>
        </p:spPr>
        <p:txBody>
          <a:bodyPr>
            <a:spAutoFit/>
          </a:bodyPr>
          <a:lstStyle/>
          <a:p>
            <a:pPr eaLnBrk="1" hangingPunct="1">
              <a:spcBef>
                <a:spcPct val="0"/>
              </a:spcBef>
              <a:buSzTx/>
            </a:pPr>
            <a:r>
              <a:rPr lang="en-US" sz="1800" b="0" dirty="0">
                <a:solidFill>
                  <a:schemeClr val="tx1"/>
                </a:solidFill>
              </a:rPr>
              <a:t>IPv4 Internet</a:t>
            </a:r>
          </a:p>
        </p:txBody>
      </p:sp>
      <p:sp>
        <p:nvSpPr>
          <p:cNvPr id="19462" name="Rectangle 31"/>
          <p:cNvSpPr>
            <a:spLocks noChangeArrowheads="1"/>
          </p:cNvSpPr>
          <p:nvPr/>
        </p:nvSpPr>
        <p:spPr bwMode="auto">
          <a:xfrm>
            <a:off x="383494" y="2500539"/>
            <a:ext cx="2751591" cy="3133725"/>
          </a:xfrm>
          <a:prstGeom prst="rect">
            <a:avLst/>
          </a:prstGeom>
          <a:solidFill>
            <a:schemeClr val="accent1"/>
          </a:solidFill>
          <a:ln w="9525">
            <a:solidFill>
              <a:schemeClr val="tx1"/>
            </a:solidFill>
            <a:miter lim="800000"/>
            <a:headEnd/>
            <a:tailEnd/>
          </a:ln>
        </p:spPr>
        <p:txBody>
          <a:bodyPr wrap="none" anchor="ctr"/>
          <a:lstStyle/>
          <a:p>
            <a:pPr algn="ctr" eaLnBrk="1" hangingPunct="1">
              <a:spcBef>
                <a:spcPct val="0"/>
              </a:spcBef>
              <a:buSzTx/>
            </a:pPr>
            <a:endParaRPr lang="en-US" sz="1800" b="0">
              <a:solidFill>
                <a:schemeClr val="tx1"/>
              </a:solidFill>
            </a:endParaRPr>
          </a:p>
        </p:txBody>
      </p:sp>
      <p:sp>
        <p:nvSpPr>
          <p:cNvPr id="19463" name="Rectangle 32"/>
          <p:cNvSpPr>
            <a:spLocks noChangeArrowheads="1"/>
          </p:cNvSpPr>
          <p:nvPr/>
        </p:nvSpPr>
        <p:spPr bwMode="auto">
          <a:xfrm>
            <a:off x="585107" y="2567214"/>
            <a:ext cx="2070100" cy="366713"/>
          </a:xfrm>
          <a:prstGeom prst="rect">
            <a:avLst/>
          </a:prstGeom>
          <a:noFill/>
          <a:ln w="9525">
            <a:noFill/>
            <a:miter lim="800000"/>
            <a:headEnd/>
            <a:tailEnd/>
          </a:ln>
        </p:spPr>
        <p:txBody>
          <a:bodyPr>
            <a:spAutoFit/>
          </a:bodyPr>
          <a:lstStyle/>
          <a:p>
            <a:pPr eaLnBrk="1" hangingPunct="1">
              <a:spcBef>
                <a:spcPct val="0"/>
              </a:spcBef>
              <a:buSzTx/>
            </a:pPr>
            <a:r>
              <a:rPr lang="en-US" sz="1800" b="0">
                <a:solidFill>
                  <a:schemeClr val="tx1"/>
                </a:solidFill>
              </a:rPr>
              <a:t>source_IP NAT</a:t>
            </a:r>
          </a:p>
        </p:txBody>
      </p:sp>
      <p:sp>
        <p:nvSpPr>
          <p:cNvPr id="19476" name="Rectangle 45"/>
          <p:cNvSpPr>
            <a:spLocks noChangeArrowheads="1"/>
          </p:cNvSpPr>
          <p:nvPr/>
        </p:nvSpPr>
        <p:spPr bwMode="auto">
          <a:xfrm>
            <a:off x="383495" y="2892652"/>
            <a:ext cx="733425" cy="20510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477" name="Line 46"/>
          <p:cNvSpPr>
            <a:spLocks noChangeShapeType="1"/>
          </p:cNvSpPr>
          <p:nvPr/>
        </p:nvSpPr>
        <p:spPr bwMode="auto">
          <a:xfrm>
            <a:off x="383495" y="3021239"/>
            <a:ext cx="1401762"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9478" name="Line 47"/>
          <p:cNvSpPr>
            <a:spLocks noChangeShapeType="1"/>
          </p:cNvSpPr>
          <p:nvPr/>
        </p:nvSpPr>
        <p:spPr bwMode="auto">
          <a:xfrm>
            <a:off x="383495" y="3281589"/>
            <a:ext cx="1401762"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9479" name="Line 48"/>
          <p:cNvSpPr>
            <a:spLocks noChangeShapeType="1"/>
          </p:cNvSpPr>
          <p:nvPr/>
        </p:nvSpPr>
        <p:spPr bwMode="auto">
          <a:xfrm>
            <a:off x="383495" y="3541939"/>
            <a:ext cx="1401762"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9480" name="Line 49"/>
          <p:cNvSpPr>
            <a:spLocks noChangeShapeType="1"/>
          </p:cNvSpPr>
          <p:nvPr/>
        </p:nvSpPr>
        <p:spPr bwMode="auto">
          <a:xfrm>
            <a:off x="383495" y="3934052"/>
            <a:ext cx="1401762" cy="1587"/>
          </a:xfrm>
          <a:prstGeom prst="line">
            <a:avLst/>
          </a:prstGeom>
          <a:noFill/>
          <a:ln w="9525">
            <a:solidFill>
              <a:schemeClr val="tx1"/>
            </a:solidFill>
            <a:round/>
            <a:headEnd type="triangle" w="med" len="med"/>
            <a:tailEnd type="triangle" w="med" len="med"/>
          </a:ln>
        </p:spPr>
        <p:txBody>
          <a:bodyPr/>
          <a:lstStyle/>
          <a:p>
            <a:endParaRPr lang="en-US"/>
          </a:p>
        </p:txBody>
      </p:sp>
      <p:sp>
        <p:nvSpPr>
          <p:cNvPr id="19481" name="Line 50"/>
          <p:cNvSpPr>
            <a:spLocks noChangeShapeType="1"/>
          </p:cNvSpPr>
          <p:nvPr/>
        </p:nvSpPr>
        <p:spPr bwMode="auto">
          <a:xfrm flipV="1">
            <a:off x="383495" y="4062639"/>
            <a:ext cx="1401762" cy="228600"/>
          </a:xfrm>
          <a:prstGeom prst="line">
            <a:avLst/>
          </a:prstGeom>
          <a:noFill/>
          <a:ln w="9525">
            <a:solidFill>
              <a:schemeClr val="tx1"/>
            </a:solidFill>
            <a:round/>
            <a:headEnd type="triangle" w="med" len="med"/>
            <a:tailEnd type="triangle" w="med" len="med"/>
          </a:ln>
        </p:spPr>
        <p:txBody>
          <a:bodyPr/>
          <a:lstStyle/>
          <a:p>
            <a:endParaRPr lang="en-US"/>
          </a:p>
        </p:txBody>
      </p:sp>
      <p:sp>
        <p:nvSpPr>
          <p:cNvPr id="19482" name="Line 51"/>
          <p:cNvSpPr>
            <a:spLocks noChangeShapeType="1"/>
          </p:cNvSpPr>
          <p:nvPr/>
        </p:nvSpPr>
        <p:spPr bwMode="auto">
          <a:xfrm flipV="1">
            <a:off x="383495" y="4454752"/>
            <a:ext cx="1401762" cy="339725"/>
          </a:xfrm>
          <a:prstGeom prst="line">
            <a:avLst/>
          </a:prstGeom>
          <a:noFill/>
          <a:ln w="9525">
            <a:solidFill>
              <a:schemeClr val="tx1"/>
            </a:solidFill>
            <a:round/>
            <a:headEnd type="triangle" w="med" len="med"/>
            <a:tailEnd type="triangle" w="med" len="med"/>
          </a:ln>
        </p:spPr>
        <p:txBody>
          <a:bodyPr/>
          <a:lstStyle/>
          <a:p>
            <a:endParaRPr lang="en-US"/>
          </a:p>
        </p:txBody>
      </p:sp>
      <p:sp>
        <p:nvSpPr>
          <p:cNvPr id="19483" name="Text Box 52"/>
          <p:cNvSpPr txBox="1">
            <a:spLocks noChangeArrowheads="1"/>
          </p:cNvSpPr>
          <p:nvPr/>
        </p:nvSpPr>
        <p:spPr bwMode="auto">
          <a:xfrm>
            <a:off x="397782" y="3929289"/>
            <a:ext cx="806450" cy="823913"/>
          </a:xfrm>
          <a:prstGeom prst="rect">
            <a:avLst/>
          </a:prstGeom>
          <a:noFill/>
          <a:ln w="9525">
            <a:noFill/>
            <a:miter lim="800000"/>
            <a:headEnd/>
            <a:tailEnd/>
          </a:ln>
        </p:spPr>
        <p:txBody>
          <a:bodyPr>
            <a:spAutoFit/>
          </a:bodyPr>
          <a:lstStyle/>
          <a:p>
            <a:pPr eaLnBrk="1" hangingPunct="1">
              <a:spcBef>
                <a:spcPct val="50000"/>
              </a:spcBef>
              <a:buSzTx/>
            </a:pPr>
            <a:r>
              <a:rPr lang="en-US" sz="1200" b="0">
                <a:solidFill>
                  <a:schemeClr val="tx1"/>
                </a:solidFill>
              </a:rPr>
              <a:t>Internal</a:t>
            </a:r>
          </a:p>
          <a:p>
            <a:pPr eaLnBrk="1" hangingPunct="1">
              <a:spcBef>
                <a:spcPct val="50000"/>
              </a:spcBef>
              <a:buSzTx/>
            </a:pPr>
            <a:r>
              <a:rPr lang="en-US" sz="1200" b="0">
                <a:solidFill>
                  <a:schemeClr val="tx1"/>
                </a:solidFill>
              </a:rPr>
              <a:t>Network</a:t>
            </a:r>
          </a:p>
          <a:p>
            <a:pPr eaLnBrk="1" hangingPunct="1">
              <a:spcBef>
                <a:spcPct val="50000"/>
              </a:spcBef>
              <a:buSzTx/>
            </a:pPr>
            <a:r>
              <a:rPr lang="en-US" sz="1200" b="0">
                <a:solidFill>
                  <a:schemeClr val="tx1"/>
                </a:solidFill>
              </a:rPr>
              <a:t>Interface</a:t>
            </a:r>
          </a:p>
        </p:txBody>
      </p:sp>
      <p:sp>
        <p:nvSpPr>
          <p:cNvPr id="19484" name="Oval 60"/>
          <p:cNvSpPr>
            <a:spLocks noChangeArrowheads="1"/>
          </p:cNvSpPr>
          <p:nvPr/>
        </p:nvSpPr>
        <p:spPr bwMode="auto">
          <a:xfrm>
            <a:off x="3274332" y="1205139"/>
            <a:ext cx="1457325" cy="828675"/>
          </a:xfrm>
          <a:prstGeom prst="ellipse">
            <a:avLst/>
          </a:prstGeom>
          <a:solidFill>
            <a:schemeClr val="accent1"/>
          </a:solidFill>
          <a:ln w="9525">
            <a:solidFill>
              <a:schemeClr val="tx1"/>
            </a:solidFill>
            <a:round/>
            <a:headEnd/>
            <a:tailEnd/>
          </a:ln>
        </p:spPr>
        <p:txBody>
          <a:bodyPr wrap="none" anchor="ctr"/>
          <a:lstStyle/>
          <a:p>
            <a:pPr algn="ctr"/>
            <a:r>
              <a:rPr lang="en-US"/>
              <a:t>DNS</a:t>
            </a:r>
          </a:p>
        </p:txBody>
      </p:sp>
      <p:sp>
        <p:nvSpPr>
          <p:cNvPr id="19485" name="Text Box 68"/>
          <p:cNvSpPr txBox="1">
            <a:spLocks noChangeArrowheads="1"/>
          </p:cNvSpPr>
          <p:nvPr/>
        </p:nvSpPr>
        <p:spPr bwMode="auto">
          <a:xfrm>
            <a:off x="3588657" y="3548289"/>
            <a:ext cx="2314575" cy="336550"/>
          </a:xfrm>
          <a:prstGeom prst="rect">
            <a:avLst/>
          </a:prstGeom>
          <a:noFill/>
          <a:ln w="9525">
            <a:noFill/>
            <a:miter lim="800000"/>
            <a:headEnd/>
            <a:tailEnd/>
          </a:ln>
        </p:spPr>
        <p:txBody>
          <a:bodyPr>
            <a:spAutoFit/>
          </a:bodyPr>
          <a:lstStyle/>
          <a:p>
            <a:pPr>
              <a:spcBef>
                <a:spcPct val="50000"/>
              </a:spcBef>
            </a:pPr>
            <a:endParaRPr lang="en-US"/>
          </a:p>
        </p:txBody>
      </p:sp>
      <p:sp>
        <p:nvSpPr>
          <p:cNvPr id="19486" name="Line 70"/>
          <p:cNvSpPr>
            <a:spLocks noChangeShapeType="1"/>
          </p:cNvSpPr>
          <p:nvPr/>
        </p:nvSpPr>
        <p:spPr bwMode="auto">
          <a:xfrm>
            <a:off x="4615543" y="1857830"/>
            <a:ext cx="1944914" cy="609600"/>
          </a:xfrm>
          <a:prstGeom prst="line">
            <a:avLst/>
          </a:prstGeom>
          <a:noFill/>
          <a:ln w="9525">
            <a:solidFill>
              <a:schemeClr val="tx1"/>
            </a:solidFill>
            <a:round/>
            <a:headEnd/>
            <a:tailEnd type="triangle" w="med" len="med"/>
          </a:ln>
        </p:spPr>
        <p:txBody>
          <a:bodyPr/>
          <a:lstStyle/>
          <a:p>
            <a:endParaRPr lang="en-US"/>
          </a:p>
        </p:txBody>
      </p:sp>
      <p:sp>
        <p:nvSpPr>
          <p:cNvPr id="19487" name="Text Box 71"/>
          <p:cNvSpPr txBox="1">
            <a:spLocks noChangeArrowheads="1"/>
          </p:cNvSpPr>
          <p:nvPr/>
        </p:nvSpPr>
        <p:spPr bwMode="auto">
          <a:xfrm>
            <a:off x="4918074" y="1545772"/>
            <a:ext cx="2112963" cy="336550"/>
          </a:xfrm>
          <a:prstGeom prst="rect">
            <a:avLst/>
          </a:prstGeom>
          <a:noFill/>
          <a:ln w="9525">
            <a:noFill/>
            <a:miter lim="800000"/>
            <a:headEnd/>
            <a:tailEnd/>
          </a:ln>
        </p:spPr>
        <p:txBody>
          <a:bodyPr wrap="none">
            <a:spAutoFit/>
          </a:bodyPr>
          <a:lstStyle/>
          <a:p>
            <a:r>
              <a:rPr lang="en-US" dirty="0"/>
              <a:t>DNS Reply A record</a:t>
            </a:r>
          </a:p>
        </p:txBody>
      </p:sp>
      <p:grpSp>
        <p:nvGrpSpPr>
          <p:cNvPr id="4" name="Group 82"/>
          <p:cNvGrpSpPr>
            <a:grpSpLocks/>
          </p:cNvGrpSpPr>
          <p:nvPr/>
        </p:nvGrpSpPr>
        <p:grpSpPr bwMode="auto">
          <a:xfrm>
            <a:off x="1821542" y="1740807"/>
            <a:ext cx="254000" cy="246063"/>
            <a:chOff x="164" y="1980"/>
            <a:chExt cx="160" cy="155"/>
          </a:xfrm>
        </p:grpSpPr>
        <p:sp>
          <p:nvSpPr>
            <p:cNvPr id="19506" name="Oval 74"/>
            <p:cNvSpPr>
              <a:spLocks noChangeArrowheads="1"/>
            </p:cNvSpPr>
            <p:nvPr/>
          </p:nvSpPr>
          <p:spPr bwMode="auto">
            <a:xfrm>
              <a:off x="178" y="1980"/>
              <a:ext cx="132" cy="132"/>
            </a:xfrm>
            <a:prstGeom prst="ellipse">
              <a:avLst/>
            </a:prstGeom>
            <a:noFill/>
            <a:ln w="9525">
              <a:solidFill>
                <a:schemeClr val="tx1"/>
              </a:solidFill>
              <a:round/>
              <a:headEnd/>
              <a:tailEnd/>
            </a:ln>
          </p:spPr>
          <p:txBody>
            <a:bodyPr wrap="none" anchor="ctr"/>
            <a:lstStyle/>
            <a:p>
              <a:endParaRPr lang="en-US"/>
            </a:p>
          </p:txBody>
        </p:sp>
        <p:sp>
          <p:nvSpPr>
            <p:cNvPr id="19507" name="Text Box 78"/>
            <p:cNvSpPr txBox="1">
              <a:spLocks noChangeArrowheads="1"/>
            </p:cNvSpPr>
            <p:nvPr/>
          </p:nvSpPr>
          <p:spPr bwMode="auto">
            <a:xfrm>
              <a:off x="164" y="1981"/>
              <a:ext cx="160" cy="154"/>
            </a:xfrm>
            <a:prstGeom prst="rect">
              <a:avLst/>
            </a:prstGeom>
            <a:noFill/>
            <a:ln w="9525">
              <a:noFill/>
              <a:miter lim="800000"/>
              <a:headEnd/>
              <a:tailEnd/>
            </a:ln>
          </p:spPr>
          <p:txBody>
            <a:bodyPr wrap="none">
              <a:spAutoFit/>
            </a:bodyPr>
            <a:lstStyle/>
            <a:p>
              <a:r>
                <a:rPr lang="en-US" sz="1000"/>
                <a:t>3</a:t>
              </a:r>
            </a:p>
          </p:txBody>
        </p:sp>
      </p:grpSp>
      <p:grpSp>
        <p:nvGrpSpPr>
          <p:cNvPr id="5" name="Group 83"/>
          <p:cNvGrpSpPr>
            <a:grpSpLocks/>
          </p:cNvGrpSpPr>
          <p:nvPr/>
        </p:nvGrpSpPr>
        <p:grpSpPr bwMode="auto">
          <a:xfrm>
            <a:off x="5730421" y="1379765"/>
            <a:ext cx="254000" cy="246063"/>
            <a:chOff x="542" y="1866"/>
            <a:chExt cx="160" cy="155"/>
          </a:xfrm>
        </p:grpSpPr>
        <p:sp>
          <p:nvSpPr>
            <p:cNvPr id="19504" name="Oval 75"/>
            <p:cNvSpPr>
              <a:spLocks noChangeArrowheads="1"/>
            </p:cNvSpPr>
            <p:nvPr/>
          </p:nvSpPr>
          <p:spPr bwMode="auto">
            <a:xfrm>
              <a:off x="556" y="1866"/>
              <a:ext cx="132" cy="132"/>
            </a:xfrm>
            <a:prstGeom prst="ellipse">
              <a:avLst/>
            </a:prstGeom>
            <a:noFill/>
            <a:ln w="9525">
              <a:solidFill>
                <a:schemeClr val="tx1"/>
              </a:solidFill>
              <a:round/>
              <a:headEnd/>
              <a:tailEnd/>
            </a:ln>
          </p:spPr>
          <p:txBody>
            <a:bodyPr wrap="none" anchor="ctr"/>
            <a:lstStyle/>
            <a:p>
              <a:endParaRPr lang="en-US"/>
            </a:p>
          </p:txBody>
        </p:sp>
        <p:sp>
          <p:nvSpPr>
            <p:cNvPr id="19505" name="Text Box 79"/>
            <p:cNvSpPr txBox="1">
              <a:spLocks noChangeArrowheads="1"/>
            </p:cNvSpPr>
            <p:nvPr/>
          </p:nvSpPr>
          <p:spPr bwMode="auto">
            <a:xfrm>
              <a:off x="542" y="1867"/>
              <a:ext cx="160" cy="154"/>
            </a:xfrm>
            <a:prstGeom prst="rect">
              <a:avLst/>
            </a:prstGeom>
            <a:noFill/>
            <a:ln w="9525">
              <a:noFill/>
              <a:miter lim="800000"/>
              <a:headEnd/>
              <a:tailEnd/>
            </a:ln>
          </p:spPr>
          <p:txBody>
            <a:bodyPr>
              <a:spAutoFit/>
            </a:bodyPr>
            <a:lstStyle/>
            <a:p>
              <a:r>
                <a:rPr lang="en-US" sz="1000"/>
                <a:t>4</a:t>
              </a:r>
            </a:p>
          </p:txBody>
        </p:sp>
      </p:grpSp>
      <p:sp>
        <p:nvSpPr>
          <p:cNvPr id="19490" name="Line 84"/>
          <p:cNvSpPr>
            <a:spLocks noChangeShapeType="1"/>
          </p:cNvSpPr>
          <p:nvPr/>
        </p:nvSpPr>
        <p:spPr bwMode="auto">
          <a:xfrm flipV="1">
            <a:off x="2378982" y="1890939"/>
            <a:ext cx="1047750" cy="590550"/>
          </a:xfrm>
          <a:prstGeom prst="line">
            <a:avLst/>
          </a:prstGeom>
          <a:noFill/>
          <a:ln w="9525">
            <a:solidFill>
              <a:schemeClr val="tx1"/>
            </a:solidFill>
            <a:round/>
            <a:headEnd/>
            <a:tailEnd type="triangle" w="med" len="med"/>
          </a:ln>
        </p:spPr>
        <p:txBody>
          <a:bodyPr/>
          <a:lstStyle/>
          <a:p>
            <a:endParaRPr lang="en-US"/>
          </a:p>
        </p:txBody>
      </p:sp>
      <p:sp>
        <p:nvSpPr>
          <p:cNvPr id="19491" name="Text Box 85"/>
          <p:cNvSpPr txBox="1">
            <a:spLocks noChangeArrowheads="1"/>
          </p:cNvSpPr>
          <p:nvPr/>
        </p:nvSpPr>
        <p:spPr bwMode="auto">
          <a:xfrm>
            <a:off x="1154792" y="1886857"/>
            <a:ext cx="1998663" cy="336550"/>
          </a:xfrm>
          <a:prstGeom prst="rect">
            <a:avLst/>
          </a:prstGeom>
          <a:noFill/>
          <a:ln w="9525">
            <a:noFill/>
            <a:miter lim="800000"/>
            <a:headEnd/>
            <a:tailEnd/>
          </a:ln>
        </p:spPr>
        <p:txBody>
          <a:bodyPr wrap="none">
            <a:spAutoFit/>
          </a:bodyPr>
          <a:lstStyle/>
          <a:p>
            <a:r>
              <a:rPr lang="en-US" dirty="0"/>
              <a:t>Supply NAT_addr4</a:t>
            </a:r>
          </a:p>
        </p:txBody>
      </p:sp>
      <p:sp>
        <p:nvSpPr>
          <p:cNvPr id="19492" name="Rectangle 86"/>
          <p:cNvSpPr>
            <a:spLocks noChangeArrowheads="1"/>
          </p:cNvSpPr>
          <p:nvPr/>
        </p:nvSpPr>
        <p:spPr bwMode="auto">
          <a:xfrm>
            <a:off x="3260271" y="3639457"/>
            <a:ext cx="5695043" cy="2775857"/>
          </a:xfrm>
          <a:prstGeom prst="rect">
            <a:avLst/>
          </a:prstGeom>
          <a:noFill/>
          <a:ln w="9525">
            <a:solidFill>
              <a:schemeClr val="tx1"/>
            </a:solidFill>
            <a:miter lim="800000"/>
            <a:headEnd/>
            <a:tailEnd/>
          </a:ln>
        </p:spPr>
        <p:txBody>
          <a:bodyPr wrap="none" anchor="ctr"/>
          <a:lstStyle/>
          <a:p>
            <a:endParaRPr lang="en-US"/>
          </a:p>
        </p:txBody>
      </p:sp>
      <p:sp>
        <p:nvSpPr>
          <p:cNvPr id="19493" name="Line 88"/>
          <p:cNvSpPr>
            <a:spLocks noChangeShapeType="1"/>
          </p:cNvSpPr>
          <p:nvPr/>
        </p:nvSpPr>
        <p:spPr bwMode="auto">
          <a:xfrm flipH="1" flipV="1">
            <a:off x="2888342" y="2249714"/>
            <a:ext cx="1843313" cy="1407886"/>
          </a:xfrm>
          <a:prstGeom prst="line">
            <a:avLst/>
          </a:prstGeom>
          <a:noFill/>
          <a:ln w="9525">
            <a:solidFill>
              <a:schemeClr val="tx1"/>
            </a:solidFill>
            <a:prstDash val="dash"/>
            <a:round/>
            <a:headEnd/>
            <a:tailEnd type="triangle" w="med" len="med"/>
          </a:ln>
        </p:spPr>
        <p:txBody>
          <a:bodyPr/>
          <a:lstStyle/>
          <a:p>
            <a:endParaRPr lang="en-US"/>
          </a:p>
        </p:txBody>
      </p:sp>
      <p:sp>
        <p:nvSpPr>
          <p:cNvPr id="19494" name="Rectangle 89"/>
          <p:cNvSpPr>
            <a:spLocks noGrp="1" noChangeArrowheads="1"/>
          </p:cNvSpPr>
          <p:nvPr>
            <p:ph type="title"/>
          </p:nvPr>
        </p:nvSpPr>
        <p:spPr/>
        <p:txBody>
          <a:bodyPr/>
          <a:lstStyle/>
          <a:p>
            <a:r>
              <a:rPr lang="en-US" dirty="0" smtClean="0"/>
              <a:t>Operation of SIPNAT:</a:t>
            </a:r>
            <a:br>
              <a:rPr lang="en-US" dirty="0" smtClean="0"/>
            </a:br>
            <a:r>
              <a:rPr lang="en-US" dirty="0" smtClean="0"/>
              <a:t>    DNS reply phase…</a:t>
            </a:r>
          </a:p>
        </p:txBody>
      </p:sp>
      <p:sp>
        <p:nvSpPr>
          <p:cNvPr id="19464" name="Rectangle 33"/>
          <p:cNvSpPr>
            <a:spLocks noChangeArrowheads="1"/>
          </p:cNvSpPr>
          <p:nvPr/>
        </p:nvSpPr>
        <p:spPr bwMode="auto">
          <a:xfrm>
            <a:off x="1785257" y="2956152"/>
            <a:ext cx="1320800" cy="2841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5" name="Rectangle 34"/>
          <p:cNvSpPr>
            <a:spLocks noChangeArrowheads="1"/>
          </p:cNvSpPr>
          <p:nvPr/>
        </p:nvSpPr>
        <p:spPr bwMode="auto">
          <a:xfrm>
            <a:off x="1785257" y="3086327"/>
            <a:ext cx="1320800"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6" name="Rectangle 35"/>
          <p:cNvSpPr>
            <a:spLocks noChangeArrowheads="1"/>
          </p:cNvSpPr>
          <p:nvPr/>
        </p:nvSpPr>
        <p:spPr bwMode="auto">
          <a:xfrm>
            <a:off x="1785257" y="3216502"/>
            <a:ext cx="1320800" cy="2841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7" name="Rectangle 36"/>
          <p:cNvSpPr>
            <a:spLocks noChangeArrowheads="1"/>
          </p:cNvSpPr>
          <p:nvPr/>
        </p:nvSpPr>
        <p:spPr bwMode="auto">
          <a:xfrm>
            <a:off x="1785257" y="3346677"/>
            <a:ext cx="1320800"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8" name="Rectangle 37"/>
          <p:cNvSpPr>
            <a:spLocks noChangeArrowheads="1"/>
          </p:cNvSpPr>
          <p:nvPr/>
        </p:nvSpPr>
        <p:spPr bwMode="auto">
          <a:xfrm>
            <a:off x="1785257" y="3476852"/>
            <a:ext cx="1320800" cy="2841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9" name="Rectangle 38"/>
          <p:cNvSpPr>
            <a:spLocks noChangeArrowheads="1"/>
          </p:cNvSpPr>
          <p:nvPr/>
        </p:nvSpPr>
        <p:spPr bwMode="auto">
          <a:xfrm>
            <a:off x="1785257" y="3607027"/>
            <a:ext cx="1320800"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70" name="Rectangle 39"/>
          <p:cNvSpPr>
            <a:spLocks noChangeArrowheads="1"/>
          </p:cNvSpPr>
          <p:nvPr/>
        </p:nvSpPr>
        <p:spPr bwMode="auto">
          <a:xfrm>
            <a:off x="1785257" y="3738789"/>
            <a:ext cx="1320800" cy="2841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71" name="Rectangle 40"/>
          <p:cNvSpPr>
            <a:spLocks noChangeArrowheads="1"/>
          </p:cNvSpPr>
          <p:nvPr/>
        </p:nvSpPr>
        <p:spPr bwMode="auto">
          <a:xfrm>
            <a:off x="1785257" y="3867377"/>
            <a:ext cx="1320800"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72" name="Rectangle 41"/>
          <p:cNvSpPr>
            <a:spLocks noChangeArrowheads="1"/>
          </p:cNvSpPr>
          <p:nvPr/>
        </p:nvSpPr>
        <p:spPr bwMode="auto">
          <a:xfrm>
            <a:off x="1785257" y="3999139"/>
            <a:ext cx="1320800" cy="2841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73" name="Rectangle 42"/>
          <p:cNvSpPr>
            <a:spLocks noChangeArrowheads="1"/>
          </p:cNvSpPr>
          <p:nvPr/>
        </p:nvSpPr>
        <p:spPr bwMode="auto">
          <a:xfrm>
            <a:off x="1785257" y="4127727"/>
            <a:ext cx="1320800"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74" name="Rectangle 43"/>
          <p:cNvSpPr>
            <a:spLocks noChangeArrowheads="1"/>
          </p:cNvSpPr>
          <p:nvPr/>
        </p:nvSpPr>
        <p:spPr bwMode="auto">
          <a:xfrm>
            <a:off x="1785257" y="4259489"/>
            <a:ext cx="1320800" cy="2841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97" name="Text Box 92"/>
          <p:cNvSpPr txBox="1">
            <a:spLocks noChangeArrowheads="1"/>
          </p:cNvSpPr>
          <p:nvPr/>
        </p:nvSpPr>
        <p:spPr bwMode="auto">
          <a:xfrm>
            <a:off x="2480804" y="2892652"/>
            <a:ext cx="616004" cy="244475"/>
          </a:xfrm>
          <a:prstGeom prst="rect">
            <a:avLst/>
          </a:prstGeom>
          <a:noFill/>
          <a:ln w="9525">
            <a:noFill/>
            <a:miter lim="800000"/>
            <a:headEnd/>
            <a:tailEnd/>
          </a:ln>
        </p:spPr>
        <p:txBody>
          <a:bodyPr wrap="none">
            <a:spAutoFit/>
          </a:bodyPr>
          <a:lstStyle/>
          <a:p>
            <a:r>
              <a:rPr lang="en-US" sz="1000"/>
              <a:t>addr1</a:t>
            </a:r>
          </a:p>
        </p:txBody>
      </p:sp>
      <p:sp>
        <p:nvSpPr>
          <p:cNvPr id="19498" name="Text Box 93"/>
          <p:cNvSpPr txBox="1">
            <a:spLocks noChangeArrowheads="1"/>
          </p:cNvSpPr>
          <p:nvPr/>
        </p:nvSpPr>
        <p:spPr bwMode="auto">
          <a:xfrm>
            <a:off x="2480804" y="3026002"/>
            <a:ext cx="616004" cy="244475"/>
          </a:xfrm>
          <a:prstGeom prst="rect">
            <a:avLst/>
          </a:prstGeom>
          <a:noFill/>
          <a:ln w="9525">
            <a:noFill/>
            <a:miter lim="800000"/>
            <a:headEnd/>
            <a:tailEnd/>
          </a:ln>
        </p:spPr>
        <p:txBody>
          <a:bodyPr wrap="none">
            <a:spAutoFit/>
          </a:bodyPr>
          <a:lstStyle/>
          <a:p>
            <a:r>
              <a:rPr lang="en-US" sz="1000"/>
              <a:t>addr2</a:t>
            </a:r>
          </a:p>
        </p:txBody>
      </p:sp>
      <p:sp>
        <p:nvSpPr>
          <p:cNvPr id="19499" name="Text Box 94"/>
          <p:cNvSpPr txBox="1">
            <a:spLocks noChangeArrowheads="1"/>
          </p:cNvSpPr>
          <p:nvPr/>
        </p:nvSpPr>
        <p:spPr bwMode="auto">
          <a:xfrm>
            <a:off x="2480804" y="3168877"/>
            <a:ext cx="616004" cy="244475"/>
          </a:xfrm>
          <a:prstGeom prst="rect">
            <a:avLst/>
          </a:prstGeom>
          <a:noFill/>
          <a:ln w="9525">
            <a:noFill/>
            <a:miter lim="800000"/>
            <a:headEnd/>
            <a:tailEnd/>
          </a:ln>
        </p:spPr>
        <p:txBody>
          <a:bodyPr wrap="none">
            <a:spAutoFit/>
          </a:bodyPr>
          <a:lstStyle/>
          <a:p>
            <a:r>
              <a:rPr lang="en-US" sz="1000"/>
              <a:t>addr3</a:t>
            </a:r>
          </a:p>
        </p:txBody>
      </p:sp>
      <p:sp>
        <p:nvSpPr>
          <p:cNvPr id="19500" name="Text Box 95"/>
          <p:cNvSpPr txBox="1">
            <a:spLocks noChangeArrowheads="1"/>
          </p:cNvSpPr>
          <p:nvPr/>
        </p:nvSpPr>
        <p:spPr bwMode="auto">
          <a:xfrm>
            <a:off x="2480804" y="3283177"/>
            <a:ext cx="616004" cy="244475"/>
          </a:xfrm>
          <a:prstGeom prst="rect">
            <a:avLst/>
          </a:prstGeom>
          <a:noFill/>
          <a:ln w="9525">
            <a:noFill/>
            <a:miter lim="800000"/>
            <a:headEnd/>
            <a:tailEnd/>
          </a:ln>
        </p:spPr>
        <p:txBody>
          <a:bodyPr wrap="none">
            <a:spAutoFit/>
          </a:bodyPr>
          <a:lstStyle/>
          <a:p>
            <a:r>
              <a:rPr lang="en-US" sz="1000"/>
              <a:t>addr4</a:t>
            </a:r>
          </a:p>
        </p:txBody>
      </p:sp>
      <p:sp>
        <p:nvSpPr>
          <p:cNvPr id="19501" name="Text Box 96"/>
          <p:cNvSpPr txBox="1">
            <a:spLocks noChangeArrowheads="1"/>
          </p:cNvSpPr>
          <p:nvPr/>
        </p:nvSpPr>
        <p:spPr bwMode="auto">
          <a:xfrm>
            <a:off x="2480804" y="3426052"/>
            <a:ext cx="362573" cy="244475"/>
          </a:xfrm>
          <a:prstGeom prst="rect">
            <a:avLst/>
          </a:prstGeom>
          <a:noFill/>
          <a:ln w="9525">
            <a:noFill/>
            <a:miter lim="800000"/>
            <a:headEnd/>
            <a:tailEnd/>
          </a:ln>
        </p:spPr>
        <p:txBody>
          <a:bodyPr wrap="none">
            <a:spAutoFit/>
          </a:bodyPr>
          <a:lstStyle/>
          <a:p>
            <a:r>
              <a:rPr lang="en-US" sz="1000"/>
              <a:t>…</a:t>
            </a:r>
          </a:p>
        </p:txBody>
      </p:sp>
      <p:sp>
        <p:nvSpPr>
          <p:cNvPr id="19502" name="Oval 97"/>
          <p:cNvSpPr>
            <a:spLocks noChangeArrowheads="1"/>
          </p:cNvSpPr>
          <p:nvPr/>
        </p:nvSpPr>
        <p:spPr bwMode="auto">
          <a:xfrm>
            <a:off x="2283297" y="3362325"/>
            <a:ext cx="122091" cy="104775"/>
          </a:xfrm>
          <a:prstGeom prst="ellipse">
            <a:avLst/>
          </a:prstGeom>
          <a:solidFill>
            <a:schemeClr val="bg1"/>
          </a:solidFill>
          <a:ln w="9525">
            <a:solidFill>
              <a:schemeClr val="tx1"/>
            </a:solidFill>
            <a:round/>
            <a:headEnd/>
            <a:tailEnd/>
          </a:ln>
        </p:spPr>
        <p:txBody>
          <a:bodyPr wrap="none" anchor="ctr"/>
          <a:lstStyle/>
          <a:p>
            <a:endParaRPr lang="en-US"/>
          </a:p>
        </p:txBody>
      </p:sp>
      <p:sp>
        <p:nvSpPr>
          <p:cNvPr id="19495" name="Rectangle 90"/>
          <p:cNvSpPr>
            <a:spLocks noGrp="1" noChangeArrowheads="1"/>
          </p:cNvSpPr>
          <p:nvPr>
            <p:ph idx="1"/>
          </p:nvPr>
        </p:nvSpPr>
        <p:spPr>
          <a:xfrm>
            <a:off x="3338286" y="3744686"/>
            <a:ext cx="5503182" cy="2481943"/>
          </a:xfrm>
        </p:spPr>
        <p:txBody>
          <a:bodyPr/>
          <a:lstStyle/>
          <a:p>
            <a:pPr marL="533400" indent="-533400">
              <a:buFont typeface="Times" pitchFamily="18" charset="0"/>
              <a:buNone/>
            </a:pPr>
            <a:r>
              <a:rPr lang="en-US" sz="1600" dirty="0" smtClean="0">
                <a:solidFill>
                  <a:srgbClr val="0C479D"/>
                </a:solidFill>
              </a:rPr>
              <a:t>For step 3, NAT receives the v4 address request and:</a:t>
            </a:r>
          </a:p>
          <a:p>
            <a:pPr marL="938212" lvl="1" indent="-533400">
              <a:buFont typeface="Wingdings" pitchFamily="2" charset="2"/>
              <a:buChar char="v"/>
            </a:pPr>
            <a:r>
              <a:rPr lang="en-US" sz="1600" dirty="0" smtClean="0">
                <a:solidFill>
                  <a:srgbClr val="0C479D"/>
                </a:solidFill>
              </a:rPr>
              <a:t>Overlays a new flow record for v6host at the v4 address NAT_addr4</a:t>
            </a:r>
          </a:p>
          <a:p>
            <a:pPr marL="938212" lvl="1" indent="-533400">
              <a:buFont typeface="Wingdings" pitchFamily="2" charset="2"/>
              <a:buChar char="v"/>
            </a:pPr>
            <a:r>
              <a:rPr lang="en-US" sz="1600" dirty="0" smtClean="0">
                <a:solidFill>
                  <a:srgbClr val="0C479D"/>
                </a:solidFill>
              </a:rPr>
              <a:t>Sets BIND_TIMEOUT</a:t>
            </a:r>
          </a:p>
          <a:p>
            <a:pPr marL="938212" lvl="1" indent="-533400">
              <a:buFont typeface="Wingdings" pitchFamily="2" charset="2"/>
              <a:buChar char="v"/>
            </a:pPr>
            <a:r>
              <a:rPr lang="en-US" sz="1600" dirty="0" smtClean="0">
                <a:solidFill>
                  <a:srgbClr val="0C479D"/>
                </a:solidFill>
              </a:rPr>
              <a:t>Awaits packet arrival at NAT_addr4 from v4-internet</a:t>
            </a:r>
          </a:p>
          <a:p>
            <a:pPr marL="533400" indent="-533400">
              <a:buFont typeface="Times" pitchFamily="18" charset="0"/>
              <a:buNone/>
            </a:pPr>
            <a:r>
              <a:rPr lang="en-US" sz="1600" dirty="0" smtClean="0">
                <a:solidFill>
                  <a:srgbClr val="0C479D"/>
                </a:solidFill>
              </a:rPr>
              <a:t>Flow is not complete until source IPv4 </a:t>
            </a:r>
            <a:r>
              <a:rPr lang="en-US" sz="1600" dirty="0" err="1" smtClean="0">
                <a:solidFill>
                  <a:srgbClr val="0C479D"/>
                </a:solidFill>
              </a:rPr>
              <a:t>addr</a:t>
            </a:r>
            <a:r>
              <a:rPr lang="en-US" sz="1600" dirty="0" smtClean="0">
                <a:solidFill>
                  <a:srgbClr val="0C479D"/>
                </a:solidFill>
              </a:rPr>
              <a:t>. known</a:t>
            </a:r>
          </a:p>
        </p:txBody>
      </p:sp>
      <p:sp>
        <p:nvSpPr>
          <p:cNvPr id="19496" name="Line 91"/>
          <p:cNvSpPr>
            <a:spLocks noChangeShapeType="1"/>
          </p:cNvSpPr>
          <p:nvPr/>
        </p:nvSpPr>
        <p:spPr bwMode="auto">
          <a:xfrm flipH="1" flipV="1">
            <a:off x="2359932" y="2452914"/>
            <a:ext cx="9525" cy="933450"/>
          </a:xfrm>
          <a:prstGeom prst="line">
            <a:avLst/>
          </a:prstGeom>
          <a:noFill/>
          <a:ln w="9525">
            <a:solidFill>
              <a:schemeClr val="tx1"/>
            </a:solidFill>
            <a:round/>
            <a:headEnd/>
            <a:tailEnd type="triangle" w="med" len="med"/>
          </a:ln>
        </p:spPr>
        <p:txBody>
          <a:bodyPr/>
          <a:lstStyle/>
          <a:p>
            <a:endParaRPr lang="en-US"/>
          </a:p>
        </p:txBody>
      </p:sp>
      <p:sp>
        <p:nvSpPr>
          <p:cNvPr id="19503" name="Text Box 98"/>
          <p:cNvSpPr txBox="1">
            <a:spLocks noChangeArrowheads="1"/>
          </p:cNvSpPr>
          <p:nvPr/>
        </p:nvSpPr>
        <p:spPr bwMode="auto">
          <a:xfrm>
            <a:off x="5375274" y="1818369"/>
            <a:ext cx="1265238" cy="336550"/>
          </a:xfrm>
          <a:prstGeom prst="rect">
            <a:avLst/>
          </a:prstGeom>
          <a:noFill/>
          <a:ln w="9525">
            <a:noFill/>
            <a:miter lim="800000"/>
            <a:headEnd/>
            <a:tailEnd/>
          </a:ln>
        </p:spPr>
        <p:txBody>
          <a:bodyPr wrap="none">
            <a:spAutoFit/>
          </a:bodyPr>
          <a:lstStyle/>
          <a:p>
            <a:r>
              <a:rPr lang="en-US" dirty="0"/>
              <a:t>NAT_addr4</a:t>
            </a:r>
          </a:p>
        </p:txBody>
      </p:sp>
      <p:sp>
        <p:nvSpPr>
          <p:cNvPr id="19475" name="Text Box 44"/>
          <p:cNvSpPr txBox="1">
            <a:spLocks noChangeArrowheads="1"/>
          </p:cNvSpPr>
          <p:nvPr/>
        </p:nvSpPr>
        <p:spPr bwMode="auto">
          <a:xfrm>
            <a:off x="1718582" y="4322989"/>
            <a:ext cx="1397000" cy="274638"/>
          </a:xfrm>
          <a:prstGeom prst="rect">
            <a:avLst/>
          </a:prstGeom>
          <a:noFill/>
          <a:ln w="9525">
            <a:noFill/>
            <a:miter lim="800000"/>
            <a:headEnd/>
            <a:tailEnd/>
          </a:ln>
        </p:spPr>
        <p:txBody>
          <a:bodyPr>
            <a:spAutoFit/>
          </a:bodyPr>
          <a:lstStyle/>
          <a:p>
            <a:pPr eaLnBrk="1" hangingPunct="1">
              <a:spcBef>
                <a:spcPct val="0"/>
              </a:spcBef>
              <a:buSzTx/>
            </a:pPr>
            <a:r>
              <a:rPr lang="en-US" sz="1200" b="0">
                <a:solidFill>
                  <a:schemeClr val="tx1"/>
                </a:solidFill>
              </a:rPr>
              <a:t>Global network i/f</a:t>
            </a:r>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10"/>
          </p:nvPr>
        </p:nvSpPr>
        <p:spPr>
          <a:noFill/>
        </p:spPr>
        <p:txBody>
          <a:bodyPr/>
          <a:lstStyle/>
          <a:p>
            <a:fld id="{77C52B95-0271-4C62-B99F-37398DDC83E2}" type="slidenum">
              <a:rPr lang="en-US" smtClean="0"/>
              <a:pPr/>
              <a:t>22</a:t>
            </a:fld>
            <a:endParaRPr lang="en-US" smtClean="0"/>
          </a:p>
        </p:txBody>
      </p:sp>
      <p:sp>
        <p:nvSpPr>
          <p:cNvPr id="20483" name="Rectangle 4"/>
          <p:cNvSpPr>
            <a:spLocks noGrp="1" noChangeArrowheads="1"/>
          </p:cNvSpPr>
          <p:nvPr>
            <p:ph type="ftr" sz="quarter" idx="11"/>
          </p:nvPr>
        </p:nvSpPr>
        <p:spPr>
          <a:noFill/>
        </p:spPr>
        <p:txBody>
          <a:bodyPr/>
          <a:lstStyle/>
          <a:p>
            <a:r>
              <a:rPr lang="en-US" smtClean="0"/>
              <a:t>© 2009 Wichorus Inc. All rights reserved. </a:t>
            </a:r>
          </a:p>
        </p:txBody>
      </p:sp>
      <p:grpSp>
        <p:nvGrpSpPr>
          <p:cNvPr id="2" name="Group 5"/>
          <p:cNvGrpSpPr>
            <a:grpSpLocks/>
          </p:cNvGrpSpPr>
          <p:nvPr/>
        </p:nvGrpSpPr>
        <p:grpSpPr bwMode="auto">
          <a:xfrm>
            <a:off x="6589713" y="2346325"/>
            <a:ext cx="2001837" cy="1366838"/>
            <a:chOff x="3744" y="3024"/>
            <a:chExt cx="768" cy="432"/>
          </a:xfrm>
        </p:grpSpPr>
        <p:grpSp>
          <p:nvGrpSpPr>
            <p:cNvPr id="3" name="Group 6"/>
            <p:cNvGrpSpPr>
              <a:grpSpLocks/>
            </p:cNvGrpSpPr>
            <p:nvPr/>
          </p:nvGrpSpPr>
          <p:grpSpPr bwMode="auto">
            <a:xfrm>
              <a:off x="3744" y="3024"/>
              <a:ext cx="768" cy="432"/>
              <a:chOff x="1097" y="1656"/>
              <a:chExt cx="1187" cy="762"/>
            </a:xfrm>
          </p:grpSpPr>
          <p:sp>
            <p:nvSpPr>
              <p:cNvPr id="20525" name="Oval 7"/>
              <p:cNvSpPr>
                <a:spLocks noChangeArrowheads="1"/>
              </p:cNvSpPr>
              <p:nvPr/>
            </p:nvSpPr>
            <p:spPr bwMode="auto">
              <a:xfrm rot="892054">
                <a:off x="1097" y="1785"/>
                <a:ext cx="372" cy="279"/>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20526" name="Oval 8"/>
              <p:cNvSpPr>
                <a:spLocks noChangeArrowheads="1"/>
              </p:cNvSpPr>
              <p:nvPr/>
            </p:nvSpPr>
            <p:spPr bwMode="auto">
              <a:xfrm>
                <a:off x="1930" y="1760"/>
                <a:ext cx="321" cy="306"/>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20527" name="Oval 9"/>
              <p:cNvSpPr>
                <a:spLocks noChangeArrowheads="1"/>
              </p:cNvSpPr>
              <p:nvPr/>
            </p:nvSpPr>
            <p:spPr bwMode="auto">
              <a:xfrm rot="-5078581">
                <a:off x="1527" y="1991"/>
                <a:ext cx="350" cy="503"/>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20528" name="Oval 10"/>
              <p:cNvSpPr>
                <a:spLocks noChangeArrowheads="1"/>
              </p:cNvSpPr>
              <p:nvPr/>
            </p:nvSpPr>
            <p:spPr bwMode="auto">
              <a:xfrm rot="-5825252">
                <a:off x="1948" y="1954"/>
                <a:ext cx="283" cy="387"/>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20529" name="Oval 11"/>
              <p:cNvSpPr>
                <a:spLocks noChangeArrowheads="1"/>
              </p:cNvSpPr>
              <p:nvPr/>
            </p:nvSpPr>
            <p:spPr bwMode="auto">
              <a:xfrm rot="-4491197">
                <a:off x="1144" y="1961"/>
                <a:ext cx="293" cy="387"/>
              </a:xfrm>
              <a:prstGeom prst="ellipse">
                <a:avLst/>
              </a:prstGeom>
              <a:gradFill rotWithShape="0">
                <a:gsLst>
                  <a:gs pos="0">
                    <a:srgbClr val="008663"/>
                  </a:gs>
                  <a:gs pos="50000">
                    <a:srgbClr val="AAD7CB"/>
                  </a:gs>
                  <a:gs pos="100000">
                    <a:srgbClr val="008663"/>
                  </a:gs>
                </a:gsLst>
                <a:lin ang="0" scaled="1"/>
              </a:gradFill>
              <a:ln w="9525">
                <a:noFill/>
                <a:round/>
                <a:headEnd/>
                <a:tailEnd/>
              </a:ln>
            </p:spPr>
            <p:txBody>
              <a:bodyPr/>
              <a:lstStyle/>
              <a:p>
                <a:endParaRPr lang="en-US"/>
              </a:p>
            </p:txBody>
          </p:sp>
          <p:sp>
            <p:nvSpPr>
              <p:cNvPr id="20530" name="Freeform 12"/>
              <p:cNvSpPr>
                <a:spLocks/>
              </p:cNvSpPr>
              <p:nvPr/>
            </p:nvSpPr>
            <p:spPr bwMode="auto">
              <a:xfrm>
                <a:off x="1101" y="1656"/>
                <a:ext cx="1183" cy="718"/>
              </a:xfrm>
              <a:custGeom>
                <a:avLst/>
                <a:gdLst>
                  <a:gd name="T0" fmla="*/ 857 w 2339"/>
                  <a:gd name="T1" fmla="*/ 68 h 2262"/>
                  <a:gd name="T2" fmla="*/ 808 w 2339"/>
                  <a:gd name="T3" fmla="*/ 30 h 2262"/>
                  <a:gd name="T4" fmla="*/ 769 w 2339"/>
                  <a:gd name="T5" fmla="*/ 14 h 2262"/>
                  <a:gd name="T6" fmla="*/ 724 w 2339"/>
                  <a:gd name="T7" fmla="*/ 7 h 2262"/>
                  <a:gd name="T8" fmla="*/ 663 w 2339"/>
                  <a:gd name="T9" fmla="*/ 14 h 2262"/>
                  <a:gd name="T10" fmla="*/ 607 w 2339"/>
                  <a:gd name="T11" fmla="*/ 40 h 2262"/>
                  <a:gd name="T12" fmla="*/ 566 w 2339"/>
                  <a:gd name="T13" fmla="*/ 66 h 2262"/>
                  <a:gd name="T14" fmla="*/ 519 w 2339"/>
                  <a:gd name="T15" fmla="*/ 25 h 2262"/>
                  <a:gd name="T16" fmla="*/ 457 w 2339"/>
                  <a:gd name="T17" fmla="*/ 3 h 2262"/>
                  <a:gd name="T18" fmla="*/ 397 w 2339"/>
                  <a:gd name="T19" fmla="*/ 2 h 2262"/>
                  <a:gd name="T20" fmla="*/ 350 w 2339"/>
                  <a:gd name="T21" fmla="*/ 13 h 2262"/>
                  <a:gd name="T22" fmla="*/ 310 w 2339"/>
                  <a:gd name="T23" fmla="*/ 36 h 2262"/>
                  <a:gd name="T24" fmla="*/ 278 w 2339"/>
                  <a:gd name="T25" fmla="*/ 67 h 2262"/>
                  <a:gd name="T26" fmla="*/ 257 w 2339"/>
                  <a:gd name="T27" fmla="*/ 106 h 2262"/>
                  <a:gd name="T28" fmla="*/ 238 w 2339"/>
                  <a:gd name="T29" fmla="*/ 136 h 2262"/>
                  <a:gd name="T30" fmla="*/ 171 w 2339"/>
                  <a:gd name="T31" fmla="*/ 120 h 2262"/>
                  <a:gd name="T32" fmla="*/ 106 w 2339"/>
                  <a:gd name="T33" fmla="*/ 121 h 2262"/>
                  <a:gd name="T34" fmla="*/ 54 w 2339"/>
                  <a:gd name="T35" fmla="*/ 138 h 2262"/>
                  <a:gd name="T36" fmla="*/ 21 w 2339"/>
                  <a:gd name="T37" fmla="*/ 165 h 2262"/>
                  <a:gd name="T38" fmla="*/ 4 w 2339"/>
                  <a:gd name="T39" fmla="*/ 199 h 2262"/>
                  <a:gd name="T40" fmla="*/ 2 w 2339"/>
                  <a:gd name="T41" fmla="*/ 239 h 2262"/>
                  <a:gd name="T42" fmla="*/ 17 w 2339"/>
                  <a:gd name="T43" fmla="*/ 281 h 2262"/>
                  <a:gd name="T44" fmla="*/ 45 w 2339"/>
                  <a:gd name="T45" fmla="*/ 319 h 2262"/>
                  <a:gd name="T46" fmla="*/ 65 w 2339"/>
                  <a:gd name="T47" fmla="*/ 338 h 2262"/>
                  <a:gd name="T48" fmla="*/ 31 w 2339"/>
                  <a:gd name="T49" fmla="*/ 379 h 2262"/>
                  <a:gd name="T50" fmla="*/ 5 w 2339"/>
                  <a:gd name="T51" fmla="*/ 429 h 2262"/>
                  <a:gd name="T52" fmla="*/ 2 w 2339"/>
                  <a:gd name="T53" fmla="*/ 477 h 2262"/>
                  <a:gd name="T54" fmla="*/ 17 w 2339"/>
                  <a:gd name="T55" fmla="*/ 522 h 2262"/>
                  <a:gd name="T56" fmla="*/ 51 w 2339"/>
                  <a:gd name="T57" fmla="*/ 561 h 2262"/>
                  <a:gd name="T58" fmla="*/ 100 w 2339"/>
                  <a:gd name="T59" fmla="*/ 590 h 2262"/>
                  <a:gd name="T60" fmla="*/ 166 w 2339"/>
                  <a:gd name="T61" fmla="*/ 609 h 2262"/>
                  <a:gd name="T62" fmla="*/ 248 w 2339"/>
                  <a:gd name="T63" fmla="*/ 610 h 2262"/>
                  <a:gd name="T64" fmla="*/ 327 w 2339"/>
                  <a:gd name="T65" fmla="*/ 592 h 2262"/>
                  <a:gd name="T66" fmla="*/ 367 w 2339"/>
                  <a:gd name="T67" fmla="*/ 598 h 2262"/>
                  <a:gd name="T68" fmla="*/ 390 w 2339"/>
                  <a:gd name="T69" fmla="*/ 638 h 2262"/>
                  <a:gd name="T70" fmla="*/ 429 w 2339"/>
                  <a:gd name="T71" fmla="*/ 672 h 2262"/>
                  <a:gd name="T72" fmla="*/ 483 w 2339"/>
                  <a:gd name="T73" fmla="*/ 698 h 2262"/>
                  <a:gd name="T74" fmla="*/ 545 w 2339"/>
                  <a:gd name="T75" fmla="*/ 714 h 2262"/>
                  <a:gd name="T76" fmla="*/ 615 w 2339"/>
                  <a:gd name="T77" fmla="*/ 718 h 2262"/>
                  <a:gd name="T78" fmla="*/ 685 w 2339"/>
                  <a:gd name="T79" fmla="*/ 709 h 2262"/>
                  <a:gd name="T80" fmla="*/ 746 w 2339"/>
                  <a:gd name="T81" fmla="*/ 688 h 2262"/>
                  <a:gd name="T82" fmla="*/ 795 w 2339"/>
                  <a:gd name="T83" fmla="*/ 657 h 2262"/>
                  <a:gd name="T84" fmla="*/ 828 w 2339"/>
                  <a:gd name="T85" fmla="*/ 618 h 2262"/>
                  <a:gd name="T86" fmla="*/ 843 w 2339"/>
                  <a:gd name="T87" fmla="*/ 573 h 2262"/>
                  <a:gd name="T88" fmla="*/ 843 w 2339"/>
                  <a:gd name="T89" fmla="*/ 564 h 2262"/>
                  <a:gd name="T90" fmla="*/ 879 w 2339"/>
                  <a:gd name="T91" fmla="*/ 576 h 2262"/>
                  <a:gd name="T92" fmla="*/ 954 w 2339"/>
                  <a:gd name="T93" fmla="*/ 593 h 2262"/>
                  <a:gd name="T94" fmla="*/ 1032 w 2339"/>
                  <a:gd name="T95" fmla="*/ 593 h 2262"/>
                  <a:gd name="T96" fmla="*/ 1096 w 2339"/>
                  <a:gd name="T97" fmla="*/ 578 h 2262"/>
                  <a:gd name="T98" fmla="*/ 1142 w 2339"/>
                  <a:gd name="T99" fmla="*/ 552 h 2262"/>
                  <a:gd name="T100" fmla="*/ 1172 w 2339"/>
                  <a:gd name="T101" fmla="*/ 518 h 2262"/>
                  <a:gd name="T102" fmla="*/ 1183 w 2339"/>
                  <a:gd name="T103" fmla="*/ 478 h 2262"/>
                  <a:gd name="T104" fmla="*/ 1175 w 2339"/>
                  <a:gd name="T105" fmla="*/ 434 h 2262"/>
                  <a:gd name="T106" fmla="*/ 1138 w 2339"/>
                  <a:gd name="T107" fmla="*/ 382 h 2262"/>
                  <a:gd name="T108" fmla="*/ 1095 w 2339"/>
                  <a:gd name="T109" fmla="*/ 329 h 2262"/>
                  <a:gd name="T110" fmla="*/ 1146 w 2339"/>
                  <a:gd name="T111" fmla="*/ 249 h 2262"/>
                  <a:gd name="T112" fmla="*/ 1151 w 2339"/>
                  <a:gd name="T113" fmla="*/ 202 h 2262"/>
                  <a:gd name="T114" fmla="*/ 1141 w 2339"/>
                  <a:gd name="T115" fmla="*/ 167 h 2262"/>
                  <a:gd name="T116" fmla="*/ 1115 w 2339"/>
                  <a:gd name="T117" fmla="*/ 136 h 2262"/>
                  <a:gd name="T118" fmla="*/ 1081 w 2339"/>
                  <a:gd name="T119" fmla="*/ 117 h 2262"/>
                  <a:gd name="T120" fmla="*/ 1040 w 2339"/>
                  <a:gd name="T121" fmla="*/ 106 h 2262"/>
                  <a:gd name="T122" fmla="*/ 994 w 2339"/>
                  <a:gd name="T123" fmla="*/ 103 h 2262"/>
                  <a:gd name="T124" fmla="*/ 904 w 2339"/>
                  <a:gd name="T125" fmla="*/ 120 h 22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39"/>
                  <a:gd name="T190" fmla="*/ 0 h 2262"/>
                  <a:gd name="T191" fmla="*/ 2339 w 2339"/>
                  <a:gd name="T192" fmla="*/ 2262 h 22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0"/>
                    </a:lnTo>
                    <a:lnTo>
                      <a:pt x="1667" y="1778"/>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B2F0E0"/>
                  </a:gs>
                  <a:gs pos="100000">
                    <a:srgbClr val="00CC99"/>
                  </a:gs>
                </a:gsLst>
                <a:lin ang="2700000" scaled="1"/>
              </a:gradFill>
              <a:ln w="9525" cap="flat" cmpd="sng">
                <a:noFill/>
                <a:prstDash val="solid"/>
                <a:round/>
                <a:headEnd type="none" w="med" len="med"/>
                <a:tailEnd type="none" w="med" len="med"/>
              </a:ln>
            </p:spPr>
            <p:txBody>
              <a:bodyPr/>
              <a:lstStyle/>
              <a:p>
                <a:endParaRPr lang="en-US"/>
              </a:p>
            </p:txBody>
          </p:sp>
        </p:grpSp>
        <p:sp>
          <p:nvSpPr>
            <p:cNvPr id="20524" name="Text Box 13"/>
            <p:cNvSpPr txBox="1">
              <a:spLocks noChangeArrowheads="1"/>
            </p:cNvSpPr>
            <p:nvPr/>
          </p:nvSpPr>
          <p:spPr bwMode="auto">
            <a:xfrm>
              <a:off x="3881" y="3072"/>
              <a:ext cx="71" cy="97"/>
            </a:xfrm>
            <a:prstGeom prst="rect">
              <a:avLst/>
            </a:prstGeom>
            <a:noFill/>
            <a:ln w="12700">
              <a:noFill/>
              <a:miter lim="800000"/>
              <a:headEnd/>
              <a:tailEnd/>
            </a:ln>
          </p:spPr>
          <p:txBody>
            <a:bodyPr wrap="none">
              <a:spAutoFit/>
            </a:bodyPr>
            <a:lstStyle/>
            <a:p>
              <a:pPr>
                <a:spcBef>
                  <a:spcPct val="0"/>
                </a:spcBef>
                <a:buSzTx/>
              </a:pPr>
              <a:endParaRPr lang="en-US" sz="1400">
                <a:solidFill>
                  <a:schemeClr val="tx1"/>
                </a:solidFill>
                <a:latin typeface="Times" pitchFamily="18" charset="0"/>
              </a:endParaRPr>
            </a:p>
          </p:txBody>
        </p:sp>
      </p:grpSp>
      <p:sp>
        <p:nvSpPr>
          <p:cNvPr id="20485" name="Text Box 20"/>
          <p:cNvSpPr txBox="1">
            <a:spLocks noChangeArrowheads="1"/>
          </p:cNvSpPr>
          <p:nvPr/>
        </p:nvSpPr>
        <p:spPr bwMode="auto">
          <a:xfrm>
            <a:off x="6823075" y="2779713"/>
            <a:ext cx="1520825" cy="366712"/>
          </a:xfrm>
          <a:prstGeom prst="rect">
            <a:avLst/>
          </a:prstGeom>
          <a:noFill/>
          <a:ln w="9525">
            <a:noFill/>
            <a:miter lim="800000"/>
            <a:headEnd/>
            <a:tailEnd/>
          </a:ln>
        </p:spPr>
        <p:txBody>
          <a:bodyPr>
            <a:spAutoFit/>
          </a:bodyPr>
          <a:lstStyle/>
          <a:p>
            <a:pPr eaLnBrk="1" hangingPunct="1">
              <a:spcBef>
                <a:spcPct val="0"/>
              </a:spcBef>
              <a:buSzTx/>
            </a:pPr>
            <a:r>
              <a:rPr lang="en-US" sz="1800" b="0">
                <a:solidFill>
                  <a:schemeClr val="tx1"/>
                </a:solidFill>
              </a:rPr>
              <a:t>IPv4 Internet</a:t>
            </a:r>
          </a:p>
        </p:txBody>
      </p:sp>
      <p:sp>
        <p:nvSpPr>
          <p:cNvPr id="20508" name="Oval 60"/>
          <p:cNvSpPr>
            <a:spLocks noChangeArrowheads="1"/>
          </p:cNvSpPr>
          <p:nvPr/>
        </p:nvSpPr>
        <p:spPr bwMode="auto">
          <a:xfrm>
            <a:off x="4333875" y="1495425"/>
            <a:ext cx="1457325" cy="828675"/>
          </a:xfrm>
          <a:prstGeom prst="ellipse">
            <a:avLst/>
          </a:prstGeom>
          <a:solidFill>
            <a:schemeClr val="accent1"/>
          </a:solidFill>
          <a:ln w="9525">
            <a:solidFill>
              <a:schemeClr val="tx1"/>
            </a:solidFill>
            <a:round/>
            <a:headEnd/>
            <a:tailEnd/>
          </a:ln>
        </p:spPr>
        <p:txBody>
          <a:bodyPr wrap="none" anchor="ctr"/>
          <a:lstStyle/>
          <a:p>
            <a:pPr algn="ctr"/>
            <a:r>
              <a:rPr lang="en-US"/>
              <a:t>DNS</a:t>
            </a:r>
          </a:p>
        </p:txBody>
      </p:sp>
      <p:sp>
        <p:nvSpPr>
          <p:cNvPr id="20509" name="Text Box 68"/>
          <p:cNvSpPr txBox="1">
            <a:spLocks noChangeArrowheads="1"/>
          </p:cNvSpPr>
          <p:nvPr/>
        </p:nvSpPr>
        <p:spPr bwMode="auto">
          <a:xfrm>
            <a:off x="4648200" y="3838575"/>
            <a:ext cx="2314575" cy="336550"/>
          </a:xfrm>
          <a:prstGeom prst="rect">
            <a:avLst/>
          </a:prstGeom>
          <a:noFill/>
          <a:ln w="9525">
            <a:noFill/>
            <a:miter lim="800000"/>
            <a:headEnd/>
            <a:tailEnd/>
          </a:ln>
        </p:spPr>
        <p:txBody>
          <a:bodyPr>
            <a:spAutoFit/>
          </a:bodyPr>
          <a:lstStyle/>
          <a:p>
            <a:pPr>
              <a:spcBef>
                <a:spcPct val="50000"/>
              </a:spcBef>
            </a:pPr>
            <a:endParaRPr lang="en-US"/>
          </a:p>
        </p:txBody>
      </p:sp>
      <p:sp>
        <p:nvSpPr>
          <p:cNvPr id="20510" name="Rectangle 86"/>
          <p:cNvSpPr>
            <a:spLocks noChangeArrowheads="1"/>
          </p:cNvSpPr>
          <p:nvPr/>
        </p:nvSpPr>
        <p:spPr bwMode="auto">
          <a:xfrm>
            <a:off x="4305300" y="3886200"/>
            <a:ext cx="4676775" cy="2019300"/>
          </a:xfrm>
          <a:prstGeom prst="rect">
            <a:avLst/>
          </a:prstGeom>
          <a:noFill/>
          <a:ln w="9525">
            <a:solidFill>
              <a:schemeClr val="tx1"/>
            </a:solidFill>
            <a:miter lim="800000"/>
            <a:headEnd/>
            <a:tailEnd/>
          </a:ln>
        </p:spPr>
        <p:txBody>
          <a:bodyPr wrap="none" anchor="ctr"/>
          <a:lstStyle/>
          <a:p>
            <a:endParaRPr lang="en-US"/>
          </a:p>
        </p:txBody>
      </p:sp>
      <p:sp>
        <p:nvSpPr>
          <p:cNvPr id="20511" name="Rectangle 89"/>
          <p:cNvSpPr>
            <a:spLocks noGrp="1" noChangeArrowheads="1"/>
          </p:cNvSpPr>
          <p:nvPr>
            <p:ph type="title"/>
          </p:nvPr>
        </p:nvSpPr>
        <p:spPr/>
        <p:txBody>
          <a:bodyPr/>
          <a:lstStyle/>
          <a:p>
            <a:r>
              <a:rPr lang="en-US" dirty="0" smtClean="0"/>
              <a:t>Operation of SIPNAT:</a:t>
            </a:r>
            <a:br>
              <a:rPr lang="en-US" dirty="0" smtClean="0"/>
            </a:br>
            <a:r>
              <a:rPr lang="en-US" dirty="0" smtClean="0"/>
              <a:t>     flow completion</a:t>
            </a:r>
          </a:p>
        </p:txBody>
      </p:sp>
      <p:sp>
        <p:nvSpPr>
          <p:cNvPr id="20512" name="Rectangle 90"/>
          <p:cNvSpPr>
            <a:spLocks noGrp="1" noChangeArrowheads="1"/>
          </p:cNvSpPr>
          <p:nvPr>
            <p:ph idx="1"/>
          </p:nvPr>
        </p:nvSpPr>
        <p:spPr>
          <a:xfrm>
            <a:off x="4322763" y="3894138"/>
            <a:ext cx="4678362" cy="1893887"/>
          </a:xfrm>
        </p:spPr>
        <p:txBody>
          <a:bodyPr/>
          <a:lstStyle/>
          <a:p>
            <a:pPr marL="533400" indent="-533400">
              <a:buFont typeface="Times" pitchFamily="18" charset="0"/>
              <a:buNone/>
            </a:pPr>
            <a:r>
              <a:rPr lang="en-US" sz="1600" smtClean="0">
                <a:solidFill>
                  <a:srgbClr val="0C479D"/>
                </a:solidFill>
              </a:rPr>
              <a:t>BIND_TIMEOUT not yet expired</a:t>
            </a:r>
          </a:p>
          <a:p>
            <a:pPr marL="533400" indent="-533400">
              <a:buFont typeface="Times" pitchFamily="18" charset="0"/>
              <a:buNone/>
            </a:pPr>
            <a:r>
              <a:rPr lang="en-US" sz="1600" smtClean="0">
                <a:solidFill>
                  <a:srgbClr val="0C479D"/>
                </a:solidFill>
              </a:rPr>
              <a:t>Packet arrival at NAT_addr4  from  v4-internet</a:t>
            </a:r>
          </a:p>
          <a:p>
            <a:pPr marL="533400" indent="-533400">
              <a:buFont typeface="Times" pitchFamily="18" charset="0"/>
              <a:buNone/>
            </a:pPr>
            <a:r>
              <a:rPr lang="en-US" sz="1600" smtClean="0">
                <a:solidFill>
                  <a:srgbClr val="0C479D"/>
                </a:solidFill>
              </a:rPr>
              <a:t>When packet arrives, resets timeout, adds source_v4</a:t>
            </a:r>
          </a:p>
          <a:p>
            <a:pPr marL="533400" indent="-533400">
              <a:buFont typeface="Times" pitchFamily="18" charset="0"/>
              <a:buNone/>
            </a:pPr>
            <a:r>
              <a:rPr lang="en-US" sz="1600" smtClean="0">
                <a:solidFill>
                  <a:srgbClr val="0C479D"/>
                </a:solidFill>
              </a:rPr>
              <a:t>Flow can be completed with all four addresses and ports</a:t>
            </a:r>
          </a:p>
        </p:txBody>
      </p:sp>
      <p:cxnSp>
        <p:nvCxnSpPr>
          <p:cNvPr id="20519" name="Straight Arrow Connector 70"/>
          <p:cNvCxnSpPr>
            <a:cxnSpLocks noChangeShapeType="1"/>
            <a:stCxn id="20530" idx="27"/>
          </p:cNvCxnSpPr>
          <p:nvPr/>
        </p:nvCxnSpPr>
        <p:spPr bwMode="auto">
          <a:xfrm flipH="1">
            <a:off x="4025900" y="3282950"/>
            <a:ext cx="2598738" cy="422275"/>
          </a:xfrm>
          <a:prstGeom prst="straightConnector1">
            <a:avLst/>
          </a:prstGeom>
          <a:noFill/>
          <a:ln w="9525" algn="ctr">
            <a:solidFill>
              <a:schemeClr val="tx1"/>
            </a:solidFill>
            <a:round/>
            <a:headEnd/>
            <a:tailEnd type="arrow" w="med" len="med"/>
          </a:ln>
        </p:spPr>
      </p:cxnSp>
      <p:grpSp>
        <p:nvGrpSpPr>
          <p:cNvPr id="4" name="Group 80"/>
          <p:cNvGrpSpPr>
            <a:grpSpLocks/>
          </p:cNvGrpSpPr>
          <p:nvPr/>
        </p:nvGrpSpPr>
        <p:grpSpPr bwMode="auto">
          <a:xfrm>
            <a:off x="5610225" y="3224213"/>
            <a:ext cx="255588" cy="246062"/>
            <a:chOff x="242" y="1567"/>
            <a:chExt cx="161" cy="155"/>
          </a:xfrm>
        </p:grpSpPr>
        <p:sp>
          <p:nvSpPr>
            <p:cNvPr id="20521" name="Oval 72"/>
            <p:cNvSpPr>
              <a:spLocks noChangeArrowheads="1"/>
            </p:cNvSpPr>
            <p:nvPr/>
          </p:nvSpPr>
          <p:spPr bwMode="auto">
            <a:xfrm>
              <a:off x="256" y="1578"/>
              <a:ext cx="132" cy="132"/>
            </a:xfrm>
            <a:prstGeom prst="ellipse">
              <a:avLst/>
            </a:prstGeom>
            <a:noFill/>
            <a:ln w="9525">
              <a:solidFill>
                <a:schemeClr val="tx1"/>
              </a:solidFill>
              <a:round/>
              <a:headEnd/>
              <a:tailEnd/>
            </a:ln>
          </p:spPr>
          <p:txBody>
            <a:bodyPr wrap="none" anchor="ctr"/>
            <a:lstStyle/>
            <a:p>
              <a:endParaRPr lang="en-US"/>
            </a:p>
          </p:txBody>
        </p:sp>
        <p:sp>
          <p:nvSpPr>
            <p:cNvPr id="20522" name="Text Box 76"/>
            <p:cNvSpPr txBox="1">
              <a:spLocks noChangeArrowheads="1"/>
            </p:cNvSpPr>
            <p:nvPr/>
          </p:nvSpPr>
          <p:spPr bwMode="auto">
            <a:xfrm>
              <a:off x="242" y="1567"/>
              <a:ext cx="161" cy="155"/>
            </a:xfrm>
            <a:prstGeom prst="rect">
              <a:avLst/>
            </a:prstGeom>
            <a:noFill/>
            <a:ln w="9525">
              <a:noFill/>
              <a:miter lim="800000"/>
              <a:headEnd/>
              <a:tailEnd/>
            </a:ln>
          </p:spPr>
          <p:txBody>
            <a:bodyPr wrap="none">
              <a:spAutoFit/>
            </a:bodyPr>
            <a:lstStyle/>
            <a:p>
              <a:r>
                <a:rPr lang="en-US" sz="1000"/>
                <a:t>5</a:t>
              </a:r>
            </a:p>
          </p:txBody>
        </p:sp>
      </p:grpSp>
      <p:sp>
        <p:nvSpPr>
          <p:cNvPr id="51" name="Rectangle 31"/>
          <p:cNvSpPr>
            <a:spLocks noChangeArrowheads="1"/>
          </p:cNvSpPr>
          <p:nvPr/>
        </p:nvSpPr>
        <p:spPr bwMode="auto">
          <a:xfrm>
            <a:off x="1303336" y="2749097"/>
            <a:ext cx="2751591" cy="3133725"/>
          </a:xfrm>
          <a:prstGeom prst="rect">
            <a:avLst/>
          </a:prstGeom>
          <a:solidFill>
            <a:schemeClr val="accent1"/>
          </a:solidFill>
          <a:ln w="9525">
            <a:solidFill>
              <a:schemeClr val="tx1"/>
            </a:solidFill>
            <a:miter lim="800000"/>
            <a:headEnd/>
            <a:tailEnd/>
          </a:ln>
        </p:spPr>
        <p:txBody>
          <a:bodyPr wrap="none" anchor="ctr"/>
          <a:lstStyle/>
          <a:p>
            <a:pPr algn="ctr" eaLnBrk="1" hangingPunct="1">
              <a:spcBef>
                <a:spcPct val="0"/>
              </a:spcBef>
              <a:buSzTx/>
            </a:pPr>
            <a:endParaRPr lang="en-US" sz="1800" b="0">
              <a:solidFill>
                <a:schemeClr val="tx1"/>
              </a:solidFill>
            </a:endParaRPr>
          </a:p>
        </p:txBody>
      </p:sp>
      <p:sp>
        <p:nvSpPr>
          <p:cNvPr id="52" name="Rectangle 32"/>
          <p:cNvSpPr>
            <a:spLocks noChangeArrowheads="1"/>
          </p:cNvSpPr>
          <p:nvPr/>
        </p:nvSpPr>
        <p:spPr bwMode="auto">
          <a:xfrm>
            <a:off x="1504949" y="2815772"/>
            <a:ext cx="2070100" cy="366713"/>
          </a:xfrm>
          <a:prstGeom prst="rect">
            <a:avLst/>
          </a:prstGeom>
          <a:noFill/>
          <a:ln w="9525">
            <a:noFill/>
            <a:miter lim="800000"/>
            <a:headEnd/>
            <a:tailEnd/>
          </a:ln>
        </p:spPr>
        <p:txBody>
          <a:bodyPr>
            <a:spAutoFit/>
          </a:bodyPr>
          <a:lstStyle/>
          <a:p>
            <a:pPr eaLnBrk="1" hangingPunct="1">
              <a:spcBef>
                <a:spcPct val="0"/>
              </a:spcBef>
              <a:buSzTx/>
            </a:pPr>
            <a:r>
              <a:rPr lang="en-US" sz="1800" b="0">
                <a:solidFill>
                  <a:schemeClr val="tx1"/>
                </a:solidFill>
              </a:rPr>
              <a:t>source_IP NAT</a:t>
            </a:r>
          </a:p>
        </p:txBody>
      </p:sp>
      <p:sp>
        <p:nvSpPr>
          <p:cNvPr id="53" name="Rectangle 45"/>
          <p:cNvSpPr>
            <a:spLocks noChangeArrowheads="1"/>
          </p:cNvSpPr>
          <p:nvPr/>
        </p:nvSpPr>
        <p:spPr bwMode="auto">
          <a:xfrm>
            <a:off x="1303337" y="3141210"/>
            <a:ext cx="733425" cy="20510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4" name="Line 46"/>
          <p:cNvSpPr>
            <a:spLocks noChangeShapeType="1"/>
          </p:cNvSpPr>
          <p:nvPr/>
        </p:nvSpPr>
        <p:spPr bwMode="auto">
          <a:xfrm>
            <a:off x="1303337" y="3269797"/>
            <a:ext cx="1401762" cy="1588"/>
          </a:xfrm>
          <a:prstGeom prst="line">
            <a:avLst/>
          </a:prstGeom>
          <a:noFill/>
          <a:ln w="9525">
            <a:solidFill>
              <a:schemeClr val="tx1"/>
            </a:solidFill>
            <a:round/>
            <a:headEnd type="triangle" w="med" len="med"/>
            <a:tailEnd type="triangle" w="med" len="med"/>
          </a:ln>
        </p:spPr>
        <p:txBody>
          <a:bodyPr/>
          <a:lstStyle/>
          <a:p>
            <a:endParaRPr lang="en-US"/>
          </a:p>
        </p:txBody>
      </p:sp>
      <p:sp>
        <p:nvSpPr>
          <p:cNvPr id="55" name="Line 47"/>
          <p:cNvSpPr>
            <a:spLocks noChangeShapeType="1"/>
          </p:cNvSpPr>
          <p:nvPr/>
        </p:nvSpPr>
        <p:spPr bwMode="auto">
          <a:xfrm>
            <a:off x="1303337" y="3530147"/>
            <a:ext cx="1401762" cy="1588"/>
          </a:xfrm>
          <a:prstGeom prst="line">
            <a:avLst/>
          </a:prstGeom>
          <a:noFill/>
          <a:ln w="9525">
            <a:solidFill>
              <a:schemeClr val="tx1"/>
            </a:solidFill>
            <a:round/>
            <a:headEnd type="triangle" w="med" len="med"/>
            <a:tailEnd type="triangle" w="med" len="med"/>
          </a:ln>
        </p:spPr>
        <p:txBody>
          <a:bodyPr/>
          <a:lstStyle/>
          <a:p>
            <a:endParaRPr lang="en-US"/>
          </a:p>
        </p:txBody>
      </p:sp>
      <p:sp>
        <p:nvSpPr>
          <p:cNvPr id="56" name="Line 48"/>
          <p:cNvSpPr>
            <a:spLocks noChangeShapeType="1"/>
          </p:cNvSpPr>
          <p:nvPr/>
        </p:nvSpPr>
        <p:spPr bwMode="auto">
          <a:xfrm>
            <a:off x="1303337" y="3790497"/>
            <a:ext cx="1401762" cy="1588"/>
          </a:xfrm>
          <a:prstGeom prst="line">
            <a:avLst/>
          </a:prstGeom>
          <a:noFill/>
          <a:ln w="9525">
            <a:solidFill>
              <a:schemeClr val="tx1"/>
            </a:solidFill>
            <a:round/>
            <a:headEnd type="triangle" w="med" len="med"/>
            <a:tailEnd type="triangle" w="med" len="med"/>
          </a:ln>
        </p:spPr>
        <p:txBody>
          <a:bodyPr/>
          <a:lstStyle/>
          <a:p>
            <a:endParaRPr lang="en-US"/>
          </a:p>
        </p:txBody>
      </p:sp>
      <p:sp>
        <p:nvSpPr>
          <p:cNvPr id="57" name="Line 49"/>
          <p:cNvSpPr>
            <a:spLocks noChangeShapeType="1"/>
          </p:cNvSpPr>
          <p:nvPr/>
        </p:nvSpPr>
        <p:spPr bwMode="auto">
          <a:xfrm>
            <a:off x="1303337" y="4182610"/>
            <a:ext cx="1401762" cy="1587"/>
          </a:xfrm>
          <a:prstGeom prst="line">
            <a:avLst/>
          </a:prstGeom>
          <a:noFill/>
          <a:ln w="9525">
            <a:solidFill>
              <a:schemeClr val="tx1"/>
            </a:solidFill>
            <a:round/>
            <a:headEnd type="triangle" w="med" len="med"/>
            <a:tailEnd type="triangle" w="med" len="med"/>
          </a:ln>
        </p:spPr>
        <p:txBody>
          <a:bodyPr/>
          <a:lstStyle/>
          <a:p>
            <a:endParaRPr lang="en-US"/>
          </a:p>
        </p:txBody>
      </p:sp>
      <p:sp>
        <p:nvSpPr>
          <p:cNvPr id="58" name="Line 50"/>
          <p:cNvSpPr>
            <a:spLocks noChangeShapeType="1"/>
          </p:cNvSpPr>
          <p:nvPr/>
        </p:nvSpPr>
        <p:spPr bwMode="auto">
          <a:xfrm flipV="1">
            <a:off x="1303337" y="4311197"/>
            <a:ext cx="1401762" cy="228600"/>
          </a:xfrm>
          <a:prstGeom prst="line">
            <a:avLst/>
          </a:prstGeom>
          <a:noFill/>
          <a:ln w="9525">
            <a:solidFill>
              <a:schemeClr val="tx1"/>
            </a:solidFill>
            <a:round/>
            <a:headEnd type="triangle" w="med" len="med"/>
            <a:tailEnd type="triangle" w="med" len="med"/>
          </a:ln>
        </p:spPr>
        <p:txBody>
          <a:bodyPr/>
          <a:lstStyle/>
          <a:p>
            <a:endParaRPr lang="en-US"/>
          </a:p>
        </p:txBody>
      </p:sp>
      <p:sp>
        <p:nvSpPr>
          <p:cNvPr id="59" name="Line 51"/>
          <p:cNvSpPr>
            <a:spLocks noChangeShapeType="1"/>
          </p:cNvSpPr>
          <p:nvPr/>
        </p:nvSpPr>
        <p:spPr bwMode="auto">
          <a:xfrm flipV="1">
            <a:off x="1303337" y="4703310"/>
            <a:ext cx="1401762" cy="339725"/>
          </a:xfrm>
          <a:prstGeom prst="line">
            <a:avLst/>
          </a:prstGeom>
          <a:noFill/>
          <a:ln w="9525">
            <a:solidFill>
              <a:schemeClr val="tx1"/>
            </a:solidFill>
            <a:round/>
            <a:headEnd type="triangle" w="med" len="med"/>
            <a:tailEnd type="triangle" w="med" len="med"/>
          </a:ln>
        </p:spPr>
        <p:txBody>
          <a:bodyPr/>
          <a:lstStyle/>
          <a:p>
            <a:endParaRPr lang="en-US"/>
          </a:p>
        </p:txBody>
      </p:sp>
      <p:sp>
        <p:nvSpPr>
          <p:cNvPr id="60" name="Text Box 52"/>
          <p:cNvSpPr txBox="1">
            <a:spLocks noChangeArrowheads="1"/>
          </p:cNvSpPr>
          <p:nvPr/>
        </p:nvSpPr>
        <p:spPr bwMode="auto">
          <a:xfrm>
            <a:off x="1317624" y="4177847"/>
            <a:ext cx="806450" cy="823913"/>
          </a:xfrm>
          <a:prstGeom prst="rect">
            <a:avLst/>
          </a:prstGeom>
          <a:noFill/>
          <a:ln w="9525">
            <a:noFill/>
            <a:miter lim="800000"/>
            <a:headEnd/>
            <a:tailEnd/>
          </a:ln>
        </p:spPr>
        <p:txBody>
          <a:bodyPr>
            <a:spAutoFit/>
          </a:bodyPr>
          <a:lstStyle/>
          <a:p>
            <a:pPr eaLnBrk="1" hangingPunct="1">
              <a:spcBef>
                <a:spcPct val="50000"/>
              </a:spcBef>
              <a:buSzTx/>
            </a:pPr>
            <a:r>
              <a:rPr lang="en-US" sz="1200" b="0">
                <a:solidFill>
                  <a:schemeClr val="tx1"/>
                </a:solidFill>
              </a:rPr>
              <a:t>Internal</a:t>
            </a:r>
          </a:p>
          <a:p>
            <a:pPr eaLnBrk="1" hangingPunct="1">
              <a:spcBef>
                <a:spcPct val="50000"/>
              </a:spcBef>
              <a:buSzTx/>
            </a:pPr>
            <a:r>
              <a:rPr lang="en-US" sz="1200" b="0">
                <a:solidFill>
                  <a:schemeClr val="tx1"/>
                </a:solidFill>
              </a:rPr>
              <a:t>Network</a:t>
            </a:r>
          </a:p>
          <a:p>
            <a:pPr eaLnBrk="1" hangingPunct="1">
              <a:spcBef>
                <a:spcPct val="50000"/>
              </a:spcBef>
              <a:buSzTx/>
            </a:pPr>
            <a:r>
              <a:rPr lang="en-US" sz="1200" b="0">
                <a:solidFill>
                  <a:schemeClr val="tx1"/>
                </a:solidFill>
              </a:rPr>
              <a:t>Interface</a:t>
            </a:r>
          </a:p>
        </p:txBody>
      </p:sp>
      <p:sp>
        <p:nvSpPr>
          <p:cNvPr id="61" name="Rectangle 33"/>
          <p:cNvSpPr>
            <a:spLocks noChangeArrowheads="1"/>
          </p:cNvSpPr>
          <p:nvPr/>
        </p:nvSpPr>
        <p:spPr bwMode="auto">
          <a:xfrm>
            <a:off x="2705099" y="3204710"/>
            <a:ext cx="1320800" cy="2841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 name="Rectangle 34"/>
          <p:cNvSpPr>
            <a:spLocks noChangeArrowheads="1"/>
          </p:cNvSpPr>
          <p:nvPr/>
        </p:nvSpPr>
        <p:spPr bwMode="auto">
          <a:xfrm>
            <a:off x="2705099" y="3334885"/>
            <a:ext cx="1320800"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3" name="Rectangle 35"/>
          <p:cNvSpPr>
            <a:spLocks noChangeArrowheads="1"/>
          </p:cNvSpPr>
          <p:nvPr/>
        </p:nvSpPr>
        <p:spPr bwMode="auto">
          <a:xfrm>
            <a:off x="2705099" y="3465060"/>
            <a:ext cx="1320800" cy="2841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 name="Rectangle 36"/>
          <p:cNvSpPr>
            <a:spLocks noChangeArrowheads="1"/>
          </p:cNvSpPr>
          <p:nvPr/>
        </p:nvSpPr>
        <p:spPr bwMode="auto">
          <a:xfrm>
            <a:off x="2705099" y="3595235"/>
            <a:ext cx="1320800"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5" name="Rectangle 37"/>
          <p:cNvSpPr>
            <a:spLocks noChangeArrowheads="1"/>
          </p:cNvSpPr>
          <p:nvPr/>
        </p:nvSpPr>
        <p:spPr bwMode="auto">
          <a:xfrm>
            <a:off x="2705099" y="3725410"/>
            <a:ext cx="1320800" cy="2841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 name="Rectangle 38"/>
          <p:cNvSpPr>
            <a:spLocks noChangeArrowheads="1"/>
          </p:cNvSpPr>
          <p:nvPr/>
        </p:nvSpPr>
        <p:spPr bwMode="auto">
          <a:xfrm>
            <a:off x="2705099" y="3855585"/>
            <a:ext cx="1320800"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 name="Rectangle 39"/>
          <p:cNvSpPr>
            <a:spLocks noChangeArrowheads="1"/>
          </p:cNvSpPr>
          <p:nvPr/>
        </p:nvSpPr>
        <p:spPr bwMode="auto">
          <a:xfrm>
            <a:off x="2705099" y="3987347"/>
            <a:ext cx="1320800" cy="2841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 name="Rectangle 40"/>
          <p:cNvSpPr>
            <a:spLocks noChangeArrowheads="1"/>
          </p:cNvSpPr>
          <p:nvPr/>
        </p:nvSpPr>
        <p:spPr bwMode="auto">
          <a:xfrm>
            <a:off x="2705099" y="4115935"/>
            <a:ext cx="1320800"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9" name="Rectangle 41"/>
          <p:cNvSpPr>
            <a:spLocks noChangeArrowheads="1"/>
          </p:cNvSpPr>
          <p:nvPr/>
        </p:nvSpPr>
        <p:spPr bwMode="auto">
          <a:xfrm>
            <a:off x="2705099" y="4247697"/>
            <a:ext cx="1320800" cy="2841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 name="Rectangle 42"/>
          <p:cNvSpPr>
            <a:spLocks noChangeArrowheads="1"/>
          </p:cNvSpPr>
          <p:nvPr/>
        </p:nvSpPr>
        <p:spPr bwMode="auto">
          <a:xfrm>
            <a:off x="2705099" y="4376285"/>
            <a:ext cx="1320800" cy="2857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 name="Rectangle 43"/>
          <p:cNvSpPr>
            <a:spLocks noChangeArrowheads="1"/>
          </p:cNvSpPr>
          <p:nvPr/>
        </p:nvSpPr>
        <p:spPr bwMode="auto">
          <a:xfrm>
            <a:off x="2705099" y="4508047"/>
            <a:ext cx="1320800" cy="2841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 name="Text Box 92"/>
          <p:cNvSpPr txBox="1">
            <a:spLocks noChangeArrowheads="1"/>
          </p:cNvSpPr>
          <p:nvPr/>
        </p:nvSpPr>
        <p:spPr bwMode="auto">
          <a:xfrm>
            <a:off x="3400646" y="3141210"/>
            <a:ext cx="616004" cy="244475"/>
          </a:xfrm>
          <a:prstGeom prst="rect">
            <a:avLst/>
          </a:prstGeom>
          <a:noFill/>
          <a:ln w="9525">
            <a:noFill/>
            <a:miter lim="800000"/>
            <a:headEnd/>
            <a:tailEnd/>
          </a:ln>
        </p:spPr>
        <p:txBody>
          <a:bodyPr wrap="none">
            <a:spAutoFit/>
          </a:bodyPr>
          <a:lstStyle/>
          <a:p>
            <a:r>
              <a:rPr lang="en-US" sz="1000"/>
              <a:t>addr1</a:t>
            </a:r>
          </a:p>
        </p:txBody>
      </p:sp>
      <p:sp>
        <p:nvSpPr>
          <p:cNvPr id="73" name="Text Box 93"/>
          <p:cNvSpPr txBox="1">
            <a:spLocks noChangeArrowheads="1"/>
          </p:cNvSpPr>
          <p:nvPr/>
        </p:nvSpPr>
        <p:spPr bwMode="auto">
          <a:xfrm>
            <a:off x="3400646" y="3274560"/>
            <a:ext cx="616004" cy="244475"/>
          </a:xfrm>
          <a:prstGeom prst="rect">
            <a:avLst/>
          </a:prstGeom>
          <a:noFill/>
          <a:ln w="9525">
            <a:noFill/>
            <a:miter lim="800000"/>
            <a:headEnd/>
            <a:tailEnd/>
          </a:ln>
        </p:spPr>
        <p:txBody>
          <a:bodyPr wrap="none">
            <a:spAutoFit/>
          </a:bodyPr>
          <a:lstStyle/>
          <a:p>
            <a:r>
              <a:rPr lang="en-US" sz="1000"/>
              <a:t>addr2</a:t>
            </a:r>
          </a:p>
        </p:txBody>
      </p:sp>
      <p:sp>
        <p:nvSpPr>
          <p:cNvPr id="74" name="Text Box 94"/>
          <p:cNvSpPr txBox="1">
            <a:spLocks noChangeArrowheads="1"/>
          </p:cNvSpPr>
          <p:nvPr/>
        </p:nvSpPr>
        <p:spPr bwMode="auto">
          <a:xfrm>
            <a:off x="3400646" y="3417435"/>
            <a:ext cx="616004" cy="244475"/>
          </a:xfrm>
          <a:prstGeom prst="rect">
            <a:avLst/>
          </a:prstGeom>
          <a:noFill/>
          <a:ln w="9525">
            <a:noFill/>
            <a:miter lim="800000"/>
            <a:headEnd/>
            <a:tailEnd/>
          </a:ln>
        </p:spPr>
        <p:txBody>
          <a:bodyPr wrap="none">
            <a:spAutoFit/>
          </a:bodyPr>
          <a:lstStyle/>
          <a:p>
            <a:r>
              <a:rPr lang="en-US" sz="1000"/>
              <a:t>addr3</a:t>
            </a:r>
          </a:p>
        </p:txBody>
      </p:sp>
      <p:sp>
        <p:nvSpPr>
          <p:cNvPr id="75" name="Text Box 95"/>
          <p:cNvSpPr txBox="1">
            <a:spLocks noChangeArrowheads="1"/>
          </p:cNvSpPr>
          <p:nvPr/>
        </p:nvSpPr>
        <p:spPr bwMode="auto">
          <a:xfrm>
            <a:off x="3400646" y="3531735"/>
            <a:ext cx="616004" cy="244475"/>
          </a:xfrm>
          <a:prstGeom prst="rect">
            <a:avLst/>
          </a:prstGeom>
          <a:noFill/>
          <a:ln w="9525">
            <a:noFill/>
            <a:miter lim="800000"/>
            <a:headEnd/>
            <a:tailEnd/>
          </a:ln>
        </p:spPr>
        <p:txBody>
          <a:bodyPr wrap="none">
            <a:spAutoFit/>
          </a:bodyPr>
          <a:lstStyle/>
          <a:p>
            <a:r>
              <a:rPr lang="en-US" sz="1000"/>
              <a:t>addr4</a:t>
            </a:r>
          </a:p>
        </p:txBody>
      </p:sp>
      <p:sp>
        <p:nvSpPr>
          <p:cNvPr id="76" name="Text Box 96"/>
          <p:cNvSpPr txBox="1">
            <a:spLocks noChangeArrowheads="1"/>
          </p:cNvSpPr>
          <p:nvPr/>
        </p:nvSpPr>
        <p:spPr bwMode="auto">
          <a:xfrm>
            <a:off x="3400646" y="3674610"/>
            <a:ext cx="362573" cy="244475"/>
          </a:xfrm>
          <a:prstGeom prst="rect">
            <a:avLst/>
          </a:prstGeom>
          <a:noFill/>
          <a:ln w="9525">
            <a:noFill/>
            <a:miter lim="800000"/>
            <a:headEnd/>
            <a:tailEnd/>
          </a:ln>
        </p:spPr>
        <p:txBody>
          <a:bodyPr wrap="none">
            <a:spAutoFit/>
          </a:bodyPr>
          <a:lstStyle/>
          <a:p>
            <a:r>
              <a:rPr lang="en-US" sz="1000"/>
              <a:t>…</a:t>
            </a:r>
          </a:p>
        </p:txBody>
      </p:sp>
      <p:sp>
        <p:nvSpPr>
          <p:cNvPr id="77" name="Oval 97"/>
          <p:cNvSpPr>
            <a:spLocks noChangeArrowheads="1"/>
          </p:cNvSpPr>
          <p:nvPr/>
        </p:nvSpPr>
        <p:spPr bwMode="auto">
          <a:xfrm>
            <a:off x="3203139" y="3610883"/>
            <a:ext cx="122091" cy="104775"/>
          </a:xfrm>
          <a:prstGeom prst="ellipse">
            <a:avLst/>
          </a:prstGeom>
          <a:solidFill>
            <a:schemeClr val="bg1"/>
          </a:solidFill>
          <a:ln w="9525">
            <a:solidFill>
              <a:schemeClr val="tx1"/>
            </a:solidFill>
            <a:round/>
            <a:headEnd/>
            <a:tailEnd/>
          </a:ln>
        </p:spPr>
        <p:txBody>
          <a:bodyPr wrap="none" anchor="ctr"/>
          <a:lstStyle/>
          <a:p>
            <a:endParaRPr lang="en-US"/>
          </a:p>
        </p:txBody>
      </p:sp>
      <p:sp>
        <p:nvSpPr>
          <p:cNvPr id="79" name="Text Box 44"/>
          <p:cNvSpPr txBox="1">
            <a:spLocks noChangeArrowheads="1"/>
          </p:cNvSpPr>
          <p:nvPr/>
        </p:nvSpPr>
        <p:spPr bwMode="auto">
          <a:xfrm>
            <a:off x="2638424" y="4571547"/>
            <a:ext cx="1397000" cy="274638"/>
          </a:xfrm>
          <a:prstGeom prst="rect">
            <a:avLst/>
          </a:prstGeom>
          <a:noFill/>
          <a:ln w="9525">
            <a:noFill/>
            <a:miter lim="800000"/>
            <a:headEnd/>
            <a:tailEnd/>
          </a:ln>
        </p:spPr>
        <p:txBody>
          <a:bodyPr>
            <a:spAutoFit/>
          </a:bodyPr>
          <a:lstStyle/>
          <a:p>
            <a:pPr eaLnBrk="1" hangingPunct="1">
              <a:spcBef>
                <a:spcPct val="0"/>
              </a:spcBef>
              <a:buSzTx/>
            </a:pPr>
            <a:r>
              <a:rPr lang="en-US" sz="1200" b="0">
                <a:solidFill>
                  <a:schemeClr val="tx1"/>
                </a:solidFill>
              </a:rPr>
              <a:t>Global network i/f</a:t>
            </a:r>
          </a:p>
        </p:txBody>
      </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10"/>
          </p:nvPr>
        </p:nvSpPr>
        <p:spPr>
          <a:noFill/>
        </p:spPr>
        <p:txBody>
          <a:bodyPr/>
          <a:lstStyle/>
          <a:p>
            <a:fld id="{677F2CD9-74B8-4DCA-A91A-4FE949B52764}" type="slidenum">
              <a:rPr lang="en-US" smtClean="0"/>
              <a:pPr/>
              <a:t>23</a:t>
            </a:fld>
            <a:endParaRPr lang="en-US" smtClean="0"/>
          </a:p>
        </p:txBody>
      </p:sp>
      <p:sp>
        <p:nvSpPr>
          <p:cNvPr id="21507" name="Rectangle 4"/>
          <p:cNvSpPr>
            <a:spLocks noGrp="1" noChangeArrowheads="1"/>
          </p:cNvSpPr>
          <p:nvPr>
            <p:ph type="ftr" sz="quarter" idx="11"/>
          </p:nvPr>
        </p:nvSpPr>
        <p:spPr>
          <a:noFill/>
        </p:spPr>
        <p:txBody>
          <a:bodyPr/>
          <a:lstStyle/>
          <a:p>
            <a:r>
              <a:rPr lang="en-US" smtClean="0"/>
              <a:t>© 2009 Wichorus Inc. All rights reserved. </a:t>
            </a:r>
          </a:p>
        </p:txBody>
      </p:sp>
      <p:sp>
        <p:nvSpPr>
          <p:cNvPr id="21508" name="Rectangle 2"/>
          <p:cNvSpPr>
            <a:spLocks noGrp="1" noChangeArrowheads="1"/>
          </p:cNvSpPr>
          <p:nvPr>
            <p:ph type="title"/>
          </p:nvPr>
        </p:nvSpPr>
        <p:spPr/>
        <p:txBody>
          <a:bodyPr/>
          <a:lstStyle/>
          <a:p>
            <a:r>
              <a:rPr lang="en-US" smtClean="0"/>
              <a:t>Is it really like flow management?</a:t>
            </a:r>
          </a:p>
        </p:txBody>
      </p:sp>
      <p:sp>
        <p:nvSpPr>
          <p:cNvPr id="21509" name="Rectangle 3"/>
          <p:cNvSpPr>
            <a:spLocks noGrp="1" noChangeArrowheads="1"/>
          </p:cNvSpPr>
          <p:nvPr>
            <p:ph type="body" idx="1"/>
          </p:nvPr>
        </p:nvSpPr>
        <p:spPr/>
        <p:txBody>
          <a:bodyPr/>
          <a:lstStyle/>
          <a:p>
            <a:pPr>
              <a:lnSpc>
                <a:spcPct val="80000"/>
              </a:lnSpc>
            </a:pPr>
            <a:r>
              <a:rPr lang="en-US" dirty="0" smtClean="0"/>
              <a:t>Incoming &lt; v4dev, sport, </a:t>
            </a:r>
            <a:r>
              <a:rPr lang="en-US" dirty="0" err="1" smtClean="0"/>
              <a:t>NATaddr</a:t>
            </a:r>
            <a:r>
              <a:rPr lang="en-US" dirty="0" smtClean="0"/>
              <a:t>, </a:t>
            </a:r>
            <a:r>
              <a:rPr lang="en-US" dirty="0" err="1" smtClean="0"/>
              <a:t>dport</a:t>
            </a:r>
            <a:r>
              <a:rPr lang="en-US" dirty="0" smtClean="0"/>
              <a:t>, TOS &gt; </a:t>
            </a:r>
            <a:r>
              <a:rPr lang="en-US" dirty="0" smtClean="0">
                <a:sym typeface="Wingdings" pitchFamily="2" charset="2"/>
              </a:rPr>
              <a:t> </a:t>
            </a:r>
            <a:r>
              <a:rPr lang="en-US" dirty="0" smtClean="0"/>
              <a:t>&lt; v4mapped, sport, v6dev, </a:t>
            </a:r>
            <a:r>
              <a:rPr lang="en-US" dirty="0" err="1" smtClean="0"/>
              <a:t>dport</a:t>
            </a:r>
            <a:r>
              <a:rPr lang="en-US" dirty="0" smtClean="0"/>
              <a:t>, TOS &gt; </a:t>
            </a:r>
          </a:p>
          <a:p>
            <a:pPr>
              <a:lnSpc>
                <a:spcPct val="80000"/>
              </a:lnSpc>
            </a:pPr>
            <a:endParaRPr lang="en-US" dirty="0" smtClean="0"/>
          </a:p>
          <a:p>
            <a:pPr>
              <a:lnSpc>
                <a:spcPct val="80000"/>
              </a:lnSpc>
            </a:pPr>
            <a:r>
              <a:rPr lang="en-US" dirty="0" smtClean="0"/>
              <a:t>Deep-packet inspection to determine ALG to use</a:t>
            </a:r>
          </a:p>
          <a:p>
            <a:pPr>
              <a:lnSpc>
                <a:spcPct val="80000"/>
              </a:lnSpc>
            </a:pPr>
            <a:endParaRPr lang="en-US" dirty="0" smtClean="0"/>
          </a:p>
          <a:p>
            <a:pPr>
              <a:lnSpc>
                <a:spcPct val="80000"/>
              </a:lnSpc>
            </a:pPr>
            <a:r>
              <a:rPr lang="en-US" dirty="0" smtClean="0"/>
              <a:t>Gradually move more functions to hardware?</a:t>
            </a:r>
          </a:p>
          <a:p>
            <a:pPr lvl="1">
              <a:lnSpc>
                <a:spcPct val="75000"/>
              </a:lnSpc>
            </a:pPr>
            <a:r>
              <a:rPr lang="en-US" dirty="0" smtClean="0"/>
              <a:t>Checksums</a:t>
            </a:r>
          </a:p>
          <a:p>
            <a:pPr lvl="1">
              <a:lnSpc>
                <a:spcPct val="75000"/>
              </a:lnSpc>
            </a:pPr>
            <a:r>
              <a:rPr lang="en-US" dirty="0" smtClean="0"/>
              <a:t>Pattern recognition</a:t>
            </a:r>
          </a:p>
          <a:p>
            <a:pPr lvl="1">
              <a:lnSpc>
                <a:spcPct val="75000"/>
              </a:lnSpc>
            </a:pPr>
            <a:endParaRPr lang="en-US" dirty="0" smtClean="0"/>
          </a:p>
          <a:p>
            <a:pPr>
              <a:lnSpc>
                <a:spcPct val="80000"/>
              </a:lnSpc>
            </a:pPr>
            <a:r>
              <a:rPr lang="en-US" dirty="0" smtClean="0"/>
              <a:t>Have to search overlapping flow records per v4addr</a:t>
            </a:r>
          </a:p>
          <a:p>
            <a:pPr lvl="1">
              <a:lnSpc>
                <a:spcPct val="75000"/>
              </a:lnSpc>
            </a:pPr>
            <a:r>
              <a:rPr lang="en-US" dirty="0" smtClean="0"/>
              <a:t>Determine maximum degree of overlap?</a:t>
            </a:r>
          </a:p>
          <a:p>
            <a:pPr lvl="1">
              <a:lnSpc>
                <a:spcPct val="75000"/>
              </a:lnSpc>
            </a:pPr>
            <a:r>
              <a:rPr lang="en-US" dirty="0" smtClean="0"/>
              <a:t>This is what provides scalability for the solution</a:t>
            </a:r>
          </a:p>
        </p:txBody>
      </p:sp>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ldNum" sz="quarter" idx="10"/>
          </p:nvPr>
        </p:nvSpPr>
        <p:spPr>
          <a:noFill/>
        </p:spPr>
        <p:txBody>
          <a:bodyPr/>
          <a:lstStyle/>
          <a:p>
            <a:fld id="{252558B4-22C4-48E9-B6EE-85190072A3DF}" type="slidenum">
              <a:rPr lang="en-US" smtClean="0"/>
              <a:pPr/>
              <a:t>24</a:t>
            </a:fld>
            <a:endParaRPr lang="en-US" smtClean="0"/>
          </a:p>
        </p:txBody>
      </p:sp>
      <p:sp>
        <p:nvSpPr>
          <p:cNvPr id="1028" name="Rectangle 4"/>
          <p:cNvSpPr>
            <a:spLocks noGrp="1" noChangeArrowheads="1"/>
          </p:cNvSpPr>
          <p:nvPr>
            <p:ph type="ftr" sz="quarter" idx="11"/>
          </p:nvPr>
        </p:nvSpPr>
        <p:spPr>
          <a:noFill/>
        </p:spPr>
        <p:txBody>
          <a:bodyPr/>
          <a:lstStyle/>
          <a:p>
            <a:r>
              <a:rPr lang="en-US" smtClean="0"/>
              <a:t>© 2009 Wichorus Inc. All rights reserved. </a:t>
            </a:r>
          </a:p>
        </p:txBody>
      </p:sp>
      <p:sp>
        <p:nvSpPr>
          <p:cNvPr id="1029" name="Rectangle 8"/>
          <p:cNvSpPr>
            <a:spLocks noGrp="1" noChangeArrowheads="1"/>
          </p:cNvSpPr>
          <p:nvPr>
            <p:ph type="title"/>
          </p:nvPr>
        </p:nvSpPr>
        <p:spPr/>
        <p:txBody>
          <a:bodyPr/>
          <a:lstStyle/>
          <a:p>
            <a:r>
              <a:rPr lang="en-US" sz="2800" dirty="0" smtClean="0"/>
              <a:t>Unassisted mode failure:</a:t>
            </a:r>
            <a:br>
              <a:rPr lang="en-US" sz="2800" dirty="0" smtClean="0"/>
            </a:br>
            <a:r>
              <a:rPr lang="en-US" sz="2800" dirty="0" smtClean="0"/>
              <a:t>   one source </a:t>
            </a:r>
            <a:r>
              <a:rPr lang="en-US" sz="2800" dirty="0" smtClean="0">
                <a:sym typeface="Wingdings" pitchFamily="2" charset="2"/>
              </a:rPr>
              <a:t> two </a:t>
            </a:r>
            <a:r>
              <a:rPr lang="en-US" sz="2800" dirty="0" err="1" smtClean="0">
                <a:sym typeface="Wingdings" pitchFamily="2" charset="2"/>
              </a:rPr>
              <a:t>dests</a:t>
            </a:r>
            <a:endParaRPr lang="en-US" sz="2800" dirty="0" smtClean="0"/>
          </a:p>
        </p:txBody>
      </p:sp>
      <p:sp>
        <p:nvSpPr>
          <p:cNvPr id="1030" name="Rectangle 3"/>
          <p:cNvSpPr>
            <a:spLocks noGrp="1" noChangeArrowheads="1"/>
          </p:cNvSpPr>
          <p:nvPr>
            <p:ph type="body" sz="half" idx="1"/>
          </p:nvPr>
        </p:nvSpPr>
        <p:spPr>
          <a:xfrm>
            <a:off x="252866" y="4193949"/>
            <a:ext cx="8047037" cy="2264908"/>
          </a:xfrm>
        </p:spPr>
        <p:txBody>
          <a:bodyPr/>
          <a:lstStyle/>
          <a:p>
            <a:pPr>
              <a:lnSpc>
                <a:spcPct val="80000"/>
              </a:lnSpc>
            </a:pPr>
            <a:r>
              <a:rPr lang="en-US" sz="2400" dirty="0" smtClean="0"/>
              <a:t>The system will fail if a specific source tries to access too many destinations</a:t>
            </a:r>
          </a:p>
          <a:p>
            <a:pPr>
              <a:lnSpc>
                <a:spcPct val="80000"/>
              </a:lnSpc>
            </a:pPr>
            <a:endParaRPr lang="en-US" sz="2400" dirty="0" smtClean="0"/>
          </a:p>
          <a:p>
            <a:pPr lvl="1">
              <a:lnSpc>
                <a:spcPct val="75000"/>
              </a:lnSpc>
              <a:buFont typeface="Wingdings" pitchFamily="2" charset="2"/>
              <a:buChar char="v"/>
            </a:pPr>
            <a:r>
              <a:rPr lang="en-US" sz="2000" dirty="0" smtClean="0"/>
              <a:t>At each IPv4 address of the NAT, a source IP address (and, possibly, source port)  </a:t>
            </a:r>
            <a:r>
              <a:rPr lang="en-US" sz="2000" i="1" u="sng" dirty="0" smtClean="0"/>
              <a:t>identifies </a:t>
            </a:r>
            <a:r>
              <a:rPr lang="en-US" sz="2000" dirty="0" smtClean="0"/>
              <a:t> the flow</a:t>
            </a:r>
          </a:p>
          <a:p>
            <a:pPr lvl="1">
              <a:lnSpc>
                <a:spcPct val="75000"/>
              </a:lnSpc>
              <a:buFont typeface="Wingdings" pitchFamily="2" charset="2"/>
              <a:buChar char="v"/>
            </a:pPr>
            <a:endParaRPr lang="en-US" sz="2000" dirty="0" smtClean="0"/>
          </a:p>
          <a:p>
            <a:pPr lvl="1">
              <a:lnSpc>
                <a:spcPct val="75000"/>
              </a:lnSpc>
              <a:buFont typeface="Wingdings" pitchFamily="2" charset="2"/>
              <a:buChar char="v"/>
            </a:pPr>
            <a:r>
              <a:rPr lang="en-US" sz="2000" dirty="0" smtClean="0"/>
              <a:t>Can have one flow per source per NATv4 address, if lucky</a:t>
            </a:r>
          </a:p>
          <a:p>
            <a:pPr lvl="1">
              <a:lnSpc>
                <a:spcPct val="75000"/>
              </a:lnSpc>
            </a:pPr>
            <a:endParaRPr lang="en-US" sz="2000" dirty="0" smtClean="0"/>
          </a:p>
        </p:txBody>
      </p:sp>
      <p:graphicFrame>
        <p:nvGraphicFramePr>
          <p:cNvPr id="1026" name="Object 7"/>
          <p:cNvGraphicFramePr>
            <a:graphicFrameLocks noChangeAspect="1"/>
          </p:cNvGraphicFramePr>
          <p:nvPr>
            <p:ph sz="half" idx="2"/>
          </p:nvPr>
        </p:nvGraphicFramePr>
        <p:xfrm>
          <a:off x="1666875" y="1273175"/>
          <a:ext cx="5710238" cy="2801938"/>
        </p:xfrm>
        <a:graphic>
          <a:graphicData uri="http://schemas.openxmlformats.org/presentationml/2006/ole">
            <p:oleObj spid="_x0000_s1026" name="Visio" r:id="rId3" imgW="4901461" imgH="2405640" progId="Visio.Drawing.11">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sldNum" sz="quarter" idx="10"/>
          </p:nvPr>
        </p:nvSpPr>
        <p:spPr>
          <a:noFill/>
        </p:spPr>
        <p:txBody>
          <a:bodyPr/>
          <a:lstStyle/>
          <a:p>
            <a:fld id="{D1120D19-E8B5-4D49-97BE-51326352AD9B}" type="slidenum">
              <a:rPr lang="en-US" smtClean="0"/>
              <a:pPr/>
              <a:t>25</a:t>
            </a:fld>
            <a:endParaRPr lang="en-US" smtClean="0"/>
          </a:p>
        </p:txBody>
      </p:sp>
      <p:sp>
        <p:nvSpPr>
          <p:cNvPr id="31747" name="Rectangle 4"/>
          <p:cNvSpPr>
            <a:spLocks noGrp="1" noChangeArrowheads="1"/>
          </p:cNvSpPr>
          <p:nvPr>
            <p:ph type="ftr" sz="quarter" idx="11"/>
          </p:nvPr>
        </p:nvSpPr>
        <p:spPr>
          <a:noFill/>
        </p:spPr>
        <p:txBody>
          <a:bodyPr/>
          <a:lstStyle/>
          <a:p>
            <a:r>
              <a:rPr lang="en-US" smtClean="0"/>
              <a:t>© 2009 Wichorus Inc. All rights reserved. </a:t>
            </a:r>
          </a:p>
        </p:txBody>
      </p:sp>
      <p:sp>
        <p:nvSpPr>
          <p:cNvPr id="31748" name="Rectangle 2"/>
          <p:cNvSpPr>
            <a:spLocks noGrp="1" noChangeArrowheads="1"/>
          </p:cNvSpPr>
          <p:nvPr>
            <p:ph type="title"/>
          </p:nvPr>
        </p:nvSpPr>
        <p:spPr/>
        <p:txBody>
          <a:bodyPr/>
          <a:lstStyle/>
          <a:p>
            <a:r>
              <a:rPr lang="en-US" dirty="0" smtClean="0"/>
              <a:t>Unassisted mode failure scenario B:</a:t>
            </a:r>
            <a:br>
              <a:rPr lang="en-US" dirty="0" smtClean="0"/>
            </a:br>
            <a:r>
              <a:rPr lang="en-US" dirty="0" smtClean="0"/>
              <a:t>    all NATv4 addresses pending</a:t>
            </a:r>
          </a:p>
        </p:txBody>
      </p:sp>
      <p:sp>
        <p:nvSpPr>
          <p:cNvPr id="31749" name="Rectangle 3"/>
          <p:cNvSpPr>
            <a:spLocks noGrp="1" noChangeArrowheads="1"/>
          </p:cNvSpPr>
          <p:nvPr>
            <p:ph type="body" idx="1"/>
          </p:nvPr>
        </p:nvSpPr>
        <p:spPr>
          <a:xfrm>
            <a:off x="333829" y="1465943"/>
            <a:ext cx="8119609" cy="4978400"/>
          </a:xfrm>
        </p:spPr>
        <p:txBody>
          <a:bodyPr/>
          <a:lstStyle/>
          <a:p>
            <a:pPr>
              <a:buFont typeface="Times" pitchFamily="18" charset="0"/>
              <a:buNone/>
            </a:pPr>
            <a:r>
              <a:rPr lang="en-US" dirty="0" smtClean="0"/>
              <a:t>The system will fail if there are too many new flow requests at about the same time</a:t>
            </a:r>
          </a:p>
          <a:p>
            <a:pPr lvl="1"/>
            <a:r>
              <a:rPr lang="en-US" dirty="0" smtClean="0"/>
              <a:t>Have to keep the request “pending” until a packet arrives to provide the exact source IP address</a:t>
            </a:r>
          </a:p>
          <a:p>
            <a:pPr lvl="1"/>
            <a:r>
              <a:rPr lang="en-US" dirty="0" smtClean="0"/>
              <a:t>Thus, each flow request temporarily (WAIT_TIME) consumes a NATv4 interface address</a:t>
            </a:r>
          </a:p>
          <a:p>
            <a:pPr lvl="1"/>
            <a:r>
              <a:rPr lang="en-US" dirty="0" smtClean="0"/>
              <a:t>Since the DNS Request does not have the source IP address, the allocated flow will go to the source of the first packet to arrive that is not already deliverable</a:t>
            </a:r>
          </a:p>
          <a:p>
            <a:pPr lvl="1"/>
            <a:r>
              <a:rPr lang="en-US" dirty="0" smtClean="0"/>
              <a:t>May need also to keep “pending” address open just a little longer to mitigate </a:t>
            </a:r>
            <a:r>
              <a:rPr lang="en-US" dirty="0" err="1" smtClean="0"/>
              <a:t>DoS</a:t>
            </a:r>
            <a:endParaRPr lang="en-US" dirty="0" smtClean="0"/>
          </a:p>
        </p:txBody>
      </p:sp>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Seamless Handover - overview</a:t>
            </a:r>
            <a:endParaRPr lang="en-US" dirty="0"/>
          </a:p>
        </p:txBody>
      </p:sp>
      <p:sp>
        <p:nvSpPr>
          <p:cNvPr id="3" name="Content Placeholder 2"/>
          <p:cNvSpPr>
            <a:spLocks noGrp="1"/>
          </p:cNvSpPr>
          <p:nvPr>
            <p:ph idx="1"/>
          </p:nvPr>
        </p:nvSpPr>
        <p:spPr/>
        <p:txBody>
          <a:bodyPr/>
          <a:lstStyle/>
          <a:p>
            <a:r>
              <a:rPr lang="en-US" dirty="0" smtClean="0"/>
              <a:t>It would be possible to use Mobile IP for handovers between 4G technologies – BUT:</a:t>
            </a:r>
          </a:p>
          <a:p>
            <a:pPr lvl="1">
              <a:buFont typeface="Wingdings" pitchFamily="2" charset="2"/>
              <a:buChar char="v"/>
            </a:pPr>
            <a:r>
              <a:rPr lang="en-US" dirty="0" smtClean="0"/>
              <a:t>FMIP does not provide for finding neighborhoods</a:t>
            </a:r>
          </a:p>
          <a:p>
            <a:pPr lvl="1">
              <a:buFont typeface="Wingdings" pitchFamily="2" charset="2"/>
              <a:buChar char="v"/>
            </a:pPr>
            <a:r>
              <a:rPr lang="en-US" dirty="0" smtClean="0"/>
              <a:t>LTE cannot yet allow for an external home agent</a:t>
            </a:r>
          </a:p>
          <a:p>
            <a:pPr lvl="1">
              <a:buFont typeface="Wingdings" pitchFamily="2" charset="2"/>
              <a:buChar char="v"/>
            </a:pPr>
            <a:r>
              <a:rPr lang="en-US" dirty="0" smtClean="0"/>
              <a:t>Handover context for each technology is wildly divergent</a:t>
            </a:r>
          </a:p>
          <a:p>
            <a:endParaRPr lang="en-US" dirty="0"/>
          </a:p>
        </p:txBody>
      </p:sp>
      <p:sp>
        <p:nvSpPr>
          <p:cNvPr id="4" name="Footer Placeholder 3"/>
          <p:cNvSpPr>
            <a:spLocks noGrp="1"/>
          </p:cNvSpPr>
          <p:nvPr>
            <p:ph type="ftr" sz="quarter" idx="10"/>
          </p:nvPr>
        </p:nvSpPr>
        <p:spPr/>
        <p:txBody>
          <a:bodyPr/>
          <a:lstStyle/>
          <a:p>
            <a:pPr>
              <a:defRPr/>
            </a:pPr>
            <a:r>
              <a:rPr lang="en-US" smtClean="0"/>
              <a:t>TELLABS  copyright</a:t>
            </a:r>
            <a:endParaRPr lang="en-US" dirty="0"/>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26</a:t>
            </a:fld>
            <a:endParaRPr lang="en-US"/>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p:txBody>
          <a:bodyPr/>
          <a:lstStyle/>
          <a:p>
            <a:r>
              <a:rPr lang="en-US" dirty="0" smtClean="0"/>
              <a:t>WiMAX network architecture</a:t>
            </a:r>
            <a:br>
              <a:rPr lang="en-US" dirty="0" smtClean="0"/>
            </a:br>
            <a:r>
              <a:rPr lang="en-US" dirty="0" smtClean="0"/>
              <a:t> -- SDO: </a:t>
            </a:r>
            <a:r>
              <a:rPr lang="en-US" dirty="0" err="1" smtClean="0"/>
              <a:t>WimaxForum</a:t>
            </a:r>
            <a:endParaRPr lang="en-US" dirty="0"/>
          </a:p>
        </p:txBody>
      </p:sp>
      <p:sp>
        <p:nvSpPr>
          <p:cNvPr id="123907" name="Rectangle 1027"/>
          <p:cNvSpPr>
            <a:spLocks noGrp="1" noChangeArrowheads="1"/>
          </p:cNvSpPr>
          <p:nvPr>
            <p:ph type="body" idx="1"/>
          </p:nvPr>
        </p:nvSpPr>
        <p:spPr>
          <a:xfrm>
            <a:off x="322264" y="1247775"/>
            <a:ext cx="4452936" cy="4978854"/>
          </a:xfrm>
        </p:spPr>
        <p:txBody>
          <a:bodyPr/>
          <a:lstStyle/>
          <a:p>
            <a:r>
              <a:rPr lang="en-US" dirty="0" smtClean="0"/>
              <a:t>HA (opt.) Internet </a:t>
            </a:r>
            <a:r>
              <a:rPr lang="en-US" dirty="0" err="1" smtClean="0"/>
              <a:t>gw</a:t>
            </a:r>
            <a:endParaRPr lang="en-US" dirty="0" smtClean="0"/>
          </a:p>
          <a:p>
            <a:r>
              <a:rPr lang="en-US" dirty="0" smtClean="0"/>
              <a:t>ASN-</a:t>
            </a:r>
            <a:r>
              <a:rPr lang="en-US" dirty="0" err="1" smtClean="0"/>
              <a:t>gw</a:t>
            </a:r>
            <a:r>
              <a:rPr lang="en-US" dirty="0" smtClean="0"/>
              <a:t> for WiMAX mobility management</a:t>
            </a:r>
            <a:endParaRPr lang="en-US" dirty="0"/>
          </a:p>
          <a:p>
            <a:pPr lvl="1">
              <a:buFont typeface="Wingdings" pitchFamily="2" charset="2"/>
              <a:buChar char="v"/>
            </a:pPr>
            <a:r>
              <a:rPr lang="en-US" dirty="0" smtClean="0"/>
              <a:t>R3 for </a:t>
            </a:r>
            <a:r>
              <a:rPr lang="en-US" dirty="0" err="1" smtClean="0"/>
              <a:t>ASNgw</a:t>
            </a:r>
            <a:r>
              <a:rPr lang="en-US" dirty="0" smtClean="0"/>
              <a:t> </a:t>
            </a:r>
            <a:r>
              <a:rPr lang="en-US" dirty="0" smtClean="0">
                <a:sym typeface="Wingdings" pitchFamily="2" charset="2"/>
              </a:rPr>
              <a:t> HA</a:t>
            </a:r>
            <a:endParaRPr lang="en-US" dirty="0" smtClean="0"/>
          </a:p>
          <a:p>
            <a:pPr lvl="1">
              <a:buFont typeface="Wingdings" pitchFamily="2" charset="2"/>
              <a:buChar char="v"/>
            </a:pPr>
            <a:r>
              <a:rPr lang="en-US" dirty="0" smtClean="0"/>
              <a:t>R6: tunnel to BS</a:t>
            </a:r>
          </a:p>
          <a:p>
            <a:pPr lvl="1">
              <a:buFont typeface="Wingdings" pitchFamily="2" charset="2"/>
              <a:buChar char="v"/>
            </a:pPr>
            <a:r>
              <a:rPr lang="en-US" dirty="0" smtClean="0"/>
              <a:t>R4 for </a:t>
            </a:r>
            <a:r>
              <a:rPr lang="en-US" dirty="0" err="1" smtClean="0"/>
              <a:t>ASNgw</a:t>
            </a:r>
            <a:r>
              <a:rPr lang="en-US" dirty="0" smtClean="0"/>
              <a:t> </a:t>
            </a:r>
            <a:r>
              <a:rPr lang="en-US" dirty="0" smtClean="0">
                <a:sym typeface="Wingdings" pitchFamily="2" charset="2"/>
              </a:rPr>
              <a:t> </a:t>
            </a:r>
            <a:r>
              <a:rPr lang="en-US" dirty="0" err="1" smtClean="0">
                <a:sym typeface="Wingdings" pitchFamily="2" charset="2"/>
              </a:rPr>
              <a:t>ASNgw</a:t>
            </a:r>
            <a:endParaRPr lang="en-US" dirty="0"/>
          </a:p>
          <a:p>
            <a:r>
              <a:rPr lang="en-US" dirty="0" smtClean="0"/>
              <a:t>R8 for BS</a:t>
            </a:r>
            <a:r>
              <a:rPr lang="en-US" dirty="0" smtClean="0">
                <a:sym typeface="Wingdings" pitchFamily="2" charset="2"/>
              </a:rPr>
              <a:t>BS handover</a:t>
            </a:r>
            <a:endParaRPr lang="en-US" dirty="0" smtClean="0"/>
          </a:p>
        </p:txBody>
      </p:sp>
      <p:grpSp>
        <p:nvGrpSpPr>
          <p:cNvPr id="3" name="Group 1029"/>
          <p:cNvGrpSpPr>
            <a:grpSpLocks/>
          </p:cNvGrpSpPr>
          <p:nvPr/>
        </p:nvGrpSpPr>
        <p:grpSpPr bwMode="auto">
          <a:xfrm>
            <a:off x="7565571" y="4445000"/>
            <a:ext cx="1055688" cy="1295400"/>
            <a:chOff x="864" y="1584"/>
            <a:chExt cx="720" cy="816"/>
          </a:xfrm>
        </p:grpSpPr>
        <p:grpSp>
          <p:nvGrpSpPr>
            <p:cNvPr id="4" name="Group 1030"/>
            <p:cNvGrpSpPr>
              <a:grpSpLocks/>
            </p:cNvGrpSpPr>
            <p:nvPr/>
          </p:nvGrpSpPr>
          <p:grpSpPr bwMode="auto">
            <a:xfrm>
              <a:off x="864" y="1584"/>
              <a:ext cx="720" cy="816"/>
              <a:chOff x="864" y="1584"/>
              <a:chExt cx="1008" cy="1108"/>
            </a:xfrm>
          </p:grpSpPr>
          <p:graphicFrame>
            <p:nvGraphicFramePr>
              <p:cNvPr id="123911" name="Object 1031">
                <a:hlinkClick r:id="" action="ppaction://ole?verb=0"/>
              </p:cNvPr>
              <p:cNvGraphicFramePr>
                <a:graphicFrameLocks/>
              </p:cNvGraphicFramePr>
              <p:nvPr/>
            </p:nvGraphicFramePr>
            <p:xfrm>
              <a:off x="1227" y="1632"/>
              <a:ext cx="320" cy="1060"/>
            </p:xfrm>
            <a:graphic>
              <a:graphicData uri="http://schemas.openxmlformats.org/presentationml/2006/ole">
                <p:oleObj spid="_x0000_s45059" name="VISIO" r:id="rId3" imgW="1055520" imgH="1118880" progId="Visio.Drawing.11">
                  <p:embed/>
                </p:oleObj>
              </a:graphicData>
            </a:graphic>
          </p:graphicFrame>
          <p:grpSp>
            <p:nvGrpSpPr>
              <p:cNvPr id="5" name="Group 1032"/>
              <p:cNvGrpSpPr>
                <a:grpSpLocks/>
              </p:cNvGrpSpPr>
              <p:nvPr/>
            </p:nvGrpSpPr>
            <p:grpSpPr bwMode="auto">
              <a:xfrm>
                <a:off x="864" y="1584"/>
                <a:ext cx="1008" cy="209"/>
                <a:chOff x="4" y="3236"/>
                <a:chExt cx="1082" cy="304"/>
              </a:xfrm>
            </p:grpSpPr>
            <p:sp>
              <p:nvSpPr>
                <p:cNvPr id="123913" name="Oval 1033"/>
                <p:cNvSpPr>
                  <a:spLocks noChangeArrowheads="1"/>
                </p:cNvSpPr>
                <p:nvPr/>
              </p:nvSpPr>
              <p:spPr bwMode="auto">
                <a:xfrm>
                  <a:off x="468" y="3364"/>
                  <a:ext cx="162" cy="41"/>
                </a:xfrm>
                <a:prstGeom prst="ellipse">
                  <a:avLst/>
                </a:prstGeom>
                <a:noFill/>
                <a:ln w="12700">
                  <a:solidFill>
                    <a:schemeClr val="tx1"/>
                  </a:solidFill>
                  <a:round/>
                  <a:headEnd/>
                  <a:tailEnd/>
                </a:ln>
                <a:effectLst/>
              </p:spPr>
              <p:txBody>
                <a:bodyPr wrap="none" anchor="ctr"/>
                <a:lstStyle/>
                <a:p>
                  <a:endParaRPr lang="en-US"/>
                </a:p>
              </p:txBody>
            </p:sp>
            <p:sp>
              <p:nvSpPr>
                <p:cNvPr id="123914" name="Oval 1034"/>
                <p:cNvSpPr>
                  <a:spLocks noChangeArrowheads="1"/>
                </p:cNvSpPr>
                <p:nvPr/>
              </p:nvSpPr>
              <p:spPr bwMode="auto">
                <a:xfrm>
                  <a:off x="359" y="3340"/>
                  <a:ext cx="370" cy="100"/>
                </a:xfrm>
                <a:prstGeom prst="ellipse">
                  <a:avLst/>
                </a:prstGeom>
                <a:noFill/>
                <a:ln w="12700">
                  <a:solidFill>
                    <a:schemeClr val="tx1"/>
                  </a:solidFill>
                  <a:round/>
                  <a:headEnd/>
                  <a:tailEnd/>
                </a:ln>
                <a:effectLst/>
              </p:spPr>
              <p:txBody>
                <a:bodyPr wrap="none" anchor="ctr"/>
                <a:lstStyle/>
                <a:p>
                  <a:endParaRPr lang="en-US"/>
                </a:p>
              </p:txBody>
            </p:sp>
            <p:sp>
              <p:nvSpPr>
                <p:cNvPr id="123915" name="Oval 1035"/>
                <p:cNvSpPr>
                  <a:spLocks noChangeArrowheads="1"/>
                </p:cNvSpPr>
                <p:nvPr/>
              </p:nvSpPr>
              <p:spPr bwMode="auto">
                <a:xfrm>
                  <a:off x="228" y="3302"/>
                  <a:ext cx="633" cy="176"/>
                </a:xfrm>
                <a:prstGeom prst="ellipse">
                  <a:avLst/>
                </a:prstGeom>
                <a:noFill/>
                <a:ln w="12700">
                  <a:solidFill>
                    <a:schemeClr val="tx1"/>
                  </a:solidFill>
                  <a:round/>
                  <a:headEnd/>
                  <a:tailEnd/>
                </a:ln>
                <a:effectLst/>
              </p:spPr>
              <p:txBody>
                <a:bodyPr wrap="none" anchor="ctr"/>
                <a:lstStyle/>
                <a:p>
                  <a:endParaRPr lang="en-US"/>
                </a:p>
              </p:txBody>
            </p:sp>
            <p:sp>
              <p:nvSpPr>
                <p:cNvPr id="123916" name="Oval 1036"/>
                <p:cNvSpPr>
                  <a:spLocks noChangeArrowheads="1"/>
                </p:cNvSpPr>
                <p:nvPr/>
              </p:nvSpPr>
              <p:spPr bwMode="auto">
                <a:xfrm>
                  <a:off x="4" y="3236"/>
                  <a:ext cx="1082" cy="304"/>
                </a:xfrm>
                <a:prstGeom prst="ellipse">
                  <a:avLst/>
                </a:prstGeom>
                <a:noFill/>
                <a:ln w="12700">
                  <a:solidFill>
                    <a:schemeClr val="tx1"/>
                  </a:solidFill>
                  <a:round/>
                  <a:headEnd/>
                  <a:tailEnd/>
                </a:ln>
                <a:effectLst/>
              </p:spPr>
              <p:txBody>
                <a:bodyPr wrap="none" anchor="ctr"/>
                <a:lstStyle/>
                <a:p>
                  <a:endParaRPr lang="en-US"/>
                </a:p>
              </p:txBody>
            </p:sp>
          </p:grpSp>
        </p:grpSp>
        <p:grpSp>
          <p:nvGrpSpPr>
            <p:cNvPr id="6" name="Group 1037"/>
            <p:cNvGrpSpPr>
              <a:grpSpLocks/>
            </p:cNvGrpSpPr>
            <p:nvPr/>
          </p:nvGrpSpPr>
          <p:grpSpPr bwMode="auto">
            <a:xfrm>
              <a:off x="1319" y="1968"/>
              <a:ext cx="125" cy="258"/>
              <a:chOff x="1525" y="760"/>
              <a:chExt cx="464" cy="531"/>
            </a:xfrm>
          </p:grpSpPr>
          <p:grpSp>
            <p:nvGrpSpPr>
              <p:cNvPr id="7" name="Group 1038"/>
              <p:cNvGrpSpPr>
                <a:grpSpLocks/>
              </p:cNvGrpSpPr>
              <p:nvPr/>
            </p:nvGrpSpPr>
            <p:grpSpPr bwMode="auto">
              <a:xfrm>
                <a:off x="1596" y="760"/>
                <a:ext cx="356" cy="494"/>
                <a:chOff x="4172" y="1389"/>
                <a:chExt cx="229" cy="318"/>
              </a:xfrm>
            </p:grpSpPr>
            <p:sp>
              <p:nvSpPr>
                <p:cNvPr id="123919" name="Rectangle 1039"/>
                <p:cNvSpPr>
                  <a:spLocks noChangeArrowheads="1"/>
                </p:cNvSpPr>
                <p:nvPr/>
              </p:nvSpPr>
              <p:spPr bwMode="auto">
                <a:xfrm>
                  <a:off x="4174" y="1694"/>
                  <a:ext cx="194" cy="12"/>
                </a:xfrm>
                <a:prstGeom prst="rect">
                  <a:avLst/>
                </a:prstGeom>
                <a:solidFill>
                  <a:srgbClr val="474747"/>
                </a:solidFill>
                <a:ln w="12700">
                  <a:noFill/>
                  <a:miter lim="800000"/>
                  <a:headEnd/>
                  <a:tailEnd/>
                </a:ln>
                <a:effectLst/>
              </p:spPr>
              <p:txBody>
                <a:bodyPr wrap="none" anchor="ctr"/>
                <a:lstStyle/>
                <a:p>
                  <a:endParaRPr lang="en-US"/>
                </a:p>
              </p:txBody>
            </p:sp>
            <p:sp>
              <p:nvSpPr>
                <p:cNvPr id="123920" name="Rectangle 1040"/>
                <p:cNvSpPr>
                  <a:spLocks noChangeArrowheads="1"/>
                </p:cNvSpPr>
                <p:nvPr/>
              </p:nvSpPr>
              <p:spPr bwMode="auto">
                <a:xfrm>
                  <a:off x="4172" y="1407"/>
                  <a:ext cx="198" cy="289"/>
                </a:xfrm>
                <a:prstGeom prst="rect">
                  <a:avLst/>
                </a:prstGeom>
                <a:gradFill rotWithShape="0">
                  <a:gsLst>
                    <a:gs pos="0">
                      <a:srgbClr val="C0C0C0"/>
                    </a:gs>
                    <a:gs pos="50000">
                      <a:srgbClr val="C0C0C0">
                        <a:gamma/>
                        <a:tint val="70196"/>
                        <a:invGamma/>
                      </a:srgbClr>
                    </a:gs>
                    <a:gs pos="100000">
                      <a:srgbClr val="C0C0C0"/>
                    </a:gs>
                  </a:gsLst>
                  <a:lin ang="5400000" scaled="1"/>
                </a:gradFill>
                <a:ln w="12700">
                  <a:noFill/>
                  <a:miter lim="800000"/>
                  <a:headEnd/>
                  <a:tailEnd/>
                </a:ln>
                <a:effectLst/>
              </p:spPr>
              <p:txBody>
                <a:bodyPr wrap="none" anchor="ctr"/>
                <a:lstStyle/>
                <a:p>
                  <a:endParaRPr lang="en-US"/>
                </a:p>
              </p:txBody>
            </p:sp>
            <p:sp>
              <p:nvSpPr>
                <p:cNvPr id="123921" name="Freeform 1041"/>
                <p:cNvSpPr>
                  <a:spLocks/>
                </p:cNvSpPr>
                <p:nvPr/>
              </p:nvSpPr>
              <p:spPr bwMode="auto">
                <a:xfrm>
                  <a:off x="4172" y="1389"/>
                  <a:ext cx="229" cy="19"/>
                </a:xfrm>
                <a:custGeom>
                  <a:avLst/>
                  <a:gdLst/>
                  <a:ahLst/>
                  <a:cxnLst>
                    <a:cxn ang="0">
                      <a:pos x="0" y="18"/>
                    </a:cxn>
                    <a:cxn ang="0">
                      <a:pos x="35" y="0"/>
                    </a:cxn>
                    <a:cxn ang="0">
                      <a:pos x="228" y="0"/>
                    </a:cxn>
                    <a:cxn ang="0">
                      <a:pos x="197" y="17"/>
                    </a:cxn>
                    <a:cxn ang="0">
                      <a:pos x="0" y="18"/>
                    </a:cxn>
                  </a:cxnLst>
                  <a:rect l="0" t="0" r="r" b="b"/>
                  <a:pathLst>
                    <a:path w="229" h="19">
                      <a:moveTo>
                        <a:pt x="0" y="18"/>
                      </a:moveTo>
                      <a:lnTo>
                        <a:pt x="35" y="0"/>
                      </a:lnTo>
                      <a:lnTo>
                        <a:pt x="228" y="0"/>
                      </a:lnTo>
                      <a:lnTo>
                        <a:pt x="197" y="17"/>
                      </a:lnTo>
                      <a:lnTo>
                        <a:pt x="0" y="18"/>
                      </a:lnTo>
                    </a:path>
                  </a:pathLst>
                </a:custGeom>
                <a:gradFill rotWithShape="0">
                  <a:gsLst>
                    <a:gs pos="0">
                      <a:srgbClr val="808080">
                        <a:gamma/>
                        <a:tint val="70196"/>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22" name="Freeform 1042"/>
                <p:cNvSpPr>
                  <a:spLocks/>
                </p:cNvSpPr>
                <p:nvPr/>
              </p:nvSpPr>
              <p:spPr bwMode="auto">
                <a:xfrm>
                  <a:off x="4368" y="1670"/>
                  <a:ext cx="32" cy="37"/>
                </a:xfrm>
                <a:custGeom>
                  <a:avLst/>
                  <a:gdLst/>
                  <a:ahLst/>
                  <a:cxnLst>
                    <a:cxn ang="0">
                      <a:pos x="0" y="19"/>
                    </a:cxn>
                    <a:cxn ang="0">
                      <a:pos x="31" y="0"/>
                    </a:cxn>
                    <a:cxn ang="0">
                      <a:pos x="30" y="13"/>
                    </a:cxn>
                    <a:cxn ang="0">
                      <a:pos x="0" y="36"/>
                    </a:cxn>
                    <a:cxn ang="0">
                      <a:pos x="0" y="19"/>
                    </a:cxn>
                  </a:cxnLst>
                  <a:rect l="0" t="0" r="r" b="b"/>
                  <a:pathLst>
                    <a:path w="32" h="37">
                      <a:moveTo>
                        <a:pt x="0" y="19"/>
                      </a:moveTo>
                      <a:lnTo>
                        <a:pt x="31" y="0"/>
                      </a:lnTo>
                      <a:lnTo>
                        <a:pt x="30" y="13"/>
                      </a:lnTo>
                      <a:lnTo>
                        <a:pt x="0" y="36"/>
                      </a:lnTo>
                      <a:lnTo>
                        <a:pt x="0" y="19"/>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123923" name="Freeform 1043"/>
                <p:cNvSpPr>
                  <a:spLocks/>
                </p:cNvSpPr>
                <p:nvPr/>
              </p:nvSpPr>
              <p:spPr bwMode="auto">
                <a:xfrm>
                  <a:off x="4368" y="1389"/>
                  <a:ext cx="33" cy="309"/>
                </a:xfrm>
                <a:custGeom>
                  <a:avLst/>
                  <a:gdLst/>
                  <a:ahLst/>
                  <a:cxnLst>
                    <a:cxn ang="0">
                      <a:pos x="32" y="0"/>
                    </a:cxn>
                    <a:cxn ang="0">
                      <a:pos x="32" y="284"/>
                    </a:cxn>
                    <a:cxn ang="0">
                      <a:pos x="0" y="308"/>
                    </a:cxn>
                    <a:cxn ang="0">
                      <a:pos x="2" y="17"/>
                    </a:cxn>
                    <a:cxn ang="0">
                      <a:pos x="32" y="0"/>
                    </a:cxn>
                  </a:cxnLst>
                  <a:rect l="0" t="0" r="r" b="b"/>
                  <a:pathLst>
                    <a:path w="33" h="309">
                      <a:moveTo>
                        <a:pt x="32" y="0"/>
                      </a:moveTo>
                      <a:lnTo>
                        <a:pt x="32" y="284"/>
                      </a:lnTo>
                      <a:lnTo>
                        <a:pt x="0" y="308"/>
                      </a:lnTo>
                      <a:lnTo>
                        <a:pt x="2" y="17"/>
                      </a:lnTo>
                      <a:lnTo>
                        <a:pt x="32" y="0"/>
                      </a:lnTo>
                    </a:path>
                  </a:pathLst>
                </a:custGeom>
                <a:gradFill rotWithShape="0">
                  <a:gsLst>
                    <a:gs pos="0">
                      <a:srgbClr val="808080">
                        <a:gamma/>
                        <a:tint val="80000"/>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24" name="Rectangle 1044"/>
                <p:cNvSpPr>
                  <a:spLocks noChangeArrowheads="1"/>
                </p:cNvSpPr>
                <p:nvPr/>
              </p:nvSpPr>
              <p:spPr bwMode="auto">
                <a:xfrm>
                  <a:off x="4237" y="1433"/>
                  <a:ext cx="119" cy="255"/>
                </a:xfrm>
                <a:prstGeom prst="rect">
                  <a:avLst/>
                </a:prstGeom>
                <a:gradFill rotWithShape="0">
                  <a:gsLst>
                    <a:gs pos="0">
                      <a:srgbClr val="A2A2A2"/>
                    </a:gs>
                    <a:gs pos="100000">
                      <a:srgbClr val="A2A2A2">
                        <a:gamma/>
                        <a:tint val="70196"/>
                        <a:invGamma/>
                      </a:srgbClr>
                    </a:gs>
                  </a:gsLst>
                  <a:lin ang="5400000" scaled="1"/>
                </a:gradFill>
                <a:ln w="12700">
                  <a:noFill/>
                  <a:miter lim="800000"/>
                  <a:headEnd/>
                  <a:tailEnd/>
                </a:ln>
                <a:effectLst/>
              </p:spPr>
              <p:txBody>
                <a:bodyPr wrap="none" anchor="ctr"/>
                <a:lstStyle/>
                <a:p>
                  <a:endParaRPr lang="en-US"/>
                </a:p>
              </p:txBody>
            </p:sp>
            <p:sp>
              <p:nvSpPr>
                <p:cNvPr id="123925" name="Rectangle 1045"/>
                <p:cNvSpPr>
                  <a:spLocks noChangeArrowheads="1"/>
                </p:cNvSpPr>
                <p:nvPr/>
              </p:nvSpPr>
              <p:spPr bwMode="auto">
                <a:xfrm>
                  <a:off x="4190" y="1433"/>
                  <a:ext cx="36" cy="63"/>
                </a:xfrm>
                <a:prstGeom prst="rect">
                  <a:avLst/>
                </a:prstGeom>
                <a:gradFill rotWithShape="0">
                  <a:gsLst>
                    <a:gs pos="0">
                      <a:srgbClr val="919191"/>
                    </a:gs>
                    <a:gs pos="100000">
                      <a:srgbClr val="919191">
                        <a:gamma/>
                        <a:tint val="89804"/>
                        <a:invGamma/>
                      </a:srgbClr>
                    </a:gs>
                  </a:gsLst>
                  <a:lin ang="5400000" scaled="1"/>
                </a:gradFill>
                <a:ln w="12700">
                  <a:noFill/>
                  <a:miter lim="800000"/>
                  <a:headEnd/>
                  <a:tailEnd/>
                </a:ln>
                <a:effectLst/>
              </p:spPr>
              <p:txBody>
                <a:bodyPr wrap="none" anchor="ctr"/>
                <a:lstStyle/>
                <a:p>
                  <a:endParaRPr lang="en-US"/>
                </a:p>
              </p:txBody>
            </p:sp>
            <p:sp>
              <p:nvSpPr>
                <p:cNvPr id="123926" name="Rectangle 1046"/>
                <p:cNvSpPr>
                  <a:spLocks noChangeArrowheads="1"/>
                </p:cNvSpPr>
                <p:nvPr/>
              </p:nvSpPr>
              <p:spPr bwMode="auto">
                <a:xfrm>
                  <a:off x="4190" y="1504"/>
                  <a:ext cx="37" cy="7"/>
                </a:xfrm>
                <a:prstGeom prst="rect">
                  <a:avLst/>
                </a:prstGeom>
                <a:solidFill>
                  <a:srgbClr val="A2A2A2"/>
                </a:solidFill>
                <a:ln w="12700">
                  <a:noFill/>
                  <a:miter lim="800000"/>
                  <a:headEnd/>
                  <a:tailEnd/>
                </a:ln>
                <a:effectLst/>
              </p:spPr>
              <p:txBody>
                <a:bodyPr wrap="none" anchor="ctr"/>
                <a:lstStyle/>
                <a:p>
                  <a:endParaRPr lang="en-US"/>
                </a:p>
              </p:txBody>
            </p:sp>
          </p:grpSp>
          <p:sp>
            <p:nvSpPr>
              <p:cNvPr id="123927" name="Text Box 1047"/>
              <p:cNvSpPr txBox="1">
                <a:spLocks noChangeArrowheads="1"/>
              </p:cNvSpPr>
              <p:nvPr/>
            </p:nvSpPr>
            <p:spPr bwMode="auto">
              <a:xfrm>
                <a:off x="1525" y="855"/>
                <a:ext cx="464" cy="436"/>
              </a:xfrm>
              <a:prstGeom prst="rect">
                <a:avLst/>
              </a:prstGeom>
              <a:noFill/>
              <a:ln w="12700" cap="rnd">
                <a:noFill/>
                <a:miter lim="800000"/>
                <a:headEnd/>
                <a:tailEnd/>
              </a:ln>
              <a:effectLst/>
            </p:spPr>
            <p:txBody>
              <a:bodyPr wrap="none">
                <a:spAutoFit/>
              </a:bodyPr>
              <a:lstStyle/>
              <a:p>
                <a:pPr algn="ctr">
                  <a:lnSpc>
                    <a:spcPct val="100000"/>
                  </a:lnSpc>
                </a:pPr>
                <a:endParaRPr lang="en-US" sz="1600" b="1">
                  <a:latin typeface="Arial" charset="0"/>
                </a:endParaRPr>
              </a:p>
            </p:txBody>
          </p:sp>
        </p:grpSp>
      </p:grpSp>
      <p:grpSp>
        <p:nvGrpSpPr>
          <p:cNvPr id="8" name="Group 1048"/>
          <p:cNvGrpSpPr>
            <a:grpSpLocks/>
          </p:cNvGrpSpPr>
          <p:nvPr/>
        </p:nvGrpSpPr>
        <p:grpSpPr bwMode="auto">
          <a:xfrm>
            <a:off x="4818743" y="1799771"/>
            <a:ext cx="3106057" cy="2264229"/>
            <a:chOff x="3744" y="3024"/>
            <a:chExt cx="768" cy="432"/>
          </a:xfrm>
        </p:grpSpPr>
        <p:grpSp>
          <p:nvGrpSpPr>
            <p:cNvPr id="9" name="Group 1049"/>
            <p:cNvGrpSpPr>
              <a:grpSpLocks/>
            </p:cNvGrpSpPr>
            <p:nvPr/>
          </p:nvGrpSpPr>
          <p:grpSpPr bwMode="auto">
            <a:xfrm>
              <a:off x="3744" y="3024"/>
              <a:ext cx="768" cy="432"/>
              <a:chOff x="1097" y="1656"/>
              <a:chExt cx="1187" cy="762"/>
            </a:xfrm>
          </p:grpSpPr>
          <p:sp>
            <p:nvSpPr>
              <p:cNvPr id="123930" name="Oval 1050"/>
              <p:cNvSpPr>
                <a:spLocks noChangeArrowheads="1"/>
              </p:cNvSpPr>
              <p:nvPr/>
            </p:nvSpPr>
            <p:spPr bwMode="auto">
              <a:xfrm rot="892054">
                <a:off x="1097" y="1785"/>
                <a:ext cx="372" cy="279"/>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1" name="Oval 1051"/>
              <p:cNvSpPr>
                <a:spLocks noChangeArrowheads="1"/>
              </p:cNvSpPr>
              <p:nvPr/>
            </p:nvSpPr>
            <p:spPr bwMode="auto">
              <a:xfrm>
                <a:off x="1930" y="1760"/>
                <a:ext cx="321" cy="306"/>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2" name="Oval 1052"/>
              <p:cNvSpPr>
                <a:spLocks noChangeArrowheads="1"/>
              </p:cNvSpPr>
              <p:nvPr/>
            </p:nvSpPr>
            <p:spPr bwMode="auto">
              <a:xfrm rot="-5078581">
                <a:off x="1527" y="1991"/>
                <a:ext cx="350" cy="503"/>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3" name="Oval 1053"/>
              <p:cNvSpPr>
                <a:spLocks noChangeArrowheads="1"/>
              </p:cNvSpPr>
              <p:nvPr/>
            </p:nvSpPr>
            <p:spPr bwMode="auto">
              <a:xfrm rot="-5825252">
                <a:off x="1948" y="1954"/>
                <a:ext cx="28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4" name="Oval 1054"/>
              <p:cNvSpPr>
                <a:spLocks noChangeArrowheads="1"/>
              </p:cNvSpPr>
              <p:nvPr/>
            </p:nvSpPr>
            <p:spPr bwMode="auto">
              <a:xfrm rot="-4491197">
                <a:off x="1144" y="1961"/>
                <a:ext cx="29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5" name="Freeform 1055"/>
              <p:cNvSpPr>
                <a:spLocks/>
              </p:cNvSpPr>
              <p:nvPr/>
            </p:nvSpPr>
            <p:spPr bwMode="auto">
              <a:xfrm>
                <a:off x="1101" y="1656"/>
                <a:ext cx="1183" cy="718"/>
              </a:xfrm>
              <a:custGeom>
                <a:avLst/>
                <a:gdLst/>
                <a:ahLst/>
                <a:cxnLst>
                  <a:cxn ang="0">
                    <a:pos x="1694" y="215"/>
                  </a:cxn>
                  <a:cxn ang="0">
                    <a:pos x="1598" y="95"/>
                  </a:cxn>
                  <a:cxn ang="0">
                    <a:pos x="1520" y="44"/>
                  </a:cxn>
                  <a:cxn ang="0">
                    <a:pos x="1431" y="22"/>
                  </a:cxn>
                  <a:cxn ang="0">
                    <a:pos x="1311" y="45"/>
                  </a:cxn>
                  <a:cxn ang="0">
                    <a:pos x="1200" y="127"/>
                  </a:cxn>
                  <a:cxn ang="0">
                    <a:pos x="1119" y="207"/>
                  </a:cxn>
                  <a:cxn ang="0">
                    <a:pos x="1026" y="80"/>
                  </a:cxn>
                  <a:cxn ang="0">
                    <a:pos x="904" y="9"/>
                  </a:cxn>
                  <a:cxn ang="0">
                    <a:pos x="785" y="5"/>
                  </a:cxn>
                  <a:cxn ang="0">
                    <a:pos x="692" y="42"/>
                  </a:cxn>
                  <a:cxn ang="0">
                    <a:pos x="612" y="114"/>
                  </a:cxn>
                  <a:cxn ang="0">
                    <a:pos x="550" y="212"/>
                  </a:cxn>
                  <a:cxn ang="0">
                    <a:pos x="508" y="333"/>
                  </a:cxn>
                  <a:cxn ang="0">
                    <a:pos x="470" y="430"/>
                  </a:cxn>
                  <a:cxn ang="0">
                    <a:pos x="338" y="379"/>
                  </a:cxn>
                  <a:cxn ang="0">
                    <a:pos x="209" y="382"/>
                  </a:cxn>
                  <a:cxn ang="0">
                    <a:pos x="106" y="436"/>
                  </a:cxn>
                  <a:cxn ang="0">
                    <a:pos x="42" y="520"/>
                  </a:cxn>
                  <a:cxn ang="0">
                    <a:pos x="7" y="628"/>
                  </a:cxn>
                  <a:cxn ang="0">
                    <a:pos x="4" y="753"/>
                  </a:cxn>
                  <a:cxn ang="0">
                    <a:pos x="33" y="885"/>
                  </a:cxn>
                  <a:cxn ang="0">
                    <a:pos x="88" y="1005"/>
                  </a:cxn>
                  <a:cxn ang="0">
                    <a:pos x="128" y="1066"/>
                  </a:cxn>
                  <a:cxn ang="0">
                    <a:pos x="61" y="1193"/>
                  </a:cxn>
                  <a:cxn ang="0">
                    <a:pos x="10" y="1350"/>
                  </a:cxn>
                  <a:cxn ang="0">
                    <a:pos x="3" y="1502"/>
                  </a:cxn>
                  <a:cxn ang="0">
                    <a:pos x="33" y="1644"/>
                  </a:cxn>
                  <a:cxn ang="0">
                    <a:pos x="100" y="1766"/>
                  </a:cxn>
                  <a:cxn ang="0">
                    <a:pos x="197" y="1859"/>
                  </a:cxn>
                  <a:cxn ang="0">
                    <a:pos x="328" y="1918"/>
                  </a:cxn>
                  <a:cxn ang="0">
                    <a:pos x="491" y="1922"/>
                  </a:cxn>
                  <a:cxn ang="0">
                    <a:pos x="646" y="1865"/>
                  </a:cxn>
                  <a:cxn ang="0">
                    <a:pos x="726" y="1884"/>
                  </a:cxn>
                  <a:cxn ang="0">
                    <a:pos x="772" y="2010"/>
                  </a:cxn>
                  <a:cxn ang="0">
                    <a:pos x="849" y="2116"/>
                  </a:cxn>
                  <a:cxn ang="0">
                    <a:pos x="954" y="2198"/>
                  </a:cxn>
                  <a:cxn ang="0">
                    <a:pos x="1077" y="2249"/>
                  </a:cxn>
                  <a:cxn ang="0">
                    <a:pos x="1215" y="2262"/>
                  </a:cxn>
                  <a:cxn ang="0">
                    <a:pos x="1354" y="2233"/>
                  </a:cxn>
                  <a:cxn ang="0">
                    <a:pos x="1475" y="2167"/>
                  </a:cxn>
                  <a:cxn ang="0">
                    <a:pos x="1572" y="2069"/>
                  </a:cxn>
                  <a:cxn ang="0">
                    <a:pos x="1637" y="1947"/>
                  </a:cxn>
                  <a:cxn ang="0">
                    <a:pos x="1667" y="1806"/>
                  </a:cxn>
                  <a:cxn ang="0">
                    <a:pos x="1667" y="1777"/>
                  </a:cxn>
                  <a:cxn ang="0">
                    <a:pos x="1738" y="1814"/>
                  </a:cxn>
                  <a:cxn ang="0">
                    <a:pos x="1887" y="1867"/>
                  </a:cxn>
                  <a:cxn ang="0">
                    <a:pos x="2041" y="1867"/>
                  </a:cxn>
                  <a:cxn ang="0">
                    <a:pos x="2166" y="1820"/>
                  </a:cxn>
                  <a:cxn ang="0">
                    <a:pos x="2257" y="1739"/>
                  </a:cxn>
                  <a:cxn ang="0">
                    <a:pos x="2317" y="1631"/>
                  </a:cxn>
                  <a:cxn ang="0">
                    <a:pos x="2339" y="1505"/>
                  </a:cxn>
                  <a:cxn ang="0">
                    <a:pos x="2323" y="1368"/>
                  </a:cxn>
                  <a:cxn ang="0">
                    <a:pos x="2250" y="1204"/>
                  </a:cxn>
                  <a:cxn ang="0">
                    <a:pos x="2165" y="1036"/>
                  </a:cxn>
                  <a:cxn ang="0">
                    <a:pos x="2266" y="783"/>
                  </a:cxn>
                  <a:cxn ang="0">
                    <a:pos x="2276" y="636"/>
                  </a:cxn>
                  <a:cxn ang="0">
                    <a:pos x="2255" y="525"/>
                  </a:cxn>
                  <a:cxn ang="0">
                    <a:pos x="2204" y="430"/>
                  </a:cxn>
                  <a:cxn ang="0">
                    <a:pos x="2137" y="368"/>
                  </a:cxn>
                  <a:cxn ang="0">
                    <a:pos x="2056" y="334"/>
                  </a:cxn>
                  <a:cxn ang="0">
                    <a:pos x="1966" y="326"/>
                  </a:cxn>
                  <a:cxn ang="0">
                    <a:pos x="1787" y="379"/>
                  </a:cxn>
                </a:cxnLst>
                <a:rect l="0" t="0" r="r" b="b"/>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1"/>
                    </a:lnTo>
                    <a:lnTo>
                      <a:pt x="1667" y="1780"/>
                    </a:lnTo>
                    <a:lnTo>
                      <a:pt x="1667" y="1778"/>
                    </a:lnTo>
                    <a:lnTo>
                      <a:pt x="1667" y="1777"/>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00CC99">
                      <a:gamma/>
                      <a:tint val="30196"/>
                      <a:invGamma/>
                    </a:srgbClr>
                  </a:gs>
                  <a:gs pos="100000">
                    <a:srgbClr val="00CC99"/>
                  </a:gs>
                </a:gsLst>
                <a:lin ang="2700000" scaled="1"/>
              </a:gradFill>
              <a:ln w="9525" cap="flat" cmpd="sng">
                <a:noFill/>
                <a:prstDash val="solid"/>
                <a:round/>
                <a:headEnd type="none" w="med" len="med"/>
                <a:tailEnd type="none" w="med" len="med"/>
              </a:ln>
              <a:effectLst/>
            </p:spPr>
            <p:txBody>
              <a:bodyPr/>
              <a:lstStyle/>
              <a:p>
                <a:endParaRPr lang="en-US"/>
              </a:p>
            </p:txBody>
          </p:sp>
        </p:grpSp>
        <p:sp>
          <p:nvSpPr>
            <p:cNvPr id="123936" name="Text Box 1056"/>
            <p:cNvSpPr txBox="1">
              <a:spLocks noChangeArrowheads="1"/>
            </p:cNvSpPr>
            <p:nvPr/>
          </p:nvSpPr>
          <p:spPr bwMode="auto">
            <a:xfrm>
              <a:off x="3888" y="3072"/>
              <a:ext cx="81" cy="108"/>
            </a:xfrm>
            <a:prstGeom prst="rect">
              <a:avLst/>
            </a:prstGeom>
            <a:noFill/>
            <a:ln w="12700">
              <a:noFill/>
              <a:miter lim="800000"/>
              <a:headEnd/>
              <a:tailEnd/>
            </a:ln>
            <a:effectLst/>
          </p:spPr>
          <p:txBody>
            <a:bodyPr wrap="none">
              <a:spAutoFit/>
            </a:bodyPr>
            <a:lstStyle/>
            <a:p>
              <a:pPr>
                <a:lnSpc>
                  <a:spcPct val="100000"/>
                </a:lnSpc>
              </a:pPr>
              <a:endParaRPr lang="en-US" sz="1400" b="1">
                <a:latin typeface="Times" pitchFamily="18" charset="0"/>
              </a:endParaRPr>
            </a:p>
          </p:txBody>
        </p:sp>
      </p:grpSp>
      <p:grpSp>
        <p:nvGrpSpPr>
          <p:cNvPr id="10" name="Group 1057"/>
          <p:cNvGrpSpPr>
            <a:grpSpLocks/>
          </p:cNvGrpSpPr>
          <p:nvPr/>
        </p:nvGrpSpPr>
        <p:grpSpPr bwMode="auto">
          <a:xfrm>
            <a:off x="5508171" y="4597400"/>
            <a:ext cx="1055688" cy="1295400"/>
            <a:chOff x="864" y="1584"/>
            <a:chExt cx="720" cy="816"/>
          </a:xfrm>
        </p:grpSpPr>
        <p:grpSp>
          <p:nvGrpSpPr>
            <p:cNvPr id="11" name="Group 1058"/>
            <p:cNvGrpSpPr>
              <a:grpSpLocks/>
            </p:cNvGrpSpPr>
            <p:nvPr/>
          </p:nvGrpSpPr>
          <p:grpSpPr bwMode="auto">
            <a:xfrm>
              <a:off x="864" y="1584"/>
              <a:ext cx="720" cy="816"/>
              <a:chOff x="864" y="1584"/>
              <a:chExt cx="1008" cy="1108"/>
            </a:xfrm>
          </p:grpSpPr>
          <p:graphicFrame>
            <p:nvGraphicFramePr>
              <p:cNvPr id="123939" name="Object 1059">
                <a:hlinkClick r:id="" action="ppaction://ole?verb=0"/>
              </p:cNvPr>
              <p:cNvGraphicFramePr>
                <a:graphicFrameLocks/>
              </p:cNvGraphicFramePr>
              <p:nvPr/>
            </p:nvGraphicFramePr>
            <p:xfrm>
              <a:off x="1227" y="1632"/>
              <a:ext cx="320" cy="1060"/>
            </p:xfrm>
            <a:graphic>
              <a:graphicData uri="http://schemas.openxmlformats.org/presentationml/2006/ole">
                <p:oleObj spid="_x0000_s45058" name="VISIO" r:id="rId4" imgW="1055520" imgH="1118880" progId="Visio.Drawing.11">
                  <p:embed/>
                </p:oleObj>
              </a:graphicData>
            </a:graphic>
          </p:graphicFrame>
          <p:grpSp>
            <p:nvGrpSpPr>
              <p:cNvPr id="12" name="Group 1060"/>
              <p:cNvGrpSpPr>
                <a:grpSpLocks/>
              </p:cNvGrpSpPr>
              <p:nvPr/>
            </p:nvGrpSpPr>
            <p:grpSpPr bwMode="auto">
              <a:xfrm>
                <a:off x="864" y="1584"/>
                <a:ext cx="1008" cy="209"/>
                <a:chOff x="4" y="3236"/>
                <a:chExt cx="1082" cy="304"/>
              </a:xfrm>
            </p:grpSpPr>
            <p:sp>
              <p:nvSpPr>
                <p:cNvPr id="123941" name="Oval 1061"/>
                <p:cNvSpPr>
                  <a:spLocks noChangeArrowheads="1"/>
                </p:cNvSpPr>
                <p:nvPr/>
              </p:nvSpPr>
              <p:spPr bwMode="auto">
                <a:xfrm>
                  <a:off x="468" y="3364"/>
                  <a:ext cx="162" cy="41"/>
                </a:xfrm>
                <a:prstGeom prst="ellipse">
                  <a:avLst/>
                </a:prstGeom>
                <a:noFill/>
                <a:ln w="12700">
                  <a:solidFill>
                    <a:schemeClr val="tx1"/>
                  </a:solidFill>
                  <a:round/>
                  <a:headEnd/>
                  <a:tailEnd/>
                </a:ln>
                <a:effectLst/>
              </p:spPr>
              <p:txBody>
                <a:bodyPr wrap="none" anchor="ctr"/>
                <a:lstStyle/>
                <a:p>
                  <a:endParaRPr lang="en-US"/>
                </a:p>
              </p:txBody>
            </p:sp>
            <p:sp>
              <p:nvSpPr>
                <p:cNvPr id="123942" name="Oval 1062"/>
                <p:cNvSpPr>
                  <a:spLocks noChangeArrowheads="1"/>
                </p:cNvSpPr>
                <p:nvPr/>
              </p:nvSpPr>
              <p:spPr bwMode="auto">
                <a:xfrm>
                  <a:off x="359" y="3340"/>
                  <a:ext cx="370" cy="100"/>
                </a:xfrm>
                <a:prstGeom prst="ellipse">
                  <a:avLst/>
                </a:prstGeom>
                <a:noFill/>
                <a:ln w="12700">
                  <a:solidFill>
                    <a:schemeClr val="tx1"/>
                  </a:solidFill>
                  <a:round/>
                  <a:headEnd/>
                  <a:tailEnd/>
                </a:ln>
                <a:effectLst/>
              </p:spPr>
              <p:txBody>
                <a:bodyPr wrap="none" anchor="ctr"/>
                <a:lstStyle/>
                <a:p>
                  <a:endParaRPr lang="en-US"/>
                </a:p>
              </p:txBody>
            </p:sp>
            <p:sp>
              <p:nvSpPr>
                <p:cNvPr id="123943" name="Oval 1063"/>
                <p:cNvSpPr>
                  <a:spLocks noChangeArrowheads="1"/>
                </p:cNvSpPr>
                <p:nvPr/>
              </p:nvSpPr>
              <p:spPr bwMode="auto">
                <a:xfrm>
                  <a:off x="228" y="3302"/>
                  <a:ext cx="633" cy="176"/>
                </a:xfrm>
                <a:prstGeom prst="ellipse">
                  <a:avLst/>
                </a:prstGeom>
                <a:noFill/>
                <a:ln w="12700">
                  <a:solidFill>
                    <a:schemeClr val="tx1"/>
                  </a:solidFill>
                  <a:round/>
                  <a:headEnd/>
                  <a:tailEnd/>
                </a:ln>
                <a:effectLst/>
              </p:spPr>
              <p:txBody>
                <a:bodyPr wrap="none" anchor="ctr"/>
                <a:lstStyle/>
                <a:p>
                  <a:endParaRPr lang="en-US"/>
                </a:p>
              </p:txBody>
            </p:sp>
            <p:sp>
              <p:nvSpPr>
                <p:cNvPr id="123944" name="Oval 1064"/>
                <p:cNvSpPr>
                  <a:spLocks noChangeArrowheads="1"/>
                </p:cNvSpPr>
                <p:nvPr/>
              </p:nvSpPr>
              <p:spPr bwMode="auto">
                <a:xfrm>
                  <a:off x="4" y="3236"/>
                  <a:ext cx="1082" cy="304"/>
                </a:xfrm>
                <a:prstGeom prst="ellipse">
                  <a:avLst/>
                </a:prstGeom>
                <a:noFill/>
                <a:ln w="12700">
                  <a:solidFill>
                    <a:schemeClr val="tx1"/>
                  </a:solidFill>
                  <a:round/>
                  <a:headEnd/>
                  <a:tailEnd/>
                </a:ln>
                <a:effectLst/>
              </p:spPr>
              <p:txBody>
                <a:bodyPr wrap="none" anchor="ctr"/>
                <a:lstStyle/>
                <a:p>
                  <a:endParaRPr lang="en-US"/>
                </a:p>
              </p:txBody>
            </p:sp>
          </p:grpSp>
        </p:grpSp>
        <p:grpSp>
          <p:nvGrpSpPr>
            <p:cNvPr id="13" name="Group 1065"/>
            <p:cNvGrpSpPr>
              <a:grpSpLocks/>
            </p:cNvGrpSpPr>
            <p:nvPr/>
          </p:nvGrpSpPr>
          <p:grpSpPr bwMode="auto">
            <a:xfrm>
              <a:off x="1319" y="1968"/>
              <a:ext cx="125" cy="258"/>
              <a:chOff x="1525" y="760"/>
              <a:chExt cx="464" cy="531"/>
            </a:xfrm>
          </p:grpSpPr>
          <p:grpSp>
            <p:nvGrpSpPr>
              <p:cNvPr id="14" name="Group 1066"/>
              <p:cNvGrpSpPr>
                <a:grpSpLocks/>
              </p:cNvGrpSpPr>
              <p:nvPr/>
            </p:nvGrpSpPr>
            <p:grpSpPr bwMode="auto">
              <a:xfrm>
                <a:off x="1596" y="760"/>
                <a:ext cx="356" cy="494"/>
                <a:chOff x="4172" y="1389"/>
                <a:chExt cx="229" cy="318"/>
              </a:xfrm>
            </p:grpSpPr>
            <p:sp>
              <p:nvSpPr>
                <p:cNvPr id="123947" name="Rectangle 1067"/>
                <p:cNvSpPr>
                  <a:spLocks noChangeArrowheads="1"/>
                </p:cNvSpPr>
                <p:nvPr/>
              </p:nvSpPr>
              <p:spPr bwMode="auto">
                <a:xfrm>
                  <a:off x="4174" y="1694"/>
                  <a:ext cx="194" cy="12"/>
                </a:xfrm>
                <a:prstGeom prst="rect">
                  <a:avLst/>
                </a:prstGeom>
                <a:solidFill>
                  <a:srgbClr val="474747"/>
                </a:solidFill>
                <a:ln w="12700">
                  <a:noFill/>
                  <a:miter lim="800000"/>
                  <a:headEnd/>
                  <a:tailEnd/>
                </a:ln>
                <a:effectLst/>
              </p:spPr>
              <p:txBody>
                <a:bodyPr wrap="none" anchor="ctr"/>
                <a:lstStyle/>
                <a:p>
                  <a:endParaRPr lang="en-US"/>
                </a:p>
              </p:txBody>
            </p:sp>
            <p:sp>
              <p:nvSpPr>
                <p:cNvPr id="123948" name="Rectangle 1068"/>
                <p:cNvSpPr>
                  <a:spLocks noChangeArrowheads="1"/>
                </p:cNvSpPr>
                <p:nvPr/>
              </p:nvSpPr>
              <p:spPr bwMode="auto">
                <a:xfrm>
                  <a:off x="4172" y="1407"/>
                  <a:ext cx="198" cy="289"/>
                </a:xfrm>
                <a:prstGeom prst="rect">
                  <a:avLst/>
                </a:prstGeom>
                <a:gradFill rotWithShape="0">
                  <a:gsLst>
                    <a:gs pos="0">
                      <a:srgbClr val="C0C0C0"/>
                    </a:gs>
                    <a:gs pos="50000">
                      <a:srgbClr val="C0C0C0">
                        <a:gamma/>
                        <a:tint val="70196"/>
                        <a:invGamma/>
                      </a:srgbClr>
                    </a:gs>
                    <a:gs pos="100000">
                      <a:srgbClr val="C0C0C0"/>
                    </a:gs>
                  </a:gsLst>
                  <a:lin ang="5400000" scaled="1"/>
                </a:gradFill>
                <a:ln w="12700">
                  <a:noFill/>
                  <a:miter lim="800000"/>
                  <a:headEnd/>
                  <a:tailEnd/>
                </a:ln>
                <a:effectLst/>
              </p:spPr>
              <p:txBody>
                <a:bodyPr wrap="none" anchor="ctr"/>
                <a:lstStyle/>
                <a:p>
                  <a:endParaRPr lang="en-US"/>
                </a:p>
              </p:txBody>
            </p:sp>
            <p:sp>
              <p:nvSpPr>
                <p:cNvPr id="123949" name="Freeform 1069"/>
                <p:cNvSpPr>
                  <a:spLocks/>
                </p:cNvSpPr>
                <p:nvPr/>
              </p:nvSpPr>
              <p:spPr bwMode="auto">
                <a:xfrm>
                  <a:off x="4172" y="1389"/>
                  <a:ext cx="229" cy="19"/>
                </a:xfrm>
                <a:custGeom>
                  <a:avLst/>
                  <a:gdLst/>
                  <a:ahLst/>
                  <a:cxnLst>
                    <a:cxn ang="0">
                      <a:pos x="0" y="18"/>
                    </a:cxn>
                    <a:cxn ang="0">
                      <a:pos x="35" y="0"/>
                    </a:cxn>
                    <a:cxn ang="0">
                      <a:pos x="228" y="0"/>
                    </a:cxn>
                    <a:cxn ang="0">
                      <a:pos x="197" y="17"/>
                    </a:cxn>
                    <a:cxn ang="0">
                      <a:pos x="0" y="18"/>
                    </a:cxn>
                  </a:cxnLst>
                  <a:rect l="0" t="0" r="r" b="b"/>
                  <a:pathLst>
                    <a:path w="229" h="19">
                      <a:moveTo>
                        <a:pt x="0" y="18"/>
                      </a:moveTo>
                      <a:lnTo>
                        <a:pt x="35" y="0"/>
                      </a:lnTo>
                      <a:lnTo>
                        <a:pt x="228" y="0"/>
                      </a:lnTo>
                      <a:lnTo>
                        <a:pt x="197" y="17"/>
                      </a:lnTo>
                      <a:lnTo>
                        <a:pt x="0" y="18"/>
                      </a:lnTo>
                    </a:path>
                  </a:pathLst>
                </a:custGeom>
                <a:gradFill rotWithShape="0">
                  <a:gsLst>
                    <a:gs pos="0">
                      <a:srgbClr val="808080">
                        <a:gamma/>
                        <a:tint val="70196"/>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50" name="Freeform 1070"/>
                <p:cNvSpPr>
                  <a:spLocks/>
                </p:cNvSpPr>
                <p:nvPr/>
              </p:nvSpPr>
              <p:spPr bwMode="auto">
                <a:xfrm>
                  <a:off x="4368" y="1670"/>
                  <a:ext cx="32" cy="37"/>
                </a:xfrm>
                <a:custGeom>
                  <a:avLst/>
                  <a:gdLst/>
                  <a:ahLst/>
                  <a:cxnLst>
                    <a:cxn ang="0">
                      <a:pos x="0" y="19"/>
                    </a:cxn>
                    <a:cxn ang="0">
                      <a:pos x="31" y="0"/>
                    </a:cxn>
                    <a:cxn ang="0">
                      <a:pos x="30" y="13"/>
                    </a:cxn>
                    <a:cxn ang="0">
                      <a:pos x="0" y="36"/>
                    </a:cxn>
                    <a:cxn ang="0">
                      <a:pos x="0" y="19"/>
                    </a:cxn>
                  </a:cxnLst>
                  <a:rect l="0" t="0" r="r" b="b"/>
                  <a:pathLst>
                    <a:path w="32" h="37">
                      <a:moveTo>
                        <a:pt x="0" y="19"/>
                      </a:moveTo>
                      <a:lnTo>
                        <a:pt x="31" y="0"/>
                      </a:lnTo>
                      <a:lnTo>
                        <a:pt x="30" y="13"/>
                      </a:lnTo>
                      <a:lnTo>
                        <a:pt x="0" y="36"/>
                      </a:lnTo>
                      <a:lnTo>
                        <a:pt x="0" y="19"/>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123951" name="Freeform 1071"/>
                <p:cNvSpPr>
                  <a:spLocks/>
                </p:cNvSpPr>
                <p:nvPr/>
              </p:nvSpPr>
              <p:spPr bwMode="auto">
                <a:xfrm>
                  <a:off x="4368" y="1389"/>
                  <a:ext cx="33" cy="309"/>
                </a:xfrm>
                <a:custGeom>
                  <a:avLst/>
                  <a:gdLst/>
                  <a:ahLst/>
                  <a:cxnLst>
                    <a:cxn ang="0">
                      <a:pos x="32" y="0"/>
                    </a:cxn>
                    <a:cxn ang="0">
                      <a:pos x="32" y="284"/>
                    </a:cxn>
                    <a:cxn ang="0">
                      <a:pos x="0" y="308"/>
                    </a:cxn>
                    <a:cxn ang="0">
                      <a:pos x="2" y="17"/>
                    </a:cxn>
                    <a:cxn ang="0">
                      <a:pos x="32" y="0"/>
                    </a:cxn>
                  </a:cxnLst>
                  <a:rect l="0" t="0" r="r" b="b"/>
                  <a:pathLst>
                    <a:path w="33" h="309">
                      <a:moveTo>
                        <a:pt x="32" y="0"/>
                      </a:moveTo>
                      <a:lnTo>
                        <a:pt x="32" y="284"/>
                      </a:lnTo>
                      <a:lnTo>
                        <a:pt x="0" y="308"/>
                      </a:lnTo>
                      <a:lnTo>
                        <a:pt x="2" y="17"/>
                      </a:lnTo>
                      <a:lnTo>
                        <a:pt x="32" y="0"/>
                      </a:lnTo>
                    </a:path>
                  </a:pathLst>
                </a:custGeom>
                <a:gradFill rotWithShape="0">
                  <a:gsLst>
                    <a:gs pos="0">
                      <a:srgbClr val="808080">
                        <a:gamma/>
                        <a:tint val="80000"/>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52" name="Rectangle 1072"/>
                <p:cNvSpPr>
                  <a:spLocks noChangeArrowheads="1"/>
                </p:cNvSpPr>
                <p:nvPr/>
              </p:nvSpPr>
              <p:spPr bwMode="auto">
                <a:xfrm>
                  <a:off x="4237" y="1433"/>
                  <a:ext cx="119" cy="255"/>
                </a:xfrm>
                <a:prstGeom prst="rect">
                  <a:avLst/>
                </a:prstGeom>
                <a:gradFill rotWithShape="0">
                  <a:gsLst>
                    <a:gs pos="0">
                      <a:srgbClr val="A2A2A2"/>
                    </a:gs>
                    <a:gs pos="100000">
                      <a:srgbClr val="A2A2A2">
                        <a:gamma/>
                        <a:tint val="70196"/>
                        <a:invGamma/>
                      </a:srgbClr>
                    </a:gs>
                  </a:gsLst>
                  <a:lin ang="5400000" scaled="1"/>
                </a:gradFill>
                <a:ln w="12700">
                  <a:noFill/>
                  <a:miter lim="800000"/>
                  <a:headEnd/>
                  <a:tailEnd/>
                </a:ln>
                <a:effectLst/>
              </p:spPr>
              <p:txBody>
                <a:bodyPr wrap="none" anchor="ctr"/>
                <a:lstStyle/>
                <a:p>
                  <a:endParaRPr lang="en-US"/>
                </a:p>
              </p:txBody>
            </p:sp>
            <p:sp>
              <p:nvSpPr>
                <p:cNvPr id="123953" name="Rectangle 1073"/>
                <p:cNvSpPr>
                  <a:spLocks noChangeArrowheads="1"/>
                </p:cNvSpPr>
                <p:nvPr/>
              </p:nvSpPr>
              <p:spPr bwMode="auto">
                <a:xfrm>
                  <a:off x="4190" y="1433"/>
                  <a:ext cx="36" cy="63"/>
                </a:xfrm>
                <a:prstGeom prst="rect">
                  <a:avLst/>
                </a:prstGeom>
                <a:gradFill rotWithShape="0">
                  <a:gsLst>
                    <a:gs pos="0">
                      <a:srgbClr val="919191"/>
                    </a:gs>
                    <a:gs pos="100000">
                      <a:srgbClr val="919191">
                        <a:gamma/>
                        <a:tint val="89804"/>
                        <a:invGamma/>
                      </a:srgbClr>
                    </a:gs>
                  </a:gsLst>
                  <a:lin ang="5400000" scaled="1"/>
                </a:gradFill>
                <a:ln w="12700">
                  <a:noFill/>
                  <a:miter lim="800000"/>
                  <a:headEnd/>
                  <a:tailEnd/>
                </a:ln>
                <a:effectLst/>
              </p:spPr>
              <p:txBody>
                <a:bodyPr wrap="none" anchor="ctr"/>
                <a:lstStyle/>
                <a:p>
                  <a:endParaRPr lang="en-US"/>
                </a:p>
              </p:txBody>
            </p:sp>
            <p:sp>
              <p:nvSpPr>
                <p:cNvPr id="123954" name="Rectangle 1074"/>
                <p:cNvSpPr>
                  <a:spLocks noChangeArrowheads="1"/>
                </p:cNvSpPr>
                <p:nvPr/>
              </p:nvSpPr>
              <p:spPr bwMode="auto">
                <a:xfrm>
                  <a:off x="4190" y="1504"/>
                  <a:ext cx="37" cy="7"/>
                </a:xfrm>
                <a:prstGeom prst="rect">
                  <a:avLst/>
                </a:prstGeom>
                <a:solidFill>
                  <a:srgbClr val="A2A2A2"/>
                </a:solidFill>
                <a:ln w="12700">
                  <a:noFill/>
                  <a:miter lim="800000"/>
                  <a:headEnd/>
                  <a:tailEnd/>
                </a:ln>
                <a:effectLst/>
              </p:spPr>
              <p:txBody>
                <a:bodyPr wrap="none" anchor="ctr"/>
                <a:lstStyle/>
                <a:p>
                  <a:endParaRPr lang="en-US"/>
                </a:p>
              </p:txBody>
            </p:sp>
          </p:grpSp>
          <p:sp>
            <p:nvSpPr>
              <p:cNvPr id="123955" name="Text Box 1075"/>
              <p:cNvSpPr txBox="1">
                <a:spLocks noChangeArrowheads="1"/>
              </p:cNvSpPr>
              <p:nvPr/>
            </p:nvSpPr>
            <p:spPr bwMode="auto">
              <a:xfrm>
                <a:off x="1525" y="855"/>
                <a:ext cx="464" cy="436"/>
              </a:xfrm>
              <a:prstGeom prst="rect">
                <a:avLst/>
              </a:prstGeom>
              <a:noFill/>
              <a:ln w="12700" cap="rnd">
                <a:noFill/>
                <a:miter lim="800000"/>
                <a:headEnd/>
                <a:tailEnd/>
              </a:ln>
              <a:effectLst/>
            </p:spPr>
            <p:txBody>
              <a:bodyPr wrap="none">
                <a:spAutoFit/>
              </a:bodyPr>
              <a:lstStyle/>
              <a:p>
                <a:pPr algn="ctr">
                  <a:lnSpc>
                    <a:spcPct val="100000"/>
                  </a:lnSpc>
                </a:pPr>
                <a:endParaRPr lang="en-US" sz="1600" b="1">
                  <a:latin typeface="Arial" charset="0"/>
                </a:endParaRPr>
              </a:p>
            </p:txBody>
          </p:sp>
        </p:grpSp>
      </p:grpSp>
      <p:pic>
        <p:nvPicPr>
          <p:cNvPr id="123956" name="Picture 1076" descr="C:\Users\Andrej\3G\pics\02_7110.tif"/>
          <p:cNvPicPr>
            <a:picLocks noChangeAspect="1" noChangeArrowheads="1"/>
          </p:cNvPicPr>
          <p:nvPr/>
        </p:nvPicPr>
        <p:blipFill>
          <a:blip r:embed="rId5" cstate="print"/>
          <a:srcRect b="5170"/>
          <a:stretch>
            <a:fillRect/>
          </a:stretch>
        </p:blipFill>
        <p:spPr bwMode="auto">
          <a:xfrm>
            <a:off x="6346371" y="5435600"/>
            <a:ext cx="455613" cy="838200"/>
          </a:xfrm>
          <a:prstGeom prst="rect">
            <a:avLst/>
          </a:prstGeom>
          <a:noFill/>
        </p:spPr>
      </p:pic>
      <p:grpSp>
        <p:nvGrpSpPr>
          <p:cNvPr id="56" name="Group 1048"/>
          <p:cNvGrpSpPr>
            <a:grpSpLocks/>
          </p:cNvGrpSpPr>
          <p:nvPr/>
        </p:nvGrpSpPr>
        <p:grpSpPr bwMode="auto">
          <a:xfrm>
            <a:off x="7416800" y="1037772"/>
            <a:ext cx="1480457" cy="1284514"/>
            <a:chOff x="3744" y="3024"/>
            <a:chExt cx="768" cy="432"/>
          </a:xfrm>
        </p:grpSpPr>
        <p:grpSp>
          <p:nvGrpSpPr>
            <p:cNvPr id="57" name="Group 1049"/>
            <p:cNvGrpSpPr>
              <a:grpSpLocks/>
            </p:cNvGrpSpPr>
            <p:nvPr/>
          </p:nvGrpSpPr>
          <p:grpSpPr bwMode="auto">
            <a:xfrm>
              <a:off x="3745" y="3022"/>
              <a:ext cx="770" cy="431"/>
              <a:chOff x="1097" y="1656"/>
              <a:chExt cx="1187" cy="762"/>
            </a:xfrm>
          </p:grpSpPr>
          <p:sp>
            <p:nvSpPr>
              <p:cNvPr id="59" name="Oval 1050"/>
              <p:cNvSpPr>
                <a:spLocks noChangeArrowheads="1"/>
              </p:cNvSpPr>
              <p:nvPr/>
            </p:nvSpPr>
            <p:spPr bwMode="auto">
              <a:xfrm rot="892054">
                <a:off x="1097" y="1785"/>
                <a:ext cx="372" cy="279"/>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60" name="Oval 1051"/>
              <p:cNvSpPr>
                <a:spLocks noChangeArrowheads="1"/>
              </p:cNvSpPr>
              <p:nvPr/>
            </p:nvSpPr>
            <p:spPr bwMode="auto">
              <a:xfrm>
                <a:off x="1930" y="1760"/>
                <a:ext cx="321" cy="306"/>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61" name="Oval 1052"/>
              <p:cNvSpPr>
                <a:spLocks noChangeArrowheads="1"/>
              </p:cNvSpPr>
              <p:nvPr/>
            </p:nvSpPr>
            <p:spPr bwMode="auto">
              <a:xfrm rot="-5078581">
                <a:off x="1527" y="1991"/>
                <a:ext cx="350" cy="503"/>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62" name="Oval 1053"/>
              <p:cNvSpPr>
                <a:spLocks noChangeArrowheads="1"/>
              </p:cNvSpPr>
              <p:nvPr/>
            </p:nvSpPr>
            <p:spPr bwMode="auto">
              <a:xfrm rot="-5825252">
                <a:off x="1948" y="1954"/>
                <a:ext cx="28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63" name="Oval 1054"/>
              <p:cNvSpPr>
                <a:spLocks noChangeArrowheads="1"/>
              </p:cNvSpPr>
              <p:nvPr/>
            </p:nvSpPr>
            <p:spPr bwMode="auto">
              <a:xfrm rot="-4491197">
                <a:off x="1144" y="1961"/>
                <a:ext cx="29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64" name="Freeform 1055"/>
              <p:cNvSpPr>
                <a:spLocks/>
              </p:cNvSpPr>
              <p:nvPr/>
            </p:nvSpPr>
            <p:spPr bwMode="auto">
              <a:xfrm>
                <a:off x="1101" y="1656"/>
                <a:ext cx="1183" cy="718"/>
              </a:xfrm>
              <a:custGeom>
                <a:avLst/>
                <a:gdLst/>
                <a:ahLst/>
                <a:cxnLst>
                  <a:cxn ang="0">
                    <a:pos x="1694" y="215"/>
                  </a:cxn>
                  <a:cxn ang="0">
                    <a:pos x="1598" y="95"/>
                  </a:cxn>
                  <a:cxn ang="0">
                    <a:pos x="1520" y="44"/>
                  </a:cxn>
                  <a:cxn ang="0">
                    <a:pos x="1431" y="22"/>
                  </a:cxn>
                  <a:cxn ang="0">
                    <a:pos x="1311" y="45"/>
                  </a:cxn>
                  <a:cxn ang="0">
                    <a:pos x="1200" y="127"/>
                  </a:cxn>
                  <a:cxn ang="0">
                    <a:pos x="1119" y="207"/>
                  </a:cxn>
                  <a:cxn ang="0">
                    <a:pos x="1026" y="80"/>
                  </a:cxn>
                  <a:cxn ang="0">
                    <a:pos x="904" y="9"/>
                  </a:cxn>
                  <a:cxn ang="0">
                    <a:pos x="785" y="5"/>
                  </a:cxn>
                  <a:cxn ang="0">
                    <a:pos x="692" y="42"/>
                  </a:cxn>
                  <a:cxn ang="0">
                    <a:pos x="612" y="114"/>
                  </a:cxn>
                  <a:cxn ang="0">
                    <a:pos x="550" y="212"/>
                  </a:cxn>
                  <a:cxn ang="0">
                    <a:pos x="508" y="333"/>
                  </a:cxn>
                  <a:cxn ang="0">
                    <a:pos x="470" y="430"/>
                  </a:cxn>
                  <a:cxn ang="0">
                    <a:pos x="338" y="379"/>
                  </a:cxn>
                  <a:cxn ang="0">
                    <a:pos x="209" y="382"/>
                  </a:cxn>
                  <a:cxn ang="0">
                    <a:pos x="106" y="436"/>
                  </a:cxn>
                  <a:cxn ang="0">
                    <a:pos x="42" y="520"/>
                  </a:cxn>
                  <a:cxn ang="0">
                    <a:pos x="7" y="628"/>
                  </a:cxn>
                  <a:cxn ang="0">
                    <a:pos x="4" y="753"/>
                  </a:cxn>
                  <a:cxn ang="0">
                    <a:pos x="33" y="885"/>
                  </a:cxn>
                  <a:cxn ang="0">
                    <a:pos x="88" y="1005"/>
                  </a:cxn>
                  <a:cxn ang="0">
                    <a:pos x="128" y="1066"/>
                  </a:cxn>
                  <a:cxn ang="0">
                    <a:pos x="61" y="1193"/>
                  </a:cxn>
                  <a:cxn ang="0">
                    <a:pos x="10" y="1350"/>
                  </a:cxn>
                  <a:cxn ang="0">
                    <a:pos x="3" y="1502"/>
                  </a:cxn>
                  <a:cxn ang="0">
                    <a:pos x="33" y="1644"/>
                  </a:cxn>
                  <a:cxn ang="0">
                    <a:pos x="100" y="1766"/>
                  </a:cxn>
                  <a:cxn ang="0">
                    <a:pos x="197" y="1859"/>
                  </a:cxn>
                  <a:cxn ang="0">
                    <a:pos x="328" y="1918"/>
                  </a:cxn>
                  <a:cxn ang="0">
                    <a:pos x="491" y="1922"/>
                  </a:cxn>
                  <a:cxn ang="0">
                    <a:pos x="646" y="1865"/>
                  </a:cxn>
                  <a:cxn ang="0">
                    <a:pos x="726" y="1884"/>
                  </a:cxn>
                  <a:cxn ang="0">
                    <a:pos x="772" y="2010"/>
                  </a:cxn>
                  <a:cxn ang="0">
                    <a:pos x="849" y="2116"/>
                  </a:cxn>
                  <a:cxn ang="0">
                    <a:pos x="954" y="2198"/>
                  </a:cxn>
                  <a:cxn ang="0">
                    <a:pos x="1077" y="2249"/>
                  </a:cxn>
                  <a:cxn ang="0">
                    <a:pos x="1215" y="2262"/>
                  </a:cxn>
                  <a:cxn ang="0">
                    <a:pos x="1354" y="2233"/>
                  </a:cxn>
                  <a:cxn ang="0">
                    <a:pos x="1475" y="2167"/>
                  </a:cxn>
                  <a:cxn ang="0">
                    <a:pos x="1572" y="2069"/>
                  </a:cxn>
                  <a:cxn ang="0">
                    <a:pos x="1637" y="1947"/>
                  </a:cxn>
                  <a:cxn ang="0">
                    <a:pos x="1667" y="1806"/>
                  </a:cxn>
                  <a:cxn ang="0">
                    <a:pos x="1667" y="1777"/>
                  </a:cxn>
                  <a:cxn ang="0">
                    <a:pos x="1738" y="1814"/>
                  </a:cxn>
                  <a:cxn ang="0">
                    <a:pos x="1887" y="1867"/>
                  </a:cxn>
                  <a:cxn ang="0">
                    <a:pos x="2041" y="1867"/>
                  </a:cxn>
                  <a:cxn ang="0">
                    <a:pos x="2166" y="1820"/>
                  </a:cxn>
                  <a:cxn ang="0">
                    <a:pos x="2257" y="1739"/>
                  </a:cxn>
                  <a:cxn ang="0">
                    <a:pos x="2317" y="1631"/>
                  </a:cxn>
                  <a:cxn ang="0">
                    <a:pos x="2339" y="1505"/>
                  </a:cxn>
                  <a:cxn ang="0">
                    <a:pos x="2323" y="1368"/>
                  </a:cxn>
                  <a:cxn ang="0">
                    <a:pos x="2250" y="1204"/>
                  </a:cxn>
                  <a:cxn ang="0">
                    <a:pos x="2165" y="1036"/>
                  </a:cxn>
                  <a:cxn ang="0">
                    <a:pos x="2266" y="783"/>
                  </a:cxn>
                  <a:cxn ang="0">
                    <a:pos x="2276" y="636"/>
                  </a:cxn>
                  <a:cxn ang="0">
                    <a:pos x="2255" y="525"/>
                  </a:cxn>
                  <a:cxn ang="0">
                    <a:pos x="2204" y="430"/>
                  </a:cxn>
                  <a:cxn ang="0">
                    <a:pos x="2137" y="368"/>
                  </a:cxn>
                  <a:cxn ang="0">
                    <a:pos x="2056" y="334"/>
                  </a:cxn>
                  <a:cxn ang="0">
                    <a:pos x="1966" y="326"/>
                  </a:cxn>
                  <a:cxn ang="0">
                    <a:pos x="1787" y="379"/>
                  </a:cxn>
                </a:cxnLst>
                <a:rect l="0" t="0" r="r" b="b"/>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1"/>
                    </a:lnTo>
                    <a:lnTo>
                      <a:pt x="1667" y="1780"/>
                    </a:lnTo>
                    <a:lnTo>
                      <a:pt x="1667" y="1778"/>
                    </a:lnTo>
                    <a:lnTo>
                      <a:pt x="1667" y="1777"/>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00CC99">
                      <a:gamma/>
                      <a:tint val="30196"/>
                      <a:invGamma/>
                    </a:srgbClr>
                  </a:gs>
                  <a:gs pos="100000">
                    <a:srgbClr val="00CC99"/>
                  </a:gs>
                </a:gsLst>
                <a:lin ang="2700000" scaled="1"/>
              </a:gradFill>
              <a:ln w="9525" cap="flat" cmpd="sng">
                <a:noFill/>
                <a:prstDash val="solid"/>
                <a:round/>
                <a:headEnd type="none" w="med" len="med"/>
                <a:tailEnd type="none" w="med" len="med"/>
              </a:ln>
              <a:effectLst/>
            </p:spPr>
            <p:txBody>
              <a:bodyPr/>
              <a:lstStyle/>
              <a:p>
                <a:endParaRPr lang="en-US"/>
              </a:p>
            </p:txBody>
          </p:sp>
        </p:grpSp>
        <p:sp>
          <p:nvSpPr>
            <p:cNvPr id="58" name="Text Box 1056"/>
            <p:cNvSpPr txBox="1">
              <a:spLocks noChangeArrowheads="1"/>
            </p:cNvSpPr>
            <p:nvPr/>
          </p:nvSpPr>
          <p:spPr bwMode="auto">
            <a:xfrm>
              <a:off x="3888" y="3072"/>
              <a:ext cx="81" cy="108"/>
            </a:xfrm>
            <a:prstGeom prst="rect">
              <a:avLst/>
            </a:prstGeom>
            <a:noFill/>
            <a:ln w="12700">
              <a:noFill/>
              <a:miter lim="800000"/>
              <a:headEnd/>
              <a:tailEnd/>
            </a:ln>
            <a:effectLst/>
          </p:spPr>
          <p:txBody>
            <a:bodyPr wrap="none">
              <a:spAutoFit/>
            </a:bodyPr>
            <a:lstStyle/>
            <a:p>
              <a:pPr>
                <a:lnSpc>
                  <a:spcPct val="100000"/>
                </a:lnSpc>
              </a:pPr>
              <a:endParaRPr lang="en-US" sz="1400" b="1">
                <a:latin typeface="Times" pitchFamily="18" charset="0"/>
              </a:endParaRPr>
            </a:p>
          </p:txBody>
        </p:sp>
      </p:grpSp>
      <p:sp>
        <p:nvSpPr>
          <p:cNvPr id="65" name="TextBox 64"/>
          <p:cNvSpPr txBox="1"/>
          <p:nvPr/>
        </p:nvSpPr>
        <p:spPr>
          <a:xfrm>
            <a:off x="4934858" y="2772228"/>
            <a:ext cx="1069524" cy="369332"/>
          </a:xfrm>
          <a:prstGeom prst="rect">
            <a:avLst/>
          </a:prstGeom>
          <a:noFill/>
        </p:spPr>
        <p:txBody>
          <a:bodyPr wrap="none" rtlCol="0">
            <a:spAutoFit/>
          </a:bodyPr>
          <a:lstStyle/>
          <a:p>
            <a:r>
              <a:rPr lang="en-US" dirty="0" smtClean="0"/>
              <a:t>ASN-</a:t>
            </a:r>
            <a:r>
              <a:rPr lang="en-US" dirty="0" err="1" smtClean="0"/>
              <a:t>gw</a:t>
            </a:r>
            <a:endParaRPr lang="en-US" dirty="0"/>
          </a:p>
        </p:txBody>
      </p:sp>
      <p:pic>
        <p:nvPicPr>
          <p:cNvPr id="66" name="Picture 3" descr="C:\Storage\wavium\marketing\product pictures\Oct 3 2007\SC600_100307_renders\sc600_100307.jpg"/>
          <p:cNvPicPr>
            <a:picLocks noChangeAspect="1" noChangeArrowheads="1"/>
          </p:cNvPicPr>
          <p:nvPr/>
        </p:nvPicPr>
        <p:blipFill>
          <a:blip r:embed="rId6" cstate="print">
            <a:lum contrast="20000"/>
          </a:blip>
          <a:srcRect t="17444" b="17854"/>
          <a:stretch>
            <a:fillRect/>
          </a:stretch>
        </p:blipFill>
        <p:spPr bwMode="auto">
          <a:xfrm>
            <a:off x="6084889" y="2707821"/>
            <a:ext cx="1055660" cy="499836"/>
          </a:xfrm>
          <a:prstGeom prst="rect">
            <a:avLst/>
          </a:prstGeom>
          <a:noFill/>
          <a:ln w="9525">
            <a:noFill/>
            <a:miter lim="800000"/>
            <a:headEnd/>
            <a:tailEnd/>
          </a:ln>
        </p:spPr>
      </p:pic>
      <p:pic>
        <p:nvPicPr>
          <p:cNvPr id="67" name="Picture 3" descr="C:\Storage\wavium\marketing\product pictures\Oct 3 2007\SC600_100307_renders\sc600_100307.jpg"/>
          <p:cNvPicPr>
            <a:picLocks noChangeAspect="1" noChangeArrowheads="1"/>
          </p:cNvPicPr>
          <p:nvPr/>
        </p:nvPicPr>
        <p:blipFill>
          <a:blip r:embed="rId6" cstate="print">
            <a:lum contrast="20000"/>
          </a:blip>
          <a:srcRect t="17444" b="17854"/>
          <a:stretch>
            <a:fillRect/>
          </a:stretch>
        </p:blipFill>
        <p:spPr bwMode="auto">
          <a:xfrm>
            <a:off x="6542089" y="2221593"/>
            <a:ext cx="1055660" cy="499836"/>
          </a:xfrm>
          <a:prstGeom prst="rect">
            <a:avLst/>
          </a:prstGeom>
          <a:noFill/>
          <a:ln w="9525">
            <a:noFill/>
            <a:miter lim="800000"/>
            <a:headEnd/>
            <a:tailEnd/>
          </a:ln>
        </p:spPr>
      </p:pic>
      <p:cxnSp>
        <p:nvCxnSpPr>
          <p:cNvPr id="68" name="Straight Connector 67"/>
          <p:cNvCxnSpPr>
            <a:cxnSpLocks noChangeShapeType="1"/>
          </p:cNvCxnSpPr>
          <p:nvPr/>
        </p:nvCxnSpPr>
        <p:spPr bwMode="auto">
          <a:xfrm rot="5400000">
            <a:off x="5638804" y="3621314"/>
            <a:ext cx="1233711" cy="464461"/>
          </a:xfrm>
          <a:prstGeom prst="line">
            <a:avLst/>
          </a:prstGeom>
          <a:noFill/>
          <a:ln w="28575">
            <a:solidFill>
              <a:srgbClr val="800080"/>
            </a:solidFill>
            <a:round/>
            <a:headEnd/>
            <a:tailEnd/>
          </a:ln>
          <a:effectLst>
            <a:outerShdw blurRad="63500" dist="38100" dir="18900000" algn="bl" rotWithShape="0">
              <a:srgbClr val="000000">
                <a:alpha val="39999"/>
              </a:srgbClr>
            </a:outerShdw>
          </a:effectLst>
        </p:spPr>
      </p:cxnSp>
      <p:cxnSp>
        <p:nvCxnSpPr>
          <p:cNvPr id="71" name="Straight Connector 70"/>
          <p:cNvCxnSpPr>
            <a:cxnSpLocks noChangeShapeType="1"/>
          </p:cNvCxnSpPr>
          <p:nvPr/>
        </p:nvCxnSpPr>
        <p:spPr bwMode="auto">
          <a:xfrm rot="16200000" flipH="1">
            <a:off x="6756400" y="3331029"/>
            <a:ext cx="1146632" cy="986974"/>
          </a:xfrm>
          <a:prstGeom prst="line">
            <a:avLst/>
          </a:prstGeom>
          <a:noFill/>
          <a:ln w="28575">
            <a:solidFill>
              <a:srgbClr val="800080"/>
            </a:solidFill>
            <a:round/>
            <a:headEnd/>
            <a:tailEnd/>
          </a:ln>
          <a:effectLst>
            <a:outerShdw blurRad="63500" dist="38100" dir="18900000" algn="bl" rotWithShape="0">
              <a:srgbClr val="000000">
                <a:alpha val="39999"/>
              </a:srgbClr>
            </a:outerShdw>
          </a:effectLst>
        </p:spPr>
      </p:cxnSp>
      <p:sp>
        <p:nvSpPr>
          <p:cNvPr id="73" name="TextBox 72"/>
          <p:cNvSpPr txBox="1"/>
          <p:nvPr/>
        </p:nvSpPr>
        <p:spPr>
          <a:xfrm>
            <a:off x="6001658" y="2242456"/>
            <a:ext cx="518091" cy="369332"/>
          </a:xfrm>
          <a:prstGeom prst="rect">
            <a:avLst/>
          </a:prstGeom>
          <a:noFill/>
        </p:spPr>
        <p:txBody>
          <a:bodyPr wrap="none" rtlCol="0">
            <a:spAutoFit/>
          </a:bodyPr>
          <a:lstStyle/>
          <a:p>
            <a:r>
              <a:rPr lang="en-US" dirty="0" smtClean="0"/>
              <a:t>HA</a:t>
            </a:r>
            <a:endParaRPr lang="en-US" dirty="0"/>
          </a:p>
        </p:txBody>
      </p:sp>
      <p:cxnSp>
        <p:nvCxnSpPr>
          <p:cNvPr id="74" name="Straight Connector 73"/>
          <p:cNvCxnSpPr>
            <a:cxnSpLocks noChangeShapeType="1"/>
          </p:cNvCxnSpPr>
          <p:nvPr/>
        </p:nvCxnSpPr>
        <p:spPr bwMode="auto">
          <a:xfrm rot="5400000" flipH="1" flipV="1">
            <a:off x="7141029" y="1930401"/>
            <a:ext cx="333828" cy="246743"/>
          </a:xfrm>
          <a:prstGeom prst="line">
            <a:avLst/>
          </a:prstGeom>
          <a:noFill/>
          <a:ln w="28575">
            <a:solidFill>
              <a:srgbClr val="800080"/>
            </a:solidFill>
            <a:round/>
            <a:headEnd/>
            <a:tailEnd/>
          </a:ln>
          <a:effectLst>
            <a:outerShdw blurRad="63500" dist="38100" dir="18900000" algn="bl" rotWithShape="0">
              <a:srgbClr val="000000">
                <a:alpha val="39999"/>
              </a:srgbClr>
            </a:outerShdw>
          </a:effectLst>
        </p:spPr>
      </p:cxnSp>
      <p:sp>
        <p:nvSpPr>
          <p:cNvPr id="77" name="TextBox 76"/>
          <p:cNvSpPr txBox="1"/>
          <p:nvPr/>
        </p:nvSpPr>
        <p:spPr>
          <a:xfrm>
            <a:off x="7678058" y="1364342"/>
            <a:ext cx="1031051" cy="369332"/>
          </a:xfrm>
          <a:prstGeom prst="rect">
            <a:avLst/>
          </a:prstGeom>
          <a:noFill/>
        </p:spPr>
        <p:txBody>
          <a:bodyPr wrap="none" rtlCol="0">
            <a:spAutoFit/>
          </a:bodyPr>
          <a:lstStyle/>
          <a:p>
            <a:r>
              <a:rPr lang="en-US" dirty="0" smtClean="0"/>
              <a:t>Internet</a:t>
            </a:r>
            <a:endParaRPr lang="en-US" dirty="0"/>
          </a:p>
        </p:txBody>
      </p:sp>
      <p:sp>
        <p:nvSpPr>
          <p:cNvPr id="83" name="TextBox 82"/>
          <p:cNvSpPr txBox="1"/>
          <p:nvPr/>
        </p:nvSpPr>
        <p:spPr>
          <a:xfrm>
            <a:off x="5326744" y="4949370"/>
            <a:ext cx="505267" cy="369332"/>
          </a:xfrm>
          <a:prstGeom prst="rect">
            <a:avLst/>
          </a:prstGeom>
          <a:noFill/>
        </p:spPr>
        <p:txBody>
          <a:bodyPr wrap="none" rtlCol="0">
            <a:spAutoFit/>
          </a:bodyPr>
          <a:lstStyle/>
          <a:p>
            <a:r>
              <a:rPr lang="en-US" dirty="0" smtClean="0"/>
              <a:t>BS</a:t>
            </a:r>
            <a:endParaRPr lang="en-US" dirty="0"/>
          </a:p>
        </p:txBody>
      </p:sp>
      <p:sp>
        <p:nvSpPr>
          <p:cNvPr id="84" name="TextBox 83"/>
          <p:cNvSpPr txBox="1"/>
          <p:nvPr/>
        </p:nvSpPr>
        <p:spPr>
          <a:xfrm>
            <a:off x="7380515" y="3592285"/>
            <a:ext cx="684803" cy="369332"/>
          </a:xfrm>
          <a:prstGeom prst="rect">
            <a:avLst/>
          </a:prstGeom>
          <a:noFill/>
        </p:spPr>
        <p:txBody>
          <a:bodyPr wrap="none" rtlCol="0">
            <a:spAutoFit/>
          </a:bodyPr>
          <a:lstStyle/>
          <a:p>
            <a:r>
              <a:rPr lang="en-US" dirty="0" smtClean="0"/>
              <a:t>GRE</a:t>
            </a:r>
            <a:endParaRPr lang="en-US"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100" fill="hold"/>
                                        <p:tgtEl>
                                          <p:spTgt spid="66"/>
                                        </p:tgtEl>
                                        <p:attrNameLst>
                                          <p:attrName>ppt_w</p:attrName>
                                        </p:attrNameLst>
                                      </p:cBhvr>
                                      <p:tavLst>
                                        <p:tav tm="0">
                                          <p:val>
                                            <p:fltVal val="0"/>
                                          </p:val>
                                        </p:tav>
                                        <p:tav tm="100000">
                                          <p:val>
                                            <p:strVal val="#ppt_w"/>
                                          </p:val>
                                        </p:tav>
                                      </p:tavLst>
                                    </p:anim>
                                    <p:anim calcmode="lin" valueType="num">
                                      <p:cBhvr>
                                        <p:cTn id="8" dur="100" fill="hold"/>
                                        <p:tgtEl>
                                          <p:spTgt spid="66"/>
                                        </p:tgtEl>
                                        <p:attrNameLst>
                                          <p:attrName>ppt_h</p:attrName>
                                        </p:attrNameLst>
                                      </p:cBhvr>
                                      <p:tavLst>
                                        <p:tav tm="0">
                                          <p:val>
                                            <p:fltVal val="0"/>
                                          </p:val>
                                        </p:tav>
                                        <p:tav tm="100000">
                                          <p:val>
                                            <p:strVal val="#ppt_h"/>
                                          </p:val>
                                        </p:tav>
                                      </p:tavLst>
                                    </p:anim>
                                    <p:animEffect transition="in" filter="fade">
                                      <p:cBhvr>
                                        <p:cTn id="9" dur="100"/>
                                        <p:tgtEl>
                                          <p:spTgt spid="66"/>
                                        </p:tgtEl>
                                      </p:cBhvr>
                                    </p:animEffect>
                                  </p:childTnLst>
                                </p:cTn>
                              </p:par>
                            </p:childTnLst>
                          </p:cTn>
                        </p:par>
                        <p:par>
                          <p:cTn id="10" fill="hold">
                            <p:stCondLst>
                              <p:cond delay="100"/>
                            </p:stCondLst>
                            <p:childTnLst>
                              <p:par>
                                <p:cTn id="11" presetID="53"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100" fill="hold"/>
                                        <p:tgtEl>
                                          <p:spTgt spid="67"/>
                                        </p:tgtEl>
                                        <p:attrNameLst>
                                          <p:attrName>ppt_w</p:attrName>
                                        </p:attrNameLst>
                                      </p:cBhvr>
                                      <p:tavLst>
                                        <p:tav tm="0">
                                          <p:val>
                                            <p:fltVal val="0"/>
                                          </p:val>
                                        </p:tav>
                                        <p:tav tm="100000">
                                          <p:val>
                                            <p:strVal val="#ppt_w"/>
                                          </p:val>
                                        </p:tav>
                                      </p:tavLst>
                                    </p:anim>
                                    <p:anim calcmode="lin" valueType="num">
                                      <p:cBhvr>
                                        <p:cTn id="14" dur="100" fill="hold"/>
                                        <p:tgtEl>
                                          <p:spTgt spid="67"/>
                                        </p:tgtEl>
                                        <p:attrNameLst>
                                          <p:attrName>ppt_h</p:attrName>
                                        </p:attrNameLst>
                                      </p:cBhvr>
                                      <p:tavLst>
                                        <p:tav tm="0">
                                          <p:val>
                                            <p:fltVal val="0"/>
                                          </p:val>
                                        </p:tav>
                                        <p:tav tm="100000">
                                          <p:val>
                                            <p:strVal val="#ppt_h"/>
                                          </p:val>
                                        </p:tav>
                                      </p:tavLst>
                                    </p:anim>
                                    <p:animEffect transition="in" filter="fade">
                                      <p:cBhvr>
                                        <p:cTn id="15" dur="1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p:txBody>
          <a:bodyPr/>
          <a:lstStyle/>
          <a:p>
            <a:r>
              <a:rPr lang="en-US" dirty="0" smtClean="0"/>
              <a:t>CDMA</a:t>
            </a:r>
            <a:r>
              <a:rPr lang="en-US" dirty="0" smtClean="0"/>
              <a:t> network architecture</a:t>
            </a:r>
            <a:br>
              <a:rPr lang="en-US" dirty="0" smtClean="0"/>
            </a:br>
            <a:r>
              <a:rPr lang="en-US" dirty="0" smtClean="0"/>
              <a:t> -- SDO: 3GPP2</a:t>
            </a:r>
            <a:endParaRPr lang="en-US" dirty="0"/>
          </a:p>
        </p:txBody>
      </p:sp>
      <p:sp>
        <p:nvSpPr>
          <p:cNvPr id="123907" name="Rectangle 1027"/>
          <p:cNvSpPr>
            <a:spLocks noGrp="1" noChangeArrowheads="1"/>
          </p:cNvSpPr>
          <p:nvPr>
            <p:ph type="body" idx="1"/>
          </p:nvPr>
        </p:nvSpPr>
        <p:spPr>
          <a:xfrm>
            <a:off x="322264" y="1247775"/>
            <a:ext cx="4452936" cy="4978854"/>
          </a:xfrm>
        </p:spPr>
        <p:txBody>
          <a:bodyPr/>
          <a:lstStyle/>
          <a:p>
            <a:r>
              <a:rPr lang="en-US" dirty="0" smtClean="0"/>
              <a:t>PDSN</a:t>
            </a:r>
            <a:r>
              <a:rPr lang="en-US" dirty="0" smtClean="0"/>
              <a:t> Internet </a:t>
            </a:r>
            <a:r>
              <a:rPr lang="en-US" dirty="0" err="1" smtClean="0"/>
              <a:t>gw</a:t>
            </a:r>
            <a:r>
              <a:rPr lang="en-US" dirty="0" smtClean="0"/>
              <a:t> (HA+FA)</a:t>
            </a:r>
          </a:p>
          <a:p>
            <a:pPr lvl="1">
              <a:buFont typeface="Wingdings" pitchFamily="2" charset="2"/>
              <a:buChar char="v"/>
            </a:pPr>
            <a:r>
              <a:rPr lang="en-US" dirty="0" smtClean="0"/>
              <a:t>Top-level mobility mgmt</a:t>
            </a:r>
            <a:endParaRPr lang="en-US" dirty="0" smtClean="0"/>
          </a:p>
          <a:p>
            <a:r>
              <a:rPr lang="en-US" dirty="0" smtClean="0"/>
              <a:t>PCF for each access n/w</a:t>
            </a:r>
            <a:endParaRPr lang="en-US" dirty="0"/>
          </a:p>
          <a:p>
            <a:pPr lvl="1">
              <a:buFont typeface="Wingdings" pitchFamily="2" charset="2"/>
              <a:buChar char="v"/>
            </a:pPr>
            <a:r>
              <a:rPr lang="en-US" dirty="0" smtClean="0"/>
              <a:t>A10/A11 </a:t>
            </a:r>
            <a:r>
              <a:rPr lang="en-US" dirty="0" smtClean="0">
                <a:sym typeface="Wingdings" pitchFamily="2" charset="2"/>
              </a:rPr>
              <a:t> PDSN</a:t>
            </a:r>
            <a:endParaRPr lang="en-US" dirty="0" smtClean="0"/>
          </a:p>
          <a:p>
            <a:pPr lvl="1">
              <a:buFont typeface="Wingdings" pitchFamily="2" charset="2"/>
              <a:buChar char="v"/>
            </a:pPr>
            <a:r>
              <a:rPr lang="en-US" dirty="0" smtClean="0"/>
              <a:t>A8/A9 </a:t>
            </a:r>
            <a:r>
              <a:rPr lang="en-US" dirty="0" smtClean="0">
                <a:sym typeface="Wingdings" pitchFamily="2" charset="2"/>
              </a:rPr>
              <a:t> BS</a:t>
            </a:r>
            <a:endParaRPr lang="en-US" dirty="0" smtClean="0"/>
          </a:p>
          <a:p>
            <a:pPr lvl="1">
              <a:buFont typeface="Wingdings" pitchFamily="2" charset="2"/>
              <a:buChar char="v"/>
            </a:pPr>
            <a:r>
              <a:rPr lang="en-US" dirty="0" smtClean="0"/>
              <a:t>A23 </a:t>
            </a:r>
            <a:r>
              <a:rPr lang="en-US" dirty="0" smtClean="0">
                <a:sym typeface="Wingdings" pitchFamily="2" charset="2"/>
              </a:rPr>
              <a:t> PCF</a:t>
            </a:r>
            <a:endParaRPr lang="en-US" dirty="0"/>
          </a:p>
        </p:txBody>
      </p:sp>
      <p:grpSp>
        <p:nvGrpSpPr>
          <p:cNvPr id="2" name="Group 1029"/>
          <p:cNvGrpSpPr>
            <a:grpSpLocks/>
          </p:cNvGrpSpPr>
          <p:nvPr/>
        </p:nvGrpSpPr>
        <p:grpSpPr bwMode="auto">
          <a:xfrm>
            <a:off x="7565571" y="4445000"/>
            <a:ext cx="1055688" cy="1295400"/>
            <a:chOff x="864" y="1584"/>
            <a:chExt cx="720" cy="816"/>
          </a:xfrm>
        </p:grpSpPr>
        <p:grpSp>
          <p:nvGrpSpPr>
            <p:cNvPr id="3" name="Group 1030"/>
            <p:cNvGrpSpPr>
              <a:grpSpLocks/>
            </p:cNvGrpSpPr>
            <p:nvPr/>
          </p:nvGrpSpPr>
          <p:grpSpPr bwMode="auto">
            <a:xfrm>
              <a:off x="864" y="1584"/>
              <a:ext cx="720" cy="816"/>
              <a:chOff x="864" y="1584"/>
              <a:chExt cx="1008" cy="1108"/>
            </a:xfrm>
          </p:grpSpPr>
          <p:graphicFrame>
            <p:nvGraphicFramePr>
              <p:cNvPr id="123911" name="Object 1031">
                <a:hlinkClick r:id="" action="ppaction://ole?verb=0"/>
              </p:cNvPr>
              <p:cNvGraphicFramePr>
                <a:graphicFrameLocks/>
              </p:cNvGraphicFramePr>
              <p:nvPr/>
            </p:nvGraphicFramePr>
            <p:xfrm>
              <a:off x="1227" y="1632"/>
              <a:ext cx="320" cy="1060"/>
            </p:xfrm>
            <a:graphic>
              <a:graphicData uri="http://schemas.openxmlformats.org/presentationml/2006/ole">
                <p:oleObj spid="_x0000_s46083" name="VISIO" r:id="rId3" imgW="1055520" imgH="1118880" progId="Visio.Drawing.11">
                  <p:embed/>
                </p:oleObj>
              </a:graphicData>
            </a:graphic>
          </p:graphicFrame>
          <p:grpSp>
            <p:nvGrpSpPr>
              <p:cNvPr id="4" name="Group 1032"/>
              <p:cNvGrpSpPr>
                <a:grpSpLocks/>
              </p:cNvGrpSpPr>
              <p:nvPr/>
            </p:nvGrpSpPr>
            <p:grpSpPr bwMode="auto">
              <a:xfrm>
                <a:off x="864" y="1584"/>
                <a:ext cx="1008" cy="209"/>
                <a:chOff x="4" y="3236"/>
                <a:chExt cx="1082" cy="304"/>
              </a:xfrm>
            </p:grpSpPr>
            <p:sp>
              <p:nvSpPr>
                <p:cNvPr id="123913" name="Oval 1033"/>
                <p:cNvSpPr>
                  <a:spLocks noChangeArrowheads="1"/>
                </p:cNvSpPr>
                <p:nvPr/>
              </p:nvSpPr>
              <p:spPr bwMode="auto">
                <a:xfrm>
                  <a:off x="468" y="3364"/>
                  <a:ext cx="162" cy="41"/>
                </a:xfrm>
                <a:prstGeom prst="ellipse">
                  <a:avLst/>
                </a:prstGeom>
                <a:noFill/>
                <a:ln w="12700">
                  <a:solidFill>
                    <a:schemeClr val="tx1"/>
                  </a:solidFill>
                  <a:round/>
                  <a:headEnd/>
                  <a:tailEnd/>
                </a:ln>
                <a:effectLst/>
              </p:spPr>
              <p:txBody>
                <a:bodyPr wrap="none" anchor="ctr"/>
                <a:lstStyle/>
                <a:p>
                  <a:endParaRPr lang="en-US"/>
                </a:p>
              </p:txBody>
            </p:sp>
            <p:sp>
              <p:nvSpPr>
                <p:cNvPr id="123914" name="Oval 1034"/>
                <p:cNvSpPr>
                  <a:spLocks noChangeArrowheads="1"/>
                </p:cNvSpPr>
                <p:nvPr/>
              </p:nvSpPr>
              <p:spPr bwMode="auto">
                <a:xfrm>
                  <a:off x="359" y="3340"/>
                  <a:ext cx="370" cy="100"/>
                </a:xfrm>
                <a:prstGeom prst="ellipse">
                  <a:avLst/>
                </a:prstGeom>
                <a:noFill/>
                <a:ln w="12700">
                  <a:solidFill>
                    <a:schemeClr val="tx1"/>
                  </a:solidFill>
                  <a:round/>
                  <a:headEnd/>
                  <a:tailEnd/>
                </a:ln>
                <a:effectLst/>
              </p:spPr>
              <p:txBody>
                <a:bodyPr wrap="none" anchor="ctr"/>
                <a:lstStyle/>
                <a:p>
                  <a:endParaRPr lang="en-US"/>
                </a:p>
              </p:txBody>
            </p:sp>
            <p:sp>
              <p:nvSpPr>
                <p:cNvPr id="123915" name="Oval 1035"/>
                <p:cNvSpPr>
                  <a:spLocks noChangeArrowheads="1"/>
                </p:cNvSpPr>
                <p:nvPr/>
              </p:nvSpPr>
              <p:spPr bwMode="auto">
                <a:xfrm>
                  <a:off x="228" y="3302"/>
                  <a:ext cx="633" cy="176"/>
                </a:xfrm>
                <a:prstGeom prst="ellipse">
                  <a:avLst/>
                </a:prstGeom>
                <a:noFill/>
                <a:ln w="12700">
                  <a:solidFill>
                    <a:schemeClr val="tx1"/>
                  </a:solidFill>
                  <a:round/>
                  <a:headEnd/>
                  <a:tailEnd/>
                </a:ln>
                <a:effectLst/>
              </p:spPr>
              <p:txBody>
                <a:bodyPr wrap="none" anchor="ctr"/>
                <a:lstStyle/>
                <a:p>
                  <a:endParaRPr lang="en-US"/>
                </a:p>
              </p:txBody>
            </p:sp>
            <p:sp>
              <p:nvSpPr>
                <p:cNvPr id="123916" name="Oval 1036"/>
                <p:cNvSpPr>
                  <a:spLocks noChangeArrowheads="1"/>
                </p:cNvSpPr>
                <p:nvPr/>
              </p:nvSpPr>
              <p:spPr bwMode="auto">
                <a:xfrm>
                  <a:off x="4" y="3236"/>
                  <a:ext cx="1082" cy="304"/>
                </a:xfrm>
                <a:prstGeom prst="ellipse">
                  <a:avLst/>
                </a:prstGeom>
                <a:noFill/>
                <a:ln w="12700">
                  <a:solidFill>
                    <a:schemeClr val="tx1"/>
                  </a:solidFill>
                  <a:round/>
                  <a:headEnd/>
                  <a:tailEnd/>
                </a:ln>
                <a:effectLst/>
              </p:spPr>
              <p:txBody>
                <a:bodyPr wrap="none" anchor="ctr"/>
                <a:lstStyle/>
                <a:p>
                  <a:endParaRPr lang="en-US"/>
                </a:p>
              </p:txBody>
            </p:sp>
          </p:grpSp>
        </p:grpSp>
        <p:grpSp>
          <p:nvGrpSpPr>
            <p:cNvPr id="5" name="Group 1037"/>
            <p:cNvGrpSpPr>
              <a:grpSpLocks/>
            </p:cNvGrpSpPr>
            <p:nvPr/>
          </p:nvGrpSpPr>
          <p:grpSpPr bwMode="auto">
            <a:xfrm>
              <a:off x="1319" y="1968"/>
              <a:ext cx="125" cy="258"/>
              <a:chOff x="1525" y="760"/>
              <a:chExt cx="464" cy="531"/>
            </a:xfrm>
          </p:grpSpPr>
          <p:grpSp>
            <p:nvGrpSpPr>
              <p:cNvPr id="6" name="Group 1038"/>
              <p:cNvGrpSpPr>
                <a:grpSpLocks/>
              </p:cNvGrpSpPr>
              <p:nvPr/>
            </p:nvGrpSpPr>
            <p:grpSpPr bwMode="auto">
              <a:xfrm>
                <a:off x="1596" y="760"/>
                <a:ext cx="356" cy="494"/>
                <a:chOff x="4172" y="1389"/>
                <a:chExt cx="229" cy="318"/>
              </a:xfrm>
            </p:grpSpPr>
            <p:sp>
              <p:nvSpPr>
                <p:cNvPr id="123919" name="Rectangle 1039"/>
                <p:cNvSpPr>
                  <a:spLocks noChangeArrowheads="1"/>
                </p:cNvSpPr>
                <p:nvPr/>
              </p:nvSpPr>
              <p:spPr bwMode="auto">
                <a:xfrm>
                  <a:off x="4174" y="1694"/>
                  <a:ext cx="194" cy="12"/>
                </a:xfrm>
                <a:prstGeom prst="rect">
                  <a:avLst/>
                </a:prstGeom>
                <a:solidFill>
                  <a:srgbClr val="474747"/>
                </a:solidFill>
                <a:ln w="12700">
                  <a:noFill/>
                  <a:miter lim="800000"/>
                  <a:headEnd/>
                  <a:tailEnd/>
                </a:ln>
                <a:effectLst/>
              </p:spPr>
              <p:txBody>
                <a:bodyPr wrap="none" anchor="ctr"/>
                <a:lstStyle/>
                <a:p>
                  <a:endParaRPr lang="en-US"/>
                </a:p>
              </p:txBody>
            </p:sp>
            <p:sp>
              <p:nvSpPr>
                <p:cNvPr id="123920" name="Rectangle 1040"/>
                <p:cNvSpPr>
                  <a:spLocks noChangeArrowheads="1"/>
                </p:cNvSpPr>
                <p:nvPr/>
              </p:nvSpPr>
              <p:spPr bwMode="auto">
                <a:xfrm>
                  <a:off x="4172" y="1407"/>
                  <a:ext cx="198" cy="289"/>
                </a:xfrm>
                <a:prstGeom prst="rect">
                  <a:avLst/>
                </a:prstGeom>
                <a:gradFill rotWithShape="0">
                  <a:gsLst>
                    <a:gs pos="0">
                      <a:srgbClr val="C0C0C0"/>
                    </a:gs>
                    <a:gs pos="50000">
                      <a:srgbClr val="C0C0C0">
                        <a:gamma/>
                        <a:tint val="70196"/>
                        <a:invGamma/>
                      </a:srgbClr>
                    </a:gs>
                    <a:gs pos="100000">
                      <a:srgbClr val="C0C0C0"/>
                    </a:gs>
                  </a:gsLst>
                  <a:lin ang="5400000" scaled="1"/>
                </a:gradFill>
                <a:ln w="12700">
                  <a:noFill/>
                  <a:miter lim="800000"/>
                  <a:headEnd/>
                  <a:tailEnd/>
                </a:ln>
                <a:effectLst/>
              </p:spPr>
              <p:txBody>
                <a:bodyPr wrap="none" anchor="ctr"/>
                <a:lstStyle/>
                <a:p>
                  <a:endParaRPr lang="en-US"/>
                </a:p>
              </p:txBody>
            </p:sp>
            <p:sp>
              <p:nvSpPr>
                <p:cNvPr id="123921" name="Freeform 1041"/>
                <p:cNvSpPr>
                  <a:spLocks/>
                </p:cNvSpPr>
                <p:nvPr/>
              </p:nvSpPr>
              <p:spPr bwMode="auto">
                <a:xfrm>
                  <a:off x="4172" y="1389"/>
                  <a:ext cx="229" cy="19"/>
                </a:xfrm>
                <a:custGeom>
                  <a:avLst/>
                  <a:gdLst/>
                  <a:ahLst/>
                  <a:cxnLst>
                    <a:cxn ang="0">
                      <a:pos x="0" y="18"/>
                    </a:cxn>
                    <a:cxn ang="0">
                      <a:pos x="35" y="0"/>
                    </a:cxn>
                    <a:cxn ang="0">
                      <a:pos x="228" y="0"/>
                    </a:cxn>
                    <a:cxn ang="0">
                      <a:pos x="197" y="17"/>
                    </a:cxn>
                    <a:cxn ang="0">
                      <a:pos x="0" y="18"/>
                    </a:cxn>
                  </a:cxnLst>
                  <a:rect l="0" t="0" r="r" b="b"/>
                  <a:pathLst>
                    <a:path w="229" h="19">
                      <a:moveTo>
                        <a:pt x="0" y="18"/>
                      </a:moveTo>
                      <a:lnTo>
                        <a:pt x="35" y="0"/>
                      </a:lnTo>
                      <a:lnTo>
                        <a:pt x="228" y="0"/>
                      </a:lnTo>
                      <a:lnTo>
                        <a:pt x="197" y="17"/>
                      </a:lnTo>
                      <a:lnTo>
                        <a:pt x="0" y="18"/>
                      </a:lnTo>
                    </a:path>
                  </a:pathLst>
                </a:custGeom>
                <a:gradFill rotWithShape="0">
                  <a:gsLst>
                    <a:gs pos="0">
                      <a:srgbClr val="808080">
                        <a:gamma/>
                        <a:tint val="70196"/>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22" name="Freeform 1042"/>
                <p:cNvSpPr>
                  <a:spLocks/>
                </p:cNvSpPr>
                <p:nvPr/>
              </p:nvSpPr>
              <p:spPr bwMode="auto">
                <a:xfrm>
                  <a:off x="4368" y="1670"/>
                  <a:ext cx="32" cy="37"/>
                </a:xfrm>
                <a:custGeom>
                  <a:avLst/>
                  <a:gdLst/>
                  <a:ahLst/>
                  <a:cxnLst>
                    <a:cxn ang="0">
                      <a:pos x="0" y="19"/>
                    </a:cxn>
                    <a:cxn ang="0">
                      <a:pos x="31" y="0"/>
                    </a:cxn>
                    <a:cxn ang="0">
                      <a:pos x="30" y="13"/>
                    </a:cxn>
                    <a:cxn ang="0">
                      <a:pos x="0" y="36"/>
                    </a:cxn>
                    <a:cxn ang="0">
                      <a:pos x="0" y="19"/>
                    </a:cxn>
                  </a:cxnLst>
                  <a:rect l="0" t="0" r="r" b="b"/>
                  <a:pathLst>
                    <a:path w="32" h="37">
                      <a:moveTo>
                        <a:pt x="0" y="19"/>
                      </a:moveTo>
                      <a:lnTo>
                        <a:pt x="31" y="0"/>
                      </a:lnTo>
                      <a:lnTo>
                        <a:pt x="30" y="13"/>
                      </a:lnTo>
                      <a:lnTo>
                        <a:pt x="0" y="36"/>
                      </a:lnTo>
                      <a:lnTo>
                        <a:pt x="0" y="19"/>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123923" name="Freeform 1043"/>
                <p:cNvSpPr>
                  <a:spLocks/>
                </p:cNvSpPr>
                <p:nvPr/>
              </p:nvSpPr>
              <p:spPr bwMode="auto">
                <a:xfrm>
                  <a:off x="4368" y="1389"/>
                  <a:ext cx="33" cy="309"/>
                </a:xfrm>
                <a:custGeom>
                  <a:avLst/>
                  <a:gdLst/>
                  <a:ahLst/>
                  <a:cxnLst>
                    <a:cxn ang="0">
                      <a:pos x="32" y="0"/>
                    </a:cxn>
                    <a:cxn ang="0">
                      <a:pos x="32" y="284"/>
                    </a:cxn>
                    <a:cxn ang="0">
                      <a:pos x="0" y="308"/>
                    </a:cxn>
                    <a:cxn ang="0">
                      <a:pos x="2" y="17"/>
                    </a:cxn>
                    <a:cxn ang="0">
                      <a:pos x="32" y="0"/>
                    </a:cxn>
                  </a:cxnLst>
                  <a:rect l="0" t="0" r="r" b="b"/>
                  <a:pathLst>
                    <a:path w="33" h="309">
                      <a:moveTo>
                        <a:pt x="32" y="0"/>
                      </a:moveTo>
                      <a:lnTo>
                        <a:pt x="32" y="284"/>
                      </a:lnTo>
                      <a:lnTo>
                        <a:pt x="0" y="308"/>
                      </a:lnTo>
                      <a:lnTo>
                        <a:pt x="2" y="17"/>
                      </a:lnTo>
                      <a:lnTo>
                        <a:pt x="32" y="0"/>
                      </a:lnTo>
                    </a:path>
                  </a:pathLst>
                </a:custGeom>
                <a:gradFill rotWithShape="0">
                  <a:gsLst>
                    <a:gs pos="0">
                      <a:srgbClr val="808080">
                        <a:gamma/>
                        <a:tint val="80000"/>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24" name="Rectangle 1044"/>
                <p:cNvSpPr>
                  <a:spLocks noChangeArrowheads="1"/>
                </p:cNvSpPr>
                <p:nvPr/>
              </p:nvSpPr>
              <p:spPr bwMode="auto">
                <a:xfrm>
                  <a:off x="4237" y="1433"/>
                  <a:ext cx="119" cy="255"/>
                </a:xfrm>
                <a:prstGeom prst="rect">
                  <a:avLst/>
                </a:prstGeom>
                <a:gradFill rotWithShape="0">
                  <a:gsLst>
                    <a:gs pos="0">
                      <a:srgbClr val="A2A2A2"/>
                    </a:gs>
                    <a:gs pos="100000">
                      <a:srgbClr val="A2A2A2">
                        <a:gamma/>
                        <a:tint val="70196"/>
                        <a:invGamma/>
                      </a:srgbClr>
                    </a:gs>
                  </a:gsLst>
                  <a:lin ang="5400000" scaled="1"/>
                </a:gradFill>
                <a:ln w="12700">
                  <a:noFill/>
                  <a:miter lim="800000"/>
                  <a:headEnd/>
                  <a:tailEnd/>
                </a:ln>
                <a:effectLst/>
              </p:spPr>
              <p:txBody>
                <a:bodyPr wrap="none" anchor="ctr"/>
                <a:lstStyle/>
                <a:p>
                  <a:endParaRPr lang="en-US"/>
                </a:p>
              </p:txBody>
            </p:sp>
            <p:sp>
              <p:nvSpPr>
                <p:cNvPr id="123925" name="Rectangle 1045"/>
                <p:cNvSpPr>
                  <a:spLocks noChangeArrowheads="1"/>
                </p:cNvSpPr>
                <p:nvPr/>
              </p:nvSpPr>
              <p:spPr bwMode="auto">
                <a:xfrm>
                  <a:off x="4190" y="1433"/>
                  <a:ext cx="36" cy="63"/>
                </a:xfrm>
                <a:prstGeom prst="rect">
                  <a:avLst/>
                </a:prstGeom>
                <a:gradFill rotWithShape="0">
                  <a:gsLst>
                    <a:gs pos="0">
                      <a:srgbClr val="919191"/>
                    </a:gs>
                    <a:gs pos="100000">
                      <a:srgbClr val="919191">
                        <a:gamma/>
                        <a:tint val="89804"/>
                        <a:invGamma/>
                      </a:srgbClr>
                    </a:gs>
                  </a:gsLst>
                  <a:lin ang="5400000" scaled="1"/>
                </a:gradFill>
                <a:ln w="12700">
                  <a:noFill/>
                  <a:miter lim="800000"/>
                  <a:headEnd/>
                  <a:tailEnd/>
                </a:ln>
                <a:effectLst/>
              </p:spPr>
              <p:txBody>
                <a:bodyPr wrap="none" anchor="ctr"/>
                <a:lstStyle/>
                <a:p>
                  <a:endParaRPr lang="en-US"/>
                </a:p>
              </p:txBody>
            </p:sp>
            <p:sp>
              <p:nvSpPr>
                <p:cNvPr id="123926" name="Rectangle 1046"/>
                <p:cNvSpPr>
                  <a:spLocks noChangeArrowheads="1"/>
                </p:cNvSpPr>
                <p:nvPr/>
              </p:nvSpPr>
              <p:spPr bwMode="auto">
                <a:xfrm>
                  <a:off x="4190" y="1504"/>
                  <a:ext cx="37" cy="7"/>
                </a:xfrm>
                <a:prstGeom prst="rect">
                  <a:avLst/>
                </a:prstGeom>
                <a:solidFill>
                  <a:srgbClr val="A2A2A2"/>
                </a:solidFill>
                <a:ln w="12700">
                  <a:noFill/>
                  <a:miter lim="800000"/>
                  <a:headEnd/>
                  <a:tailEnd/>
                </a:ln>
                <a:effectLst/>
              </p:spPr>
              <p:txBody>
                <a:bodyPr wrap="none" anchor="ctr"/>
                <a:lstStyle/>
                <a:p>
                  <a:endParaRPr lang="en-US"/>
                </a:p>
              </p:txBody>
            </p:sp>
          </p:grpSp>
          <p:sp>
            <p:nvSpPr>
              <p:cNvPr id="123927" name="Text Box 1047"/>
              <p:cNvSpPr txBox="1">
                <a:spLocks noChangeArrowheads="1"/>
              </p:cNvSpPr>
              <p:nvPr/>
            </p:nvSpPr>
            <p:spPr bwMode="auto">
              <a:xfrm>
                <a:off x="1525" y="855"/>
                <a:ext cx="464" cy="436"/>
              </a:xfrm>
              <a:prstGeom prst="rect">
                <a:avLst/>
              </a:prstGeom>
              <a:noFill/>
              <a:ln w="12700" cap="rnd">
                <a:noFill/>
                <a:miter lim="800000"/>
                <a:headEnd/>
                <a:tailEnd/>
              </a:ln>
              <a:effectLst/>
            </p:spPr>
            <p:txBody>
              <a:bodyPr wrap="none">
                <a:spAutoFit/>
              </a:bodyPr>
              <a:lstStyle/>
              <a:p>
                <a:pPr algn="ctr">
                  <a:lnSpc>
                    <a:spcPct val="100000"/>
                  </a:lnSpc>
                </a:pPr>
                <a:endParaRPr lang="en-US" sz="1600" b="1">
                  <a:latin typeface="Arial" charset="0"/>
                </a:endParaRPr>
              </a:p>
            </p:txBody>
          </p:sp>
        </p:grpSp>
      </p:grpSp>
      <p:grpSp>
        <p:nvGrpSpPr>
          <p:cNvPr id="7" name="Group 1048"/>
          <p:cNvGrpSpPr>
            <a:grpSpLocks/>
          </p:cNvGrpSpPr>
          <p:nvPr/>
        </p:nvGrpSpPr>
        <p:grpSpPr bwMode="auto">
          <a:xfrm>
            <a:off x="4818743" y="1799771"/>
            <a:ext cx="3106057" cy="2264229"/>
            <a:chOff x="3744" y="3024"/>
            <a:chExt cx="768" cy="432"/>
          </a:xfrm>
        </p:grpSpPr>
        <p:grpSp>
          <p:nvGrpSpPr>
            <p:cNvPr id="8" name="Group 1049"/>
            <p:cNvGrpSpPr>
              <a:grpSpLocks/>
            </p:cNvGrpSpPr>
            <p:nvPr/>
          </p:nvGrpSpPr>
          <p:grpSpPr bwMode="auto">
            <a:xfrm>
              <a:off x="3744" y="3024"/>
              <a:ext cx="768" cy="432"/>
              <a:chOff x="1097" y="1656"/>
              <a:chExt cx="1187" cy="762"/>
            </a:xfrm>
          </p:grpSpPr>
          <p:sp>
            <p:nvSpPr>
              <p:cNvPr id="123930" name="Oval 1050"/>
              <p:cNvSpPr>
                <a:spLocks noChangeArrowheads="1"/>
              </p:cNvSpPr>
              <p:nvPr/>
            </p:nvSpPr>
            <p:spPr bwMode="auto">
              <a:xfrm rot="892054">
                <a:off x="1097" y="1785"/>
                <a:ext cx="372" cy="279"/>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1" name="Oval 1051"/>
              <p:cNvSpPr>
                <a:spLocks noChangeArrowheads="1"/>
              </p:cNvSpPr>
              <p:nvPr/>
            </p:nvSpPr>
            <p:spPr bwMode="auto">
              <a:xfrm>
                <a:off x="1930" y="1760"/>
                <a:ext cx="321" cy="306"/>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2" name="Oval 1052"/>
              <p:cNvSpPr>
                <a:spLocks noChangeArrowheads="1"/>
              </p:cNvSpPr>
              <p:nvPr/>
            </p:nvSpPr>
            <p:spPr bwMode="auto">
              <a:xfrm rot="-5078581">
                <a:off x="1527" y="1991"/>
                <a:ext cx="350" cy="503"/>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3" name="Oval 1053"/>
              <p:cNvSpPr>
                <a:spLocks noChangeArrowheads="1"/>
              </p:cNvSpPr>
              <p:nvPr/>
            </p:nvSpPr>
            <p:spPr bwMode="auto">
              <a:xfrm rot="-5825252">
                <a:off x="1948" y="1954"/>
                <a:ext cx="28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4" name="Oval 1054"/>
              <p:cNvSpPr>
                <a:spLocks noChangeArrowheads="1"/>
              </p:cNvSpPr>
              <p:nvPr/>
            </p:nvSpPr>
            <p:spPr bwMode="auto">
              <a:xfrm rot="-4491197">
                <a:off x="1144" y="1961"/>
                <a:ext cx="29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23935" name="Freeform 1055"/>
              <p:cNvSpPr>
                <a:spLocks/>
              </p:cNvSpPr>
              <p:nvPr/>
            </p:nvSpPr>
            <p:spPr bwMode="auto">
              <a:xfrm>
                <a:off x="1101" y="1656"/>
                <a:ext cx="1183" cy="718"/>
              </a:xfrm>
              <a:custGeom>
                <a:avLst/>
                <a:gdLst/>
                <a:ahLst/>
                <a:cxnLst>
                  <a:cxn ang="0">
                    <a:pos x="1694" y="215"/>
                  </a:cxn>
                  <a:cxn ang="0">
                    <a:pos x="1598" y="95"/>
                  </a:cxn>
                  <a:cxn ang="0">
                    <a:pos x="1520" y="44"/>
                  </a:cxn>
                  <a:cxn ang="0">
                    <a:pos x="1431" y="22"/>
                  </a:cxn>
                  <a:cxn ang="0">
                    <a:pos x="1311" y="45"/>
                  </a:cxn>
                  <a:cxn ang="0">
                    <a:pos x="1200" y="127"/>
                  </a:cxn>
                  <a:cxn ang="0">
                    <a:pos x="1119" y="207"/>
                  </a:cxn>
                  <a:cxn ang="0">
                    <a:pos x="1026" y="80"/>
                  </a:cxn>
                  <a:cxn ang="0">
                    <a:pos x="904" y="9"/>
                  </a:cxn>
                  <a:cxn ang="0">
                    <a:pos x="785" y="5"/>
                  </a:cxn>
                  <a:cxn ang="0">
                    <a:pos x="692" y="42"/>
                  </a:cxn>
                  <a:cxn ang="0">
                    <a:pos x="612" y="114"/>
                  </a:cxn>
                  <a:cxn ang="0">
                    <a:pos x="550" y="212"/>
                  </a:cxn>
                  <a:cxn ang="0">
                    <a:pos x="508" y="333"/>
                  </a:cxn>
                  <a:cxn ang="0">
                    <a:pos x="470" y="430"/>
                  </a:cxn>
                  <a:cxn ang="0">
                    <a:pos x="338" y="379"/>
                  </a:cxn>
                  <a:cxn ang="0">
                    <a:pos x="209" y="382"/>
                  </a:cxn>
                  <a:cxn ang="0">
                    <a:pos x="106" y="436"/>
                  </a:cxn>
                  <a:cxn ang="0">
                    <a:pos x="42" y="520"/>
                  </a:cxn>
                  <a:cxn ang="0">
                    <a:pos x="7" y="628"/>
                  </a:cxn>
                  <a:cxn ang="0">
                    <a:pos x="4" y="753"/>
                  </a:cxn>
                  <a:cxn ang="0">
                    <a:pos x="33" y="885"/>
                  </a:cxn>
                  <a:cxn ang="0">
                    <a:pos x="88" y="1005"/>
                  </a:cxn>
                  <a:cxn ang="0">
                    <a:pos x="128" y="1066"/>
                  </a:cxn>
                  <a:cxn ang="0">
                    <a:pos x="61" y="1193"/>
                  </a:cxn>
                  <a:cxn ang="0">
                    <a:pos x="10" y="1350"/>
                  </a:cxn>
                  <a:cxn ang="0">
                    <a:pos x="3" y="1502"/>
                  </a:cxn>
                  <a:cxn ang="0">
                    <a:pos x="33" y="1644"/>
                  </a:cxn>
                  <a:cxn ang="0">
                    <a:pos x="100" y="1766"/>
                  </a:cxn>
                  <a:cxn ang="0">
                    <a:pos x="197" y="1859"/>
                  </a:cxn>
                  <a:cxn ang="0">
                    <a:pos x="328" y="1918"/>
                  </a:cxn>
                  <a:cxn ang="0">
                    <a:pos x="491" y="1922"/>
                  </a:cxn>
                  <a:cxn ang="0">
                    <a:pos x="646" y="1865"/>
                  </a:cxn>
                  <a:cxn ang="0">
                    <a:pos x="726" y="1884"/>
                  </a:cxn>
                  <a:cxn ang="0">
                    <a:pos x="772" y="2010"/>
                  </a:cxn>
                  <a:cxn ang="0">
                    <a:pos x="849" y="2116"/>
                  </a:cxn>
                  <a:cxn ang="0">
                    <a:pos x="954" y="2198"/>
                  </a:cxn>
                  <a:cxn ang="0">
                    <a:pos x="1077" y="2249"/>
                  </a:cxn>
                  <a:cxn ang="0">
                    <a:pos x="1215" y="2262"/>
                  </a:cxn>
                  <a:cxn ang="0">
                    <a:pos x="1354" y="2233"/>
                  </a:cxn>
                  <a:cxn ang="0">
                    <a:pos x="1475" y="2167"/>
                  </a:cxn>
                  <a:cxn ang="0">
                    <a:pos x="1572" y="2069"/>
                  </a:cxn>
                  <a:cxn ang="0">
                    <a:pos x="1637" y="1947"/>
                  </a:cxn>
                  <a:cxn ang="0">
                    <a:pos x="1667" y="1806"/>
                  </a:cxn>
                  <a:cxn ang="0">
                    <a:pos x="1667" y="1777"/>
                  </a:cxn>
                  <a:cxn ang="0">
                    <a:pos x="1738" y="1814"/>
                  </a:cxn>
                  <a:cxn ang="0">
                    <a:pos x="1887" y="1867"/>
                  </a:cxn>
                  <a:cxn ang="0">
                    <a:pos x="2041" y="1867"/>
                  </a:cxn>
                  <a:cxn ang="0">
                    <a:pos x="2166" y="1820"/>
                  </a:cxn>
                  <a:cxn ang="0">
                    <a:pos x="2257" y="1739"/>
                  </a:cxn>
                  <a:cxn ang="0">
                    <a:pos x="2317" y="1631"/>
                  </a:cxn>
                  <a:cxn ang="0">
                    <a:pos x="2339" y="1505"/>
                  </a:cxn>
                  <a:cxn ang="0">
                    <a:pos x="2323" y="1368"/>
                  </a:cxn>
                  <a:cxn ang="0">
                    <a:pos x="2250" y="1204"/>
                  </a:cxn>
                  <a:cxn ang="0">
                    <a:pos x="2165" y="1036"/>
                  </a:cxn>
                  <a:cxn ang="0">
                    <a:pos x="2266" y="783"/>
                  </a:cxn>
                  <a:cxn ang="0">
                    <a:pos x="2276" y="636"/>
                  </a:cxn>
                  <a:cxn ang="0">
                    <a:pos x="2255" y="525"/>
                  </a:cxn>
                  <a:cxn ang="0">
                    <a:pos x="2204" y="430"/>
                  </a:cxn>
                  <a:cxn ang="0">
                    <a:pos x="2137" y="368"/>
                  </a:cxn>
                  <a:cxn ang="0">
                    <a:pos x="2056" y="334"/>
                  </a:cxn>
                  <a:cxn ang="0">
                    <a:pos x="1966" y="326"/>
                  </a:cxn>
                  <a:cxn ang="0">
                    <a:pos x="1787" y="379"/>
                  </a:cxn>
                </a:cxnLst>
                <a:rect l="0" t="0" r="r" b="b"/>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1"/>
                    </a:lnTo>
                    <a:lnTo>
                      <a:pt x="1667" y="1780"/>
                    </a:lnTo>
                    <a:lnTo>
                      <a:pt x="1667" y="1778"/>
                    </a:lnTo>
                    <a:lnTo>
                      <a:pt x="1667" y="1777"/>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00CC99">
                      <a:gamma/>
                      <a:tint val="30196"/>
                      <a:invGamma/>
                    </a:srgbClr>
                  </a:gs>
                  <a:gs pos="100000">
                    <a:srgbClr val="00CC99"/>
                  </a:gs>
                </a:gsLst>
                <a:lin ang="2700000" scaled="1"/>
              </a:gradFill>
              <a:ln w="9525" cap="flat" cmpd="sng">
                <a:noFill/>
                <a:prstDash val="solid"/>
                <a:round/>
                <a:headEnd type="none" w="med" len="med"/>
                <a:tailEnd type="none" w="med" len="med"/>
              </a:ln>
              <a:effectLst/>
            </p:spPr>
            <p:txBody>
              <a:bodyPr/>
              <a:lstStyle/>
              <a:p>
                <a:endParaRPr lang="en-US"/>
              </a:p>
            </p:txBody>
          </p:sp>
        </p:grpSp>
        <p:sp>
          <p:nvSpPr>
            <p:cNvPr id="123936" name="Text Box 1056"/>
            <p:cNvSpPr txBox="1">
              <a:spLocks noChangeArrowheads="1"/>
            </p:cNvSpPr>
            <p:nvPr/>
          </p:nvSpPr>
          <p:spPr bwMode="auto">
            <a:xfrm>
              <a:off x="3888" y="3072"/>
              <a:ext cx="81" cy="108"/>
            </a:xfrm>
            <a:prstGeom prst="rect">
              <a:avLst/>
            </a:prstGeom>
            <a:noFill/>
            <a:ln w="12700">
              <a:noFill/>
              <a:miter lim="800000"/>
              <a:headEnd/>
              <a:tailEnd/>
            </a:ln>
            <a:effectLst/>
          </p:spPr>
          <p:txBody>
            <a:bodyPr wrap="none">
              <a:spAutoFit/>
            </a:bodyPr>
            <a:lstStyle/>
            <a:p>
              <a:pPr>
                <a:lnSpc>
                  <a:spcPct val="100000"/>
                </a:lnSpc>
              </a:pPr>
              <a:endParaRPr lang="en-US" sz="1400" b="1">
                <a:latin typeface="Times" pitchFamily="18" charset="0"/>
              </a:endParaRPr>
            </a:p>
          </p:txBody>
        </p:sp>
      </p:grpSp>
      <p:grpSp>
        <p:nvGrpSpPr>
          <p:cNvPr id="9" name="Group 1057"/>
          <p:cNvGrpSpPr>
            <a:grpSpLocks/>
          </p:cNvGrpSpPr>
          <p:nvPr/>
        </p:nvGrpSpPr>
        <p:grpSpPr bwMode="auto">
          <a:xfrm>
            <a:off x="5508171" y="4597400"/>
            <a:ext cx="1055688" cy="1295400"/>
            <a:chOff x="864" y="1584"/>
            <a:chExt cx="720" cy="816"/>
          </a:xfrm>
        </p:grpSpPr>
        <p:grpSp>
          <p:nvGrpSpPr>
            <p:cNvPr id="10" name="Group 1058"/>
            <p:cNvGrpSpPr>
              <a:grpSpLocks/>
            </p:cNvGrpSpPr>
            <p:nvPr/>
          </p:nvGrpSpPr>
          <p:grpSpPr bwMode="auto">
            <a:xfrm>
              <a:off x="864" y="1584"/>
              <a:ext cx="720" cy="816"/>
              <a:chOff x="864" y="1584"/>
              <a:chExt cx="1008" cy="1108"/>
            </a:xfrm>
          </p:grpSpPr>
          <p:graphicFrame>
            <p:nvGraphicFramePr>
              <p:cNvPr id="123939" name="Object 1059">
                <a:hlinkClick r:id="" action="ppaction://ole?verb=0"/>
              </p:cNvPr>
              <p:cNvGraphicFramePr>
                <a:graphicFrameLocks/>
              </p:cNvGraphicFramePr>
              <p:nvPr/>
            </p:nvGraphicFramePr>
            <p:xfrm>
              <a:off x="1227" y="1632"/>
              <a:ext cx="320" cy="1060"/>
            </p:xfrm>
            <a:graphic>
              <a:graphicData uri="http://schemas.openxmlformats.org/presentationml/2006/ole">
                <p:oleObj spid="_x0000_s46082" name="VISIO" r:id="rId4" imgW="1055520" imgH="1118880" progId="Visio.Drawing.11">
                  <p:embed/>
                </p:oleObj>
              </a:graphicData>
            </a:graphic>
          </p:graphicFrame>
          <p:grpSp>
            <p:nvGrpSpPr>
              <p:cNvPr id="11" name="Group 1060"/>
              <p:cNvGrpSpPr>
                <a:grpSpLocks/>
              </p:cNvGrpSpPr>
              <p:nvPr/>
            </p:nvGrpSpPr>
            <p:grpSpPr bwMode="auto">
              <a:xfrm>
                <a:off x="864" y="1584"/>
                <a:ext cx="1008" cy="209"/>
                <a:chOff x="4" y="3236"/>
                <a:chExt cx="1082" cy="304"/>
              </a:xfrm>
            </p:grpSpPr>
            <p:sp>
              <p:nvSpPr>
                <p:cNvPr id="123941" name="Oval 1061"/>
                <p:cNvSpPr>
                  <a:spLocks noChangeArrowheads="1"/>
                </p:cNvSpPr>
                <p:nvPr/>
              </p:nvSpPr>
              <p:spPr bwMode="auto">
                <a:xfrm>
                  <a:off x="468" y="3364"/>
                  <a:ext cx="162" cy="41"/>
                </a:xfrm>
                <a:prstGeom prst="ellipse">
                  <a:avLst/>
                </a:prstGeom>
                <a:noFill/>
                <a:ln w="12700">
                  <a:solidFill>
                    <a:schemeClr val="tx1"/>
                  </a:solidFill>
                  <a:round/>
                  <a:headEnd/>
                  <a:tailEnd/>
                </a:ln>
                <a:effectLst/>
              </p:spPr>
              <p:txBody>
                <a:bodyPr wrap="none" anchor="ctr"/>
                <a:lstStyle/>
                <a:p>
                  <a:endParaRPr lang="en-US"/>
                </a:p>
              </p:txBody>
            </p:sp>
            <p:sp>
              <p:nvSpPr>
                <p:cNvPr id="123942" name="Oval 1062"/>
                <p:cNvSpPr>
                  <a:spLocks noChangeArrowheads="1"/>
                </p:cNvSpPr>
                <p:nvPr/>
              </p:nvSpPr>
              <p:spPr bwMode="auto">
                <a:xfrm>
                  <a:off x="359" y="3340"/>
                  <a:ext cx="370" cy="100"/>
                </a:xfrm>
                <a:prstGeom prst="ellipse">
                  <a:avLst/>
                </a:prstGeom>
                <a:noFill/>
                <a:ln w="12700">
                  <a:solidFill>
                    <a:schemeClr val="tx1"/>
                  </a:solidFill>
                  <a:round/>
                  <a:headEnd/>
                  <a:tailEnd/>
                </a:ln>
                <a:effectLst/>
              </p:spPr>
              <p:txBody>
                <a:bodyPr wrap="none" anchor="ctr"/>
                <a:lstStyle/>
                <a:p>
                  <a:endParaRPr lang="en-US"/>
                </a:p>
              </p:txBody>
            </p:sp>
            <p:sp>
              <p:nvSpPr>
                <p:cNvPr id="123943" name="Oval 1063"/>
                <p:cNvSpPr>
                  <a:spLocks noChangeArrowheads="1"/>
                </p:cNvSpPr>
                <p:nvPr/>
              </p:nvSpPr>
              <p:spPr bwMode="auto">
                <a:xfrm>
                  <a:off x="228" y="3302"/>
                  <a:ext cx="633" cy="176"/>
                </a:xfrm>
                <a:prstGeom prst="ellipse">
                  <a:avLst/>
                </a:prstGeom>
                <a:noFill/>
                <a:ln w="12700">
                  <a:solidFill>
                    <a:schemeClr val="tx1"/>
                  </a:solidFill>
                  <a:round/>
                  <a:headEnd/>
                  <a:tailEnd/>
                </a:ln>
                <a:effectLst/>
              </p:spPr>
              <p:txBody>
                <a:bodyPr wrap="none" anchor="ctr"/>
                <a:lstStyle/>
                <a:p>
                  <a:endParaRPr lang="en-US"/>
                </a:p>
              </p:txBody>
            </p:sp>
            <p:sp>
              <p:nvSpPr>
                <p:cNvPr id="123944" name="Oval 1064"/>
                <p:cNvSpPr>
                  <a:spLocks noChangeArrowheads="1"/>
                </p:cNvSpPr>
                <p:nvPr/>
              </p:nvSpPr>
              <p:spPr bwMode="auto">
                <a:xfrm>
                  <a:off x="4" y="3236"/>
                  <a:ext cx="1082" cy="304"/>
                </a:xfrm>
                <a:prstGeom prst="ellipse">
                  <a:avLst/>
                </a:prstGeom>
                <a:noFill/>
                <a:ln w="12700">
                  <a:solidFill>
                    <a:schemeClr val="tx1"/>
                  </a:solidFill>
                  <a:round/>
                  <a:headEnd/>
                  <a:tailEnd/>
                </a:ln>
                <a:effectLst/>
              </p:spPr>
              <p:txBody>
                <a:bodyPr wrap="none" anchor="ctr"/>
                <a:lstStyle/>
                <a:p>
                  <a:endParaRPr lang="en-US"/>
                </a:p>
              </p:txBody>
            </p:sp>
          </p:grpSp>
        </p:grpSp>
        <p:grpSp>
          <p:nvGrpSpPr>
            <p:cNvPr id="12" name="Group 1065"/>
            <p:cNvGrpSpPr>
              <a:grpSpLocks/>
            </p:cNvGrpSpPr>
            <p:nvPr/>
          </p:nvGrpSpPr>
          <p:grpSpPr bwMode="auto">
            <a:xfrm>
              <a:off x="1319" y="1968"/>
              <a:ext cx="125" cy="258"/>
              <a:chOff x="1525" y="760"/>
              <a:chExt cx="464" cy="531"/>
            </a:xfrm>
          </p:grpSpPr>
          <p:grpSp>
            <p:nvGrpSpPr>
              <p:cNvPr id="13" name="Group 1066"/>
              <p:cNvGrpSpPr>
                <a:grpSpLocks/>
              </p:cNvGrpSpPr>
              <p:nvPr/>
            </p:nvGrpSpPr>
            <p:grpSpPr bwMode="auto">
              <a:xfrm>
                <a:off x="1596" y="760"/>
                <a:ext cx="356" cy="494"/>
                <a:chOff x="4172" y="1389"/>
                <a:chExt cx="229" cy="318"/>
              </a:xfrm>
            </p:grpSpPr>
            <p:sp>
              <p:nvSpPr>
                <p:cNvPr id="123947" name="Rectangle 1067"/>
                <p:cNvSpPr>
                  <a:spLocks noChangeArrowheads="1"/>
                </p:cNvSpPr>
                <p:nvPr/>
              </p:nvSpPr>
              <p:spPr bwMode="auto">
                <a:xfrm>
                  <a:off x="4174" y="1694"/>
                  <a:ext cx="194" cy="12"/>
                </a:xfrm>
                <a:prstGeom prst="rect">
                  <a:avLst/>
                </a:prstGeom>
                <a:solidFill>
                  <a:srgbClr val="474747"/>
                </a:solidFill>
                <a:ln w="12700">
                  <a:noFill/>
                  <a:miter lim="800000"/>
                  <a:headEnd/>
                  <a:tailEnd/>
                </a:ln>
                <a:effectLst/>
              </p:spPr>
              <p:txBody>
                <a:bodyPr wrap="none" anchor="ctr"/>
                <a:lstStyle/>
                <a:p>
                  <a:endParaRPr lang="en-US"/>
                </a:p>
              </p:txBody>
            </p:sp>
            <p:sp>
              <p:nvSpPr>
                <p:cNvPr id="123948" name="Rectangle 1068"/>
                <p:cNvSpPr>
                  <a:spLocks noChangeArrowheads="1"/>
                </p:cNvSpPr>
                <p:nvPr/>
              </p:nvSpPr>
              <p:spPr bwMode="auto">
                <a:xfrm>
                  <a:off x="4172" y="1407"/>
                  <a:ext cx="198" cy="289"/>
                </a:xfrm>
                <a:prstGeom prst="rect">
                  <a:avLst/>
                </a:prstGeom>
                <a:gradFill rotWithShape="0">
                  <a:gsLst>
                    <a:gs pos="0">
                      <a:srgbClr val="C0C0C0"/>
                    </a:gs>
                    <a:gs pos="50000">
                      <a:srgbClr val="C0C0C0">
                        <a:gamma/>
                        <a:tint val="70196"/>
                        <a:invGamma/>
                      </a:srgbClr>
                    </a:gs>
                    <a:gs pos="100000">
                      <a:srgbClr val="C0C0C0"/>
                    </a:gs>
                  </a:gsLst>
                  <a:lin ang="5400000" scaled="1"/>
                </a:gradFill>
                <a:ln w="12700">
                  <a:noFill/>
                  <a:miter lim="800000"/>
                  <a:headEnd/>
                  <a:tailEnd/>
                </a:ln>
                <a:effectLst/>
              </p:spPr>
              <p:txBody>
                <a:bodyPr wrap="none" anchor="ctr"/>
                <a:lstStyle/>
                <a:p>
                  <a:endParaRPr lang="en-US"/>
                </a:p>
              </p:txBody>
            </p:sp>
            <p:sp>
              <p:nvSpPr>
                <p:cNvPr id="123949" name="Freeform 1069"/>
                <p:cNvSpPr>
                  <a:spLocks/>
                </p:cNvSpPr>
                <p:nvPr/>
              </p:nvSpPr>
              <p:spPr bwMode="auto">
                <a:xfrm>
                  <a:off x="4172" y="1389"/>
                  <a:ext cx="229" cy="19"/>
                </a:xfrm>
                <a:custGeom>
                  <a:avLst/>
                  <a:gdLst/>
                  <a:ahLst/>
                  <a:cxnLst>
                    <a:cxn ang="0">
                      <a:pos x="0" y="18"/>
                    </a:cxn>
                    <a:cxn ang="0">
                      <a:pos x="35" y="0"/>
                    </a:cxn>
                    <a:cxn ang="0">
                      <a:pos x="228" y="0"/>
                    </a:cxn>
                    <a:cxn ang="0">
                      <a:pos x="197" y="17"/>
                    </a:cxn>
                    <a:cxn ang="0">
                      <a:pos x="0" y="18"/>
                    </a:cxn>
                  </a:cxnLst>
                  <a:rect l="0" t="0" r="r" b="b"/>
                  <a:pathLst>
                    <a:path w="229" h="19">
                      <a:moveTo>
                        <a:pt x="0" y="18"/>
                      </a:moveTo>
                      <a:lnTo>
                        <a:pt x="35" y="0"/>
                      </a:lnTo>
                      <a:lnTo>
                        <a:pt x="228" y="0"/>
                      </a:lnTo>
                      <a:lnTo>
                        <a:pt x="197" y="17"/>
                      </a:lnTo>
                      <a:lnTo>
                        <a:pt x="0" y="18"/>
                      </a:lnTo>
                    </a:path>
                  </a:pathLst>
                </a:custGeom>
                <a:gradFill rotWithShape="0">
                  <a:gsLst>
                    <a:gs pos="0">
                      <a:srgbClr val="808080">
                        <a:gamma/>
                        <a:tint val="70196"/>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50" name="Freeform 1070"/>
                <p:cNvSpPr>
                  <a:spLocks/>
                </p:cNvSpPr>
                <p:nvPr/>
              </p:nvSpPr>
              <p:spPr bwMode="auto">
                <a:xfrm>
                  <a:off x="4368" y="1670"/>
                  <a:ext cx="32" cy="37"/>
                </a:xfrm>
                <a:custGeom>
                  <a:avLst/>
                  <a:gdLst/>
                  <a:ahLst/>
                  <a:cxnLst>
                    <a:cxn ang="0">
                      <a:pos x="0" y="19"/>
                    </a:cxn>
                    <a:cxn ang="0">
                      <a:pos x="31" y="0"/>
                    </a:cxn>
                    <a:cxn ang="0">
                      <a:pos x="30" y="13"/>
                    </a:cxn>
                    <a:cxn ang="0">
                      <a:pos x="0" y="36"/>
                    </a:cxn>
                    <a:cxn ang="0">
                      <a:pos x="0" y="19"/>
                    </a:cxn>
                  </a:cxnLst>
                  <a:rect l="0" t="0" r="r" b="b"/>
                  <a:pathLst>
                    <a:path w="32" h="37">
                      <a:moveTo>
                        <a:pt x="0" y="19"/>
                      </a:moveTo>
                      <a:lnTo>
                        <a:pt x="31" y="0"/>
                      </a:lnTo>
                      <a:lnTo>
                        <a:pt x="30" y="13"/>
                      </a:lnTo>
                      <a:lnTo>
                        <a:pt x="0" y="36"/>
                      </a:lnTo>
                      <a:lnTo>
                        <a:pt x="0" y="19"/>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123951" name="Freeform 1071"/>
                <p:cNvSpPr>
                  <a:spLocks/>
                </p:cNvSpPr>
                <p:nvPr/>
              </p:nvSpPr>
              <p:spPr bwMode="auto">
                <a:xfrm>
                  <a:off x="4368" y="1389"/>
                  <a:ext cx="33" cy="309"/>
                </a:xfrm>
                <a:custGeom>
                  <a:avLst/>
                  <a:gdLst/>
                  <a:ahLst/>
                  <a:cxnLst>
                    <a:cxn ang="0">
                      <a:pos x="32" y="0"/>
                    </a:cxn>
                    <a:cxn ang="0">
                      <a:pos x="32" y="284"/>
                    </a:cxn>
                    <a:cxn ang="0">
                      <a:pos x="0" y="308"/>
                    </a:cxn>
                    <a:cxn ang="0">
                      <a:pos x="2" y="17"/>
                    </a:cxn>
                    <a:cxn ang="0">
                      <a:pos x="32" y="0"/>
                    </a:cxn>
                  </a:cxnLst>
                  <a:rect l="0" t="0" r="r" b="b"/>
                  <a:pathLst>
                    <a:path w="33" h="309">
                      <a:moveTo>
                        <a:pt x="32" y="0"/>
                      </a:moveTo>
                      <a:lnTo>
                        <a:pt x="32" y="284"/>
                      </a:lnTo>
                      <a:lnTo>
                        <a:pt x="0" y="308"/>
                      </a:lnTo>
                      <a:lnTo>
                        <a:pt x="2" y="17"/>
                      </a:lnTo>
                      <a:lnTo>
                        <a:pt x="32" y="0"/>
                      </a:lnTo>
                    </a:path>
                  </a:pathLst>
                </a:custGeom>
                <a:gradFill rotWithShape="0">
                  <a:gsLst>
                    <a:gs pos="0">
                      <a:srgbClr val="808080">
                        <a:gamma/>
                        <a:tint val="80000"/>
                        <a:invGamma/>
                      </a:srgbClr>
                    </a:gs>
                    <a:gs pos="100000">
                      <a:srgbClr val="808080"/>
                    </a:gs>
                  </a:gsLst>
                  <a:lin ang="0" scaled="1"/>
                </a:gradFill>
                <a:ln w="12700" cap="rnd" cmpd="sng">
                  <a:noFill/>
                  <a:prstDash val="solid"/>
                  <a:round/>
                  <a:headEnd type="none" w="med" len="med"/>
                  <a:tailEnd type="none" w="med" len="med"/>
                </a:ln>
                <a:effectLst/>
              </p:spPr>
              <p:txBody>
                <a:bodyPr/>
                <a:lstStyle/>
                <a:p>
                  <a:endParaRPr lang="en-US"/>
                </a:p>
              </p:txBody>
            </p:sp>
            <p:sp>
              <p:nvSpPr>
                <p:cNvPr id="123952" name="Rectangle 1072"/>
                <p:cNvSpPr>
                  <a:spLocks noChangeArrowheads="1"/>
                </p:cNvSpPr>
                <p:nvPr/>
              </p:nvSpPr>
              <p:spPr bwMode="auto">
                <a:xfrm>
                  <a:off x="4237" y="1433"/>
                  <a:ext cx="119" cy="255"/>
                </a:xfrm>
                <a:prstGeom prst="rect">
                  <a:avLst/>
                </a:prstGeom>
                <a:gradFill rotWithShape="0">
                  <a:gsLst>
                    <a:gs pos="0">
                      <a:srgbClr val="A2A2A2"/>
                    </a:gs>
                    <a:gs pos="100000">
                      <a:srgbClr val="A2A2A2">
                        <a:gamma/>
                        <a:tint val="70196"/>
                        <a:invGamma/>
                      </a:srgbClr>
                    </a:gs>
                  </a:gsLst>
                  <a:lin ang="5400000" scaled="1"/>
                </a:gradFill>
                <a:ln w="12700">
                  <a:noFill/>
                  <a:miter lim="800000"/>
                  <a:headEnd/>
                  <a:tailEnd/>
                </a:ln>
                <a:effectLst/>
              </p:spPr>
              <p:txBody>
                <a:bodyPr wrap="none" anchor="ctr"/>
                <a:lstStyle/>
                <a:p>
                  <a:endParaRPr lang="en-US"/>
                </a:p>
              </p:txBody>
            </p:sp>
            <p:sp>
              <p:nvSpPr>
                <p:cNvPr id="123953" name="Rectangle 1073"/>
                <p:cNvSpPr>
                  <a:spLocks noChangeArrowheads="1"/>
                </p:cNvSpPr>
                <p:nvPr/>
              </p:nvSpPr>
              <p:spPr bwMode="auto">
                <a:xfrm>
                  <a:off x="4190" y="1433"/>
                  <a:ext cx="36" cy="63"/>
                </a:xfrm>
                <a:prstGeom prst="rect">
                  <a:avLst/>
                </a:prstGeom>
                <a:gradFill rotWithShape="0">
                  <a:gsLst>
                    <a:gs pos="0">
                      <a:srgbClr val="919191"/>
                    </a:gs>
                    <a:gs pos="100000">
                      <a:srgbClr val="919191">
                        <a:gamma/>
                        <a:tint val="89804"/>
                        <a:invGamma/>
                      </a:srgbClr>
                    </a:gs>
                  </a:gsLst>
                  <a:lin ang="5400000" scaled="1"/>
                </a:gradFill>
                <a:ln w="12700">
                  <a:noFill/>
                  <a:miter lim="800000"/>
                  <a:headEnd/>
                  <a:tailEnd/>
                </a:ln>
                <a:effectLst/>
              </p:spPr>
              <p:txBody>
                <a:bodyPr wrap="none" anchor="ctr"/>
                <a:lstStyle/>
                <a:p>
                  <a:endParaRPr lang="en-US"/>
                </a:p>
              </p:txBody>
            </p:sp>
            <p:sp>
              <p:nvSpPr>
                <p:cNvPr id="123954" name="Rectangle 1074"/>
                <p:cNvSpPr>
                  <a:spLocks noChangeArrowheads="1"/>
                </p:cNvSpPr>
                <p:nvPr/>
              </p:nvSpPr>
              <p:spPr bwMode="auto">
                <a:xfrm>
                  <a:off x="4190" y="1504"/>
                  <a:ext cx="37" cy="7"/>
                </a:xfrm>
                <a:prstGeom prst="rect">
                  <a:avLst/>
                </a:prstGeom>
                <a:solidFill>
                  <a:srgbClr val="A2A2A2"/>
                </a:solidFill>
                <a:ln w="12700">
                  <a:noFill/>
                  <a:miter lim="800000"/>
                  <a:headEnd/>
                  <a:tailEnd/>
                </a:ln>
                <a:effectLst/>
              </p:spPr>
              <p:txBody>
                <a:bodyPr wrap="none" anchor="ctr"/>
                <a:lstStyle/>
                <a:p>
                  <a:endParaRPr lang="en-US"/>
                </a:p>
              </p:txBody>
            </p:sp>
          </p:grpSp>
          <p:sp>
            <p:nvSpPr>
              <p:cNvPr id="123955" name="Text Box 1075"/>
              <p:cNvSpPr txBox="1">
                <a:spLocks noChangeArrowheads="1"/>
              </p:cNvSpPr>
              <p:nvPr/>
            </p:nvSpPr>
            <p:spPr bwMode="auto">
              <a:xfrm>
                <a:off x="1525" y="855"/>
                <a:ext cx="464" cy="436"/>
              </a:xfrm>
              <a:prstGeom prst="rect">
                <a:avLst/>
              </a:prstGeom>
              <a:noFill/>
              <a:ln w="12700" cap="rnd">
                <a:noFill/>
                <a:miter lim="800000"/>
                <a:headEnd/>
                <a:tailEnd/>
              </a:ln>
              <a:effectLst/>
            </p:spPr>
            <p:txBody>
              <a:bodyPr wrap="none">
                <a:spAutoFit/>
              </a:bodyPr>
              <a:lstStyle/>
              <a:p>
                <a:pPr algn="ctr">
                  <a:lnSpc>
                    <a:spcPct val="100000"/>
                  </a:lnSpc>
                </a:pPr>
                <a:endParaRPr lang="en-US" sz="1600" b="1">
                  <a:latin typeface="Arial" charset="0"/>
                </a:endParaRPr>
              </a:p>
            </p:txBody>
          </p:sp>
        </p:grpSp>
      </p:grpSp>
      <p:pic>
        <p:nvPicPr>
          <p:cNvPr id="123956" name="Picture 1076" descr="C:\Users\Andrej\3G\pics\02_7110.tif"/>
          <p:cNvPicPr>
            <a:picLocks noChangeAspect="1" noChangeArrowheads="1"/>
          </p:cNvPicPr>
          <p:nvPr/>
        </p:nvPicPr>
        <p:blipFill>
          <a:blip r:embed="rId5" cstate="print"/>
          <a:srcRect b="5170"/>
          <a:stretch>
            <a:fillRect/>
          </a:stretch>
        </p:blipFill>
        <p:spPr bwMode="auto">
          <a:xfrm>
            <a:off x="6346371" y="5435600"/>
            <a:ext cx="455613" cy="838200"/>
          </a:xfrm>
          <a:prstGeom prst="rect">
            <a:avLst/>
          </a:prstGeom>
          <a:noFill/>
        </p:spPr>
      </p:pic>
      <p:grpSp>
        <p:nvGrpSpPr>
          <p:cNvPr id="14" name="Group 1048"/>
          <p:cNvGrpSpPr>
            <a:grpSpLocks/>
          </p:cNvGrpSpPr>
          <p:nvPr/>
        </p:nvGrpSpPr>
        <p:grpSpPr bwMode="auto">
          <a:xfrm>
            <a:off x="7416800" y="1037772"/>
            <a:ext cx="1480457" cy="1284514"/>
            <a:chOff x="3744" y="3024"/>
            <a:chExt cx="768" cy="432"/>
          </a:xfrm>
        </p:grpSpPr>
        <p:grpSp>
          <p:nvGrpSpPr>
            <p:cNvPr id="15" name="Group 1049"/>
            <p:cNvGrpSpPr>
              <a:grpSpLocks/>
            </p:cNvGrpSpPr>
            <p:nvPr/>
          </p:nvGrpSpPr>
          <p:grpSpPr bwMode="auto">
            <a:xfrm>
              <a:off x="3745" y="3022"/>
              <a:ext cx="770" cy="431"/>
              <a:chOff x="1097" y="1656"/>
              <a:chExt cx="1187" cy="762"/>
            </a:xfrm>
          </p:grpSpPr>
          <p:sp>
            <p:nvSpPr>
              <p:cNvPr id="59" name="Oval 1050"/>
              <p:cNvSpPr>
                <a:spLocks noChangeArrowheads="1"/>
              </p:cNvSpPr>
              <p:nvPr/>
            </p:nvSpPr>
            <p:spPr bwMode="auto">
              <a:xfrm rot="892054">
                <a:off x="1097" y="1785"/>
                <a:ext cx="372" cy="279"/>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60" name="Oval 1051"/>
              <p:cNvSpPr>
                <a:spLocks noChangeArrowheads="1"/>
              </p:cNvSpPr>
              <p:nvPr/>
            </p:nvSpPr>
            <p:spPr bwMode="auto">
              <a:xfrm>
                <a:off x="1930" y="1760"/>
                <a:ext cx="321" cy="306"/>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61" name="Oval 1052"/>
              <p:cNvSpPr>
                <a:spLocks noChangeArrowheads="1"/>
              </p:cNvSpPr>
              <p:nvPr/>
            </p:nvSpPr>
            <p:spPr bwMode="auto">
              <a:xfrm rot="-5078581">
                <a:off x="1527" y="1991"/>
                <a:ext cx="350" cy="503"/>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62" name="Oval 1053"/>
              <p:cNvSpPr>
                <a:spLocks noChangeArrowheads="1"/>
              </p:cNvSpPr>
              <p:nvPr/>
            </p:nvSpPr>
            <p:spPr bwMode="auto">
              <a:xfrm rot="-5825252">
                <a:off x="1948" y="1954"/>
                <a:ext cx="28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63" name="Oval 1054"/>
              <p:cNvSpPr>
                <a:spLocks noChangeArrowheads="1"/>
              </p:cNvSpPr>
              <p:nvPr/>
            </p:nvSpPr>
            <p:spPr bwMode="auto">
              <a:xfrm rot="-4491197">
                <a:off x="1144" y="1961"/>
                <a:ext cx="29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64" name="Freeform 1055"/>
              <p:cNvSpPr>
                <a:spLocks/>
              </p:cNvSpPr>
              <p:nvPr/>
            </p:nvSpPr>
            <p:spPr bwMode="auto">
              <a:xfrm>
                <a:off x="1101" y="1656"/>
                <a:ext cx="1183" cy="718"/>
              </a:xfrm>
              <a:custGeom>
                <a:avLst/>
                <a:gdLst/>
                <a:ahLst/>
                <a:cxnLst>
                  <a:cxn ang="0">
                    <a:pos x="1694" y="215"/>
                  </a:cxn>
                  <a:cxn ang="0">
                    <a:pos x="1598" y="95"/>
                  </a:cxn>
                  <a:cxn ang="0">
                    <a:pos x="1520" y="44"/>
                  </a:cxn>
                  <a:cxn ang="0">
                    <a:pos x="1431" y="22"/>
                  </a:cxn>
                  <a:cxn ang="0">
                    <a:pos x="1311" y="45"/>
                  </a:cxn>
                  <a:cxn ang="0">
                    <a:pos x="1200" y="127"/>
                  </a:cxn>
                  <a:cxn ang="0">
                    <a:pos x="1119" y="207"/>
                  </a:cxn>
                  <a:cxn ang="0">
                    <a:pos x="1026" y="80"/>
                  </a:cxn>
                  <a:cxn ang="0">
                    <a:pos x="904" y="9"/>
                  </a:cxn>
                  <a:cxn ang="0">
                    <a:pos x="785" y="5"/>
                  </a:cxn>
                  <a:cxn ang="0">
                    <a:pos x="692" y="42"/>
                  </a:cxn>
                  <a:cxn ang="0">
                    <a:pos x="612" y="114"/>
                  </a:cxn>
                  <a:cxn ang="0">
                    <a:pos x="550" y="212"/>
                  </a:cxn>
                  <a:cxn ang="0">
                    <a:pos x="508" y="333"/>
                  </a:cxn>
                  <a:cxn ang="0">
                    <a:pos x="470" y="430"/>
                  </a:cxn>
                  <a:cxn ang="0">
                    <a:pos x="338" y="379"/>
                  </a:cxn>
                  <a:cxn ang="0">
                    <a:pos x="209" y="382"/>
                  </a:cxn>
                  <a:cxn ang="0">
                    <a:pos x="106" y="436"/>
                  </a:cxn>
                  <a:cxn ang="0">
                    <a:pos x="42" y="520"/>
                  </a:cxn>
                  <a:cxn ang="0">
                    <a:pos x="7" y="628"/>
                  </a:cxn>
                  <a:cxn ang="0">
                    <a:pos x="4" y="753"/>
                  </a:cxn>
                  <a:cxn ang="0">
                    <a:pos x="33" y="885"/>
                  </a:cxn>
                  <a:cxn ang="0">
                    <a:pos x="88" y="1005"/>
                  </a:cxn>
                  <a:cxn ang="0">
                    <a:pos x="128" y="1066"/>
                  </a:cxn>
                  <a:cxn ang="0">
                    <a:pos x="61" y="1193"/>
                  </a:cxn>
                  <a:cxn ang="0">
                    <a:pos x="10" y="1350"/>
                  </a:cxn>
                  <a:cxn ang="0">
                    <a:pos x="3" y="1502"/>
                  </a:cxn>
                  <a:cxn ang="0">
                    <a:pos x="33" y="1644"/>
                  </a:cxn>
                  <a:cxn ang="0">
                    <a:pos x="100" y="1766"/>
                  </a:cxn>
                  <a:cxn ang="0">
                    <a:pos x="197" y="1859"/>
                  </a:cxn>
                  <a:cxn ang="0">
                    <a:pos x="328" y="1918"/>
                  </a:cxn>
                  <a:cxn ang="0">
                    <a:pos x="491" y="1922"/>
                  </a:cxn>
                  <a:cxn ang="0">
                    <a:pos x="646" y="1865"/>
                  </a:cxn>
                  <a:cxn ang="0">
                    <a:pos x="726" y="1884"/>
                  </a:cxn>
                  <a:cxn ang="0">
                    <a:pos x="772" y="2010"/>
                  </a:cxn>
                  <a:cxn ang="0">
                    <a:pos x="849" y="2116"/>
                  </a:cxn>
                  <a:cxn ang="0">
                    <a:pos x="954" y="2198"/>
                  </a:cxn>
                  <a:cxn ang="0">
                    <a:pos x="1077" y="2249"/>
                  </a:cxn>
                  <a:cxn ang="0">
                    <a:pos x="1215" y="2262"/>
                  </a:cxn>
                  <a:cxn ang="0">
                    <a:pos x="1354" y="2233"/>
                  </a:cxn>
                  <a:cxn ang="0">
                    <a:pos x="1475" y="2167"/>
                  </a:cxn>
                  <a:cxn ang="0">
                    <a:pos x="1572" y="2069"/>
                  </a:cxn>
                  <a:cxn ang="0">
                    <a:pos x="1637" y="1947"/>
                  </a:cxn>
                  <a:cxn ang="0">
                    <a:pos x="1667" y="1806"/>
                  </a:cxn>
                  <a:cxn ang="0">
                    <a:pos x="1667" y="1777"/>
                  </a:cxn>
                  <a:cxn ang="0">
                    <a:pos x="1738" y="1814"/>
                  </a:cxn>
                  <a:cxn ang="0">
                    <a:pos x="1887" y="1867"/>
                  </a:cxn>
                  <a:cxn ang="0">
                    <a:pos x="2041" y="1867"/>
                  </a:cxn>
                  <a:cxn ang="0">
                    <a:pos x="2166" y="1820"/>
                  </a:cxn>
                  <a:cxn ang="0">
                    <a:pos x="2257" y="1739"/>
                  </a:cxn>
                  <a:cxn ang="0">
                    <a:pos x="2317" y="1631"/>
                  </a:cxn>
                  <a:cxn ang="0">
                    <a:pos x="2339" y="1505"/>
                  </a:cxn>
                  <a:cxn ang="0">
                    <a:pos x="2323" y="1368"/>
                  </a:cxn>
                  <a:cxn ang="0">
                    <a:pos x="2250" y="1204"/>
                  </a:cxn>
                  <a:cxn ang="0">
                    <a:pos x="2165" y="1036"/>
                  </a:cxn>
                  <a:cxn ang="0">
                    <a:pos x="2266" y="783"/>
                  </a:cxn>
                  <a:cxn ang="0">
                    <a:pos x="2276" y="636"/>
                  </a:cxn>
                  <a:cxn ang="0">
                    <a:pos x="2255" y="525"/>
                  </a:cxn>
                  <a:cxn ang="0">
                    <a:pos x="2204" y="430"/>
                  </a:cxn>
                  <a:cxn ang="0">
                    <a:pos x="2137" y="368"/>
                  </a:cxn>
                  <a:cxn ang="0">
                    <a:pos x="2056" y="334"/>
                  </a:cxn>
                  <a:cxn ang="0">
                    <a:pos x="1966" y="326"/>
                  </a:cxn>
                  <a:cxn ang="0">
                    <a:pos x="1787" y="379"/>
                  </a:cxn>
                </a:cxnLst>
                <a:rect l="0" t="0" r="r" b="b"/>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1"/>
                    </a:lnTo>
                    <a:lnTo>
                      <a:pt x="1667" y="1780"/>
                    </a:lnTo>
                    <a:lnTo>
                      <a:pt x="1667" y="1778"/>
                    </a:lnTo>
                    <a:lnTo>
                      <a:pt x="1667" y="1777"/>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00CC99">
                      <a:gamma/>
                      <a:tint val="30196"/>
                      <a:invGamma/>
                    </a:srgbClr>
                  </a:gs>
                  <a:gs pos="100000">
                    <a:srgbClr val="00CC99"/>
                  </a:gs>
                </a:gsLst>
                <a:lin ang="2700000" scaled="1"/>
              </a:gradFill>
              <a:ln w="9525" cap="flat" cmpd="sng">
                <a:noFill/>
                <a:prstDash val="solid"/>
                <a:round/>
                <a:headEnd type="none" w="med" len="med"/>
                <a:tailEnd type="none" w="med" len="med"/>
              </a:ln>
              <a:effectLst/>
            </p:spPr>
            <p:txBody>
              <a:bodyPr/>
              <a:lstStyle/>
              <a:p>
                <a:endParaRPr lang="en-US"/>
              </a:p>
            </p:txBody>
          </p:sp>
        </p:grpSp>
        <p:sp>
          <p:nvSpPr>
            <p:cNvPr id="58" name="Text Box 1056"/>
            <p:cNvSpPr txBox="1">
              <a:spLocks noChangeArrowheads="1"/>
            </p:cNvSpPr>
            <p:nvPr/>
          </p:nvSpPr>
          <p:spPr bwMode="auto">
            <a:xfrm>
              <a:off x="3888" y="3072"/>
              <a:ext cx="81" cy="108"/>
            </a:xfrm>
            <a:prstGeom prst="rect">
              <a:avLst/>
            </a:prstGeom>
            <a:noFill/>
            <a:ln w="12700">
              <a:noFill/>
              <a:miter lim="800000"/>
              <a:headEnd/>
              <a:tailEnd/>
            </a:ln>
            <a:effectLst/>
          </p:spPr>
          <p:txBody>
            <a:bodyPr wrap="none">
              <a:spAutoFit/>
            </a:bodyPr>
            <a:lstStyle/>
            <a:p>
              <a:pPr>
                <a:lnSpc>
                  <a:spcPct val="100000"/>
                </a:lnSpc>
              </a:pPr>
              <a:endParaRPr lang="en-US" sz="1400" b="1">
                <a:latin typeface="Times" pitchFamily="18" charset="0"/>
              </a:endParaRPr>
            </a:p>
          </p:txBody>
        </p:sp>
      </p:grpSp>
      <p:sp>
        <p:nvSpPr>
          <p:cNvPr id="65" name="TextBox 64"/>
          <p:cNvSpPr txBox="1"/>
          <p:nvPr/>
        </p:nvSpPr>
        <p:spPr>
          <a:xfrm>
            <a:off x="5355772" y="3265713"/>
            <a:ext cx="646331" cy="369332"/>
          </a:xfrm>
          <a:prstGeom prst="rect">
            <a:avLst/>
          </a:prstGeom>
          <a:noFill/>
        </p:spPr>
        <p:txBody>
          <a:bodyPr wrap="none" rtlCol="0">
            <a:spAutoFit/>
          </a:bodyPr>
          <a:lstStyle/>
          <a:p>
            <a:r>
              <a:rPr lang="en-US" dirty="0" smtClean="0"/>
              <a:t>PCF</a:t>
            </a:r>
            <a:endParaRPr lang="en-US" dirty="0"/>
          </a:p>
        </p:txBody>
      </p:sp>
      <p:pic>
        <p:nvPicPr>
          <p:cNvPr id="66" name="Picture 3" descr="C:\Storage\wavium\marketing\product pictures\Oct 3 2007\SC600_100307_renders\sc600_100307.jpg"/>
          <p:cNvPicPr>
            <a:picLocks noChangeAspect="1" noChangeArrowheads="1"/>
          </p:cNvPicPr>
          <p:nvPr/>
        </p:nvPicPr>
        <p:blipFill>
          <a:blip r:embed="rId6" cstate="print">
            <a:lum contrast="20000"/>
          </a:blip>
          <a:srcRect t="17444" b="17854"/>
          <a:stretch>
            <a:fillRect/>
          </a:stretch>
        </p:blipFill>
        <p:spPr bwMode="auto">
          <a:xfrm>
            <a:off x="6055860" y="3259364"/>
            <a:ext cx="1055660" cy="499836"/>
          </a:xfrm>
          <a:prstGeom prst="rect">
            <a:avLst/>
          </a:prstGeom>
          <a:noFill/>
          <a:ln w="9525">
            <a:noFill/>
            <a:miter lim="800000"/>
            <a:headEnd/>
            <a:tailEnd/>
          </a:ln>
        </p:spPr>
      </p:pic>
      <p:pic>
        <p:nvPicPr>
          <p:cNvPr id="67" name="Picture 3" descr="C:\Storage\wavium\marketing\product pictures\Oct 3 2007\SC600_100307_renders\sc600_100307.jpg"/>
          <p:cNvPicPr>
            <a:picLocks noChangeAspect="1" noChangeArrowheads="1"/>
          </p:cNvPicPr>
          <p:nvPr/>
        </p:nvPicPr>
        <p:blipFill>
          <a:blip r:embed="rId6" cstate="print">
            <a:lum contrast="20000"/>
          </a:blip>
          <a:srcRect t="17444" b="17854"/>
          <a:stretch>
            <a:fillRect/>
          </a:stretch>
        </p:blipFill>
        <p:spPr bwMode="auto">
          <a:xfrm>
            <a:off x="6382432" y="2047422"/>
            <a:ext cx="1055660" cy="499836"/>
          </a:xfrm>
          <a:prstGeom prst="rect">
            <a:avLst/>
          </a:prstGeom>
          <a:noFill/>
          <a:ln w="9525">
            <a:noFill/>
            <a:miter lim="800000"/>
            <a:headEnd/>
            <a:tailEnd/>
          </a:ln>
        </p:spPr>
      </p:pic>
      <p:cxnSp>
        <p:nvCxnSpPr>
          <p:cNvPr id="68" name="Straight Connector 67"/>
          <p:cNvCxnSpPr>
            <a:cxnSpLocks noChangeShapeType="1"/>
            <a:endCxn id="123944" idx="0"/>
          </p:cNvCxnSpPr>
          <p:nvPr/>
        </p:nvCxnSpPr>
        <p:spPr bwMode="auto">
          <a:xfrm rot="5400000">
            <a:off x="5733995" y="4104763"/>
            <a:ext cx="794657" cy="190616"/>
          </a:xfrm>
          <a:prstGeom prst="line">
            <a:avLst/>
          </a:prstGeom>
          <a:noFill/>
          <a:ln w="28575">
            <a:solidFill>
              <a:srgbClr val="800080"/>
            </a:solidFill>
            <a:round/>
            <a:headEnd/>
            <a:tailEnd/>
          </a:ln>
          <a:effectLst>
            <a:outerShdw blurRad="63500" dist="38100" dir="18900000" algn="bl" rotWithShape="0">
              <a:srgbClr val="000000">
                <a:alpha val="39999"/>
              </a:srgbClr>
            </a:outerShdw>
          </a:effectLst>
        </p:spPr>
      </p:cxnSp>
      <p:cxnSp>
        <p:nvCxnSpPr>
          <p:cNvPr id="71" name="Straight Connector 70"/>
          <p:cNvCxnSpPr>
            <a:cxnSpLocks noChangeShapeType="1"/>
          </p:cNvCxnSpPr>
          <p:nvPr/>
        </p:nvCxnSpPr>
        <p:spPr bwMode="auto">
          <a:xfrm>
            <a:off x="6908800" y="3715657"/>
            <a:ext cx="914403" cy="682175"/>
          </a:xfrm>
          <a:prstGeom prst="line">
            <a:avLst/>
          </a:prstGeom>
          <a:noFill/>
          <a:ln w="28575">
            <a:solidFill>
              <a:srgbClr val="800080"/>
            </a:solidFill>
            <a:round/>
            <a:headEnd/>
            <a:tailEnd/>
          </a:ln>
          <a:effectLst>
            <a:outerShdw blurRad="63500" dist="38100" dir="18900000" algn="bl" rotWithShape="0">
              <a:srgbClr val="000000">
                <a:alpha val="39999"/>
              </a:srgbClr>
            </a:outerShdw>
          </a:effectLst>
        </p:spPr>
      </p:cxnSp>
      <p:sp>
        <p:nvSpPr>
          <p:cNvPr id="73" name="TextBox 72"/>
          <p:cNvSpPr txBox="1"/>
          <p:nvPr/>
        </p:nvSpPr>
        <p:spPr>
          <a:xfrm>
            <a:off x="5653315" y="2126341"/>
            <a:ext cx="825867" cy="369332"/>
          </a:xfrm>
          <a:prstGeom prst="rect">
            <a:avLst/>
          </a:prstGeom>
          <a:noFill/>
        </p:spPr>
        <p:txBody>
          <a:bodyPr wrap="none" rtlCol="0">
            <a:spAutoFit/>
          </a:bodyPr>
          <a:lstStyle/>
          <a:p>
            <a:r>
              <a:rPr lang="en-US" dirty="0" smtClean="0"/>
              <a:t>PDSN</a:t>
            </a:r>
            <a:endParaRPr lang="en-US" dirty="0"/>
          </a:p>
        </p:txBody>
      </p:sp>
      <p:cxnSp>
        <p:nvCxnSpPr>
          <p:cNvPr id="74" name="Straight Connector 73"/>
          <p:cNvCxnSpPr>
            <a:cxnSpLocks noChangeShapeType="1"/>
          </p:cNvCxnSpPr>
          <p:nvPr/>
        </p:nvCxnSpPr>
        <p:spPr bwMode="auto">
          <a:xfrm rot="5400000" flipH="1" flipV="1">
            <a:off x="7141029" y="1930401"/>
            <a:ext cx="333828" cy="246743"/>
          </a:xfrm>
          <a:prstGeom prst="line">
            <a:avLst/>
          </a:prstGeom>
          <a:noFill/>
          <a:ln w="28575">
            <a:solidFill>
              <a:srgbClr val="800080"/>
            </a:solidFill>
            <a:round/>
            <a:headEnd/>
            <a:tailEnd/>
          </a:ln>
          <a:effectLst>
            <a:outerShdw blurRad="63500" dist="38100" dir="18900000" algn="bl" rotWithShape="0">
              <a:srgbClr val="000000">
                <a:alpha val="39999"/>
              </a:srgbClr>
            </a:outerShdw>
          </a:effectLst>
        </p:spPr>
      </p:cxnSp>
      <p:sp>
        <p:nvSpPr>
          <p:cNvPr id="77" name="TextBox 76"/>
          <p:cNvSpPr txBox="1"/>
          <p:nvPr/>
        </p:nvSpPr>
        <p:spPr>
          <a:xfrm>
            <a:off x="7678058" y="1364342"/>
            <a:ext cx="1031051" cy="369332"/>
          </a:xfrm>
          <a:prstGeom prst="rect">
            <a:avLst/>
          </a:prstGeom>
          <a:noFill/>
        </p:spPr>
        <p:txBody>
          <a:bodyPr wrap="none" rtlCol="0">
            <a:spAutoFit/>
          </a:bodyPr>
          <a:lstStyle/>
          <a:p>
            <a:r>
              <a:rPr lang="en-US" dirty="0" smtClean="0"/>
              <a:t>Internet</a:t>
            </a:r>
            <a:endParaRPr lang="en-US" dirty="0"/>
          </a:p>
        </p:txBody>
      </p:sp>
      <p:sp>
        <p:nvSpPr>
          <p:cNvPr id="83" name="TextBox 82"/>
          <p:cNvSpPr txBox="1"/>
          <p:nvPr/>
        </p:nvSpPr>
        <p:spPr>
          <a:xfrm>
            <a:off x="5326744" y="4949370"/>
            <a:ext cx="505267" cy="369332"/>
          </a:xfrm>
          <a:prstGeom prst="rect">
            <a:avLst/>
          </a:prstGeom>
          <a:noFill/>
        </p:spPr>
        <p:txBody>
          <a:bodyPr wrap="none" rtlCol="0">
            <a:spAutoFit/>
          </a:bodyPr>
          <a:lstStyle/>
          <a:p>
            <a:r>
              <a:rPr lang="en-US" dirty="0" smtClean="0"/>
              <a:t>BS</a:t>
            </a:r>
            <a:endParaRPr lang="en-US" dirty="0"/>
          </a:p>
        </p:txBody>
      </p:sp>
      <p:cxnSp>
        <p:nvCxnSpPr>
          <p:cNvPr id="76" name="Straight Connector 75"/>
          <p:cNvCxnSpPr>
            <a:cxnSpLocks noChangeShapeType="1"/>
          </p:cNvCxnSpPr>
          <p:nvPr/>
        </p:nvCxnSpPr>
        <p:spPr bwMode="auto">
          <a:xfrm rot="5400000">
            <a:off x="6336338" y="2834764"/>
            <a:ext cx="794657" cy="190616"/>
          </a:xfrm>
          <a:prstGeom prst="line">
            <a:avLst/>
          </a:prstGeom>
          <a:noFill/>
          <a:ln w="28575">
            <a:solidFill>
              <a:srgbClr val="800080"/>
            </a:solidFill>
            <a:round/>
            <a:headEnd/>
            <a:tailEnd/>
          </a:ln>
          <a:effectLst>
            <a:outerShdw blurRad="63500" dist="38100" dir="18900000" algn="bl" rotWithShape="0">
              <a:srgbClr val="000000">
                <a:alpha val="39999"/>
              </a:srgbClr>
            </a:outerShdw>
          </a:effectLst>
        </p:spPr>
      </p:cxnSp>
      <p:sp>
        <p:nvSpPr>
          <p:cNvPr id="78" name="TextBox 77"/>
          <p:cNvSpPr txBox="1"/>
          <p:nvPr/>
        </p:nvSpPr>
        <p:spPr>
          <a:xfrm>
            <a:off x="6683828" y="2706913"/>
            <a:ext cx="646331" cy="369332"/>
          </a:xfrm>
          <a:prstGeom prst="rect">
            <a:avLst/>
          </a:prstGeom>
          <a:noFill/>
        </p:spPr>
        <p:txBody>
          <a:bodyPr wrap="none" rtlCol="0">
            <a:spAutoFit/>
          </a:bodyPr>
          <a:lstStyle/>
          <a:p>
            <a:r>
              <a:rPr lang="en-US" dirty="0" smtClean="0"/>
              <a:t>PPP</a:t>
            </a:r>
            <a:endParaRPr lang="en-US"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100" fill="hold"/>
                                        <p:tgtEl>
                                          <p:spTgt spid="66"/>
                                        </p:tgtEl>
                                        <p:attrNameLst>
                                          <p:attrName>ppt_w</p:attrName>
                                        </p:attrNameLst>
                                      </p:cBhvr>
                                      <p:tavLst>
                                        <p:tav tm="0">
                                          <p:val>
                                            <p:fltVal val="0"/>
                                          </p:val>
                                        </p:tav>
                                        <p:tav tm="100000">
                                          <p:val>
                                            <p:strVal val="#ppt_w"/>
                                          </p:val>
                                        </p:tav>
                                      </p:tavLst>
                                    </p:anim>
                                    <p:anim calcmode="lin" valueType="num">
                                      <p:cBhvr>
                                        <p:cTn id="8" dur="100" fill="hold"/>
                                        <p:tgtEl>
                                          <p:spTgt spid="66"/>
                                        </p:tgtEl>
                                        <p:attrNameLst>
                                          <p:attrName>ppt_h</p:attrName>
                                        </p:attrNameLst>
                                      </p:cBhvr>
                                      <p:tavLst>
                                        <p:tav tm="0">
                                          <p:val>
                                            <p:fltVal val="0"/>
                                          </p:val>
                                        </p:tav>
                                        <p:tav tm="100000">
                                          <p:val>
                                            <p:strVal val="#ppt_h"/>
                                          </p:val>
                                        </p:tav>
                                      </p:tavLst>
                                    </p:anim>
                                    <p:animEffect transition="in" filter="fade">
                                      <p:cBhvr>
                                        <p:cTn id="9" dur="100"/>
                                        <p:tgtEl>
                                          <p:spTgt spid="66"/>
                                        </p:tgtEl>
                                      </p:cBhvr>
                                    </p:animEffect>
                                  </p:childTnLst>
                                </p:cTn>
                              </p:par>
                            </p:childTnLst>
                          </p:cTn>
                        </p:par>
                        <p:par>
                          <p:cTn id="10" fill="hold">
                            <p:stCondLst>
                              <p:cond delay="100"/>
                            </p:stCondLst>
                            <p:childTnLst>
                              <p:par>
                                <p:cTn id="11" presetID="53"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100" fill="hold"/>
                                        <p:tgtEl>
                                          <p:spTgt spid="67"/>
                                        </p:tgtEl>
                                        <p:attrNameLst>
                                          <p:attrName>ppt_w</p:attrName>
                                        </p:attrNameLst>
                                      </p:cBhvr>
                                      <p:tavLst>
                                        <p:tav tm="0">
                                          <p:val>
                                            <p:fltVal val="0"/>
                                          </p:val>
                                        </p:tav>
                                        <p:tav tm="100000">
                                          <p:val>
                                            <p:strVal val="#ppt_w"/>
                                          </p:val>
                                        </p:tav>
                                      </p:tavLst>
                                    </p:anim>
                                    <p:anim calcmode="lin" valueType="num">
                                      <p:cBhvr>
                                        <p:cTn id="14" dur="100" fill="hold"/>
                                        <p:tgtEl>
                                          <p:spTgt spid="67"/>
                                        </p:tgtEl>
                                        <p:attrNameLst>
                                          <p:attrName>ppt_h</p:attrName>
                                        </p:attrNameLst>
                                      </p:cBhvr>
                                      <p:tavLst>
                                        <p:tav tm="0">
                                          <p:val>
                                            <p:fltVal val="0"/>
                                          </p:val>
                                        </p:tav>
                                        <p:tav tm="100000">
                                          <p:val>
                                            <p:strVal val="#ppt_h"/>
                                          </p:val>
                                        </p:tav>
                                      </p:tavLst>
                                    </p:anim>
                                    <p:animEffect transition="in" filter="fade">
                                      <p:cBhvr>
                                        <p:cTn id="15" dur="1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LTE </a:t>
            </a:r>
            <a:r>
              <a:rPr lang="en-US" dirty="0" smtClean="0"/>
              <a:t>architecture</a:t>
            </a:r>
            <a:br>
              <a:rPr lang="en-US" dirty="0" smtClean="0"/>
            </a:br>
            <a:r>
              <a:rPr lang="en-US" dirty="0" smtClean="0"/>
              <a:t> </a:t>
            </a:r>
            <a:r>
              <a:rPr lang="en-US" dirty="0" smtClean="0"/>
              <a:t>SDO: 3GPP [Release 8 &amp; higher]</a:t>
            </a:r>
            <a:endParaRPr lang="en-US" dirty="0"/>
          </a:p>
        </p:txBody>
      </p:sp>
      <p:pic>
        <p:nvPicPr>
          <p:cNvPr id="6" name="Content Placeholder 5" descr="architectureLte.png"/>
          <p:cNvPicPr>
            <a:picLocks noGrp="1" noChangeAspect="1"/>
          </p:cNvPicPr>
          <p:nvPr>
            <p:ph sz="quarter" idx="1"/>
          </p:nvPr>
        </p:nvPicPr>
        <p:blipFill>
          <a:blip r:embed="rId2" cstate="print"/>
          <a:stretch>
            <a:fillRect/>
          </a:stretch>
        </p:blipFill>
        <p:spPr>
          <a:xfrm>
            <a:off x="2167478" y="1524000"/>
            <a:ext cx="4809045" cy="5164681"/>
          </a:xfrm>
        </p:spPr>
      </p:pic>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lowchart: Data 168"/>
          <p:cNvSpPr/>
          <p:nvPr/>
        </p:nvSpPr>
        <p:spPr>
          <a:xfrm>
            <a:off x="878774" y="2956956"/>
            <a:ext cx="5700156" cy="2541319"/>
          </a:xfrm>
          <a:prstGeom prst="flowChartInputOutpu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 y="4"/>
            <a:ext cx="7524540" cy="1106177"/>
          </a:xfrm>
        </p:spPr>
        <p:txBody>
          <a:bodyPr>
            <a:noAutofit/>
          </a:bodyPr>
          <a:lstStyle/>
          <a:p>
            <a:r>
              <a:rPr lang="en-US" sz="2400" dirty="0" smtClean="0"/>
              <a:t>Session Continuity Among CDMA/</a:t>
            </a:r>
            <a:r>
              <a:rPr lang="en-US" sz="2400" dirty="0" err="1" smtClean="0"/>
              <a:t>WiMax</a:t>
            </a:r>
            <a:r>
              <a:rPr lang="en-US" sz="2400" dirty="0" smtClean="0"/>
              <a:t>/LTE is needed for 4G End Users</a:t>
            </a:r>
            <a:endParaRPr lang="en-US" sz="2400" dirty="0"/>
          </a:p>
        </p:txBody>
      </p:sp>
      <p:sp>
        <p:nvSpPr>
          <p:cNvPr id="4" name="Slide Number Placeholder 3"/>
          <p:cNvSpPr>
            <a:spLocks noGrp="1"/>
          </p:cNvSpPr>
          <p:nvPr>
            <p:ph type="sldNum" sz="quarter" idx="10"/>
          </p:nvPr>
        </p:nvSpPr>
        <p:spPr/>
        <p:txBody>
          <a:bodyPr/>
          <a:lstStyle/>
          <a:p>
            <a:fld id="{A1D725A3-8DA4-4FBD-B8F5-022CEFA8BA75}" type="slidenum">
              <a:rPr lang="en-US" smtClean="0"/>
              <a:pPr/>
              <a:t>3</a:t>
            </a:fld>
            <a:endParaRPr lang="en-US"/>
          </a:p>
        </p:txBody>
      </p:sp>
      <p:sp>
        <p:nvSpPr>
          <p:cNvPr id="110" name="Text Box 33"/>
          <p:cNvSpPr txBox="1">
            <a:spLocks noChangeArrowheads="1"/>
          </p:cNvSpPr>
          <p:nvPr/>
        </p:nvSpPr>
        <p:spPr bwMode="auto">
          <a:xfrm>
            <a:off x="0" y="6447304"/>
            <a:ext cx="9144000" cy="415498"/>
          </a:xfrm>
          <a:prstGeom prst="rect">
            <a:avLst/>
          </a:prstGeom>
          <a:gradFill rotWithShape="1">
            <a:gsLst>
              <a:gs pos="0">
                <a:srgbClr val="CC3300">
                  <a:gamma/>
                  <a:shade val="46275"/>
                  <a:invGamma/>
                </a:srgbClr>
              </a:gs>
              <a:gs pos="100000">
                <a:srgbClr val="CC3300"/>
              </a:gs>
            </a:gsLst>
            <a:lin ang="5400000" scaled="1"/>
          </a:gradFill>
          <a:ln w="9525" algn="ctr">
            <a:noFill/>
            <a:miter lim="800000"/>
            <a:headEnd/>
            <a:tailEnd/>
          </a:ln>
          <a:effectLst/>
        </p:spPr>
        <p:txBody>
          <a:bodyPr wrap="square" lIns="85216" tIns="0" rIns="85216" bIns="0" anchor="b">
            <a:spAutoFit/>
          </a:bodyPr>
          <a:lstStyle/>
          <a:p>
            <a:pPr eaLnBrk="0" hangingPunct="0">
              <a:lnSpc>
                <a:spcPct val="150000"/>
              </a:lnSpc>
            </a:pPr>
            <a:r>
              <a:rPr lang="en-US" b="1" i="1" dirty="0" smtClean="0">
                <a:solidFill>
                  <a:srgbClr val="FFFFFF"/>
                </a:solidFill>
              </a:rPr>
              <a:t>Tellabs 4G experience is an important asset to Convergence</a:t>
            </a:r>
            <a:endParaRPr lang="en-US" b="1" i="1" dirty="0">
              <a:solidFill>
                <a:srgbClr val="FFFFFF"/>
              </a:solidFill>
            </a:endParaRPr>
          </a:p>
        </p:txBody>
      </p:sp>
      <p:grpSp>
        <p:nvGrpSpPr>
          <p:cNvPr id="3" name="Group 175"/>
          <p:cNvGrpSpPr>
            <a:grpSpLocks/>
          </p:cNvGrpSpPr>
          <p:nvPr/>
        </p:nvGrpSpPr>
        <p:grpSpPr bwMode="auto">
          <a:xfrm>
            <a:off x="7525143" y="1185591"/>
            <a:ext cx="1294393" cy="1321636"/>
            <a:chOff x="1872" y="1519"/>
            <a:chExt cx="1584" cy="1248"/>
          </a:xfrm>
        </p:grpSpPr>
        <p:sp>
          <p:nvSpPr>
            <p:cNvPr id="136" name="AutoShape 176"/>
            <p:cNvSpPr>
              <a:spLocks noChangeArrowheads="1"/>
            </p:cNvSpPr>
            <p:nvPr/>
          </p:nvSpPr>
          <p:spPr bwMode="auto">
            <a:xfrm>
              <a:off x="1872" y="1519"/>
              <a:ext cx="1584" cy="1248"/>
            </a:xfrm>
            <a:prstGeom prst="octagon">
              <a:avLst>
                <a:gd name="adj" fmla="val 29287"/>
              </a:avLst>
            </a:prstGeom>
            <a:solidFill>
              <a:srgbClr val="3366FF">
                <a:alpha val="55000"/>
              </a:srgbClr>
            </a:solidFill>
            <a:ln w="9525">
              <a:noFill/>
              <a:miter lim="800000"/>
              <a:headEnd/>
              <a:tailEnd/>
            </a:ln>
            <a:effectLst/>
          </p:spPr>
          <p:txBody>
            <a:bodyPr wrap="none" anchor="ctr"/>
            <a:lstStyle/>
            <a:p>
              <a:endParaRPr lang="en-US"/>
            </a:p>
          </p:txBody>
        </p:sp>
        <p:pic>
          <p:nvPicPr>
            <p:cNvPr id="137" name="Picture 17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8" y="1567"/>
              <a:ext cx="1536" cy="1094"/>
            </a:xfrm>
            <a:prstGeom prst="rect">
              <a:avLst/>
            </a:prstGeom>
            <a:noFill/>
            <a:ln w="9525">
              <a:noFill/>
              <a:miter lim="800000"/>
              <a:headEnd/>
              <a:tailEnd/>
            </a:ln>
            <a:effectLst/>
          </p:spPr>
        </p:pic>
      </p:grpSp>
      <p:pic>
        <p:nvPicPr>
          <p:cNvPr id="139" name="Picture 2" descr="C:\Documents and Settings\cgu\My Documents\My Pictures\apple-iphone-l.gif"/>
          <p:cNvPicPr>
            <a:picLocks noChangeAspect="1" noChangeArrowheads="1"/>
          </p:cNvPicPr>
          <p:nvPr/>
        </p:nvPicPr>
        <p:blipFill>
          <a:blip r:embed="rId3" cstate="print"/>
          <a:srcRect/>
          <a:stretch>
            <a:fillRect/>
          </a:stretch>
        </p:blipFill>
        <p:spPr bwMode="auto">
          <a:xfrm>
            <a:off x="142956" y="1460664"/>
            <a:ext cx="473457" cy="776782"/>
          </a:xfrm>
          <a:prstGeom prst="rect">
            <a:avLst/>
          </a:prstGeom>
          <a:noFill/>
        </p:spPr>
      </p:pic>
      <p:cxnSp>
        <p:nvCxnSpPr>
          <p:cNvPr id="142" name="Straight Connector 141"/>
          <p:cNvCxnSpPr/>
          <p:nvPr/>
        </p:nvCxnSpPr>
        <p:spPr bwMode="auto">
          <a:xfrm rot="5400000" flipH="1" flipV="1">
            <a:off x="7636791" y="2603777"/>
            <a:ext cx="1076616" cy="975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3" name="Straight Connector 142"/>
          <p:cNvCxnSpPr>
            <a:endCxn id="139" idx="2"/>
          </p:cNvCxnSpPr>
          <p:nvPr/>
        </p:nvCxnSpPr>
        <p:spPr bwMode="auto">
          <a:xfrm rot="16200000" flipV="1">
            <a:off x="-52872" y="2670003"/>
            <a:ext cx="868247" cy="3132"/>
          </a:xfrm>
          <a:prstGeom prst="line">
            <a:avLst/>
          </a:prstGeom>
          <a:solidFill>
            <a:schemeClr val="accent1"/>
          </a:solidFill>
          <a:ln w="19050" cap="flat" cmpd="sng" algn="ctr">
            <a:solidFill>
              <a:schemeClr val="tx1"/>
            </a:solidFill>
            <a:prstDash val="lgDashDotDot"/>
            <a:round/>
            <a:headEnd type="none" w="med" len="med"/>
            <a:tailEnd type="none" w="med" len="med"/>
          </a:ln>
          <a:effectLst/>
        </p:spPr>
      </p:cxnSp>
      <p:cxnSp>
        <p:nvCxnSpPr>
          <p:cNvPr id="145" name="Straight Connector 144"/>
          <p:cNvCxnSpPr>
            <a:stCxn id="139" idx="3"/>
          </p:cNvCxnSpPr>
          <p:nvPr/>
        </p:nvCxnSpPr>
        <p:spPr bwMode="auto">
          <a:xfrm flipV="1">
            <a:off x="616410" y="1787843"/>
            <a:ext cx="7651741" cy="61211"/>
          </a:xfrm>
          <a:prstGeom prst="line">
            <a:avLst/>
          </a:prstGeom>
          <a:solidFill>
            <a:schemeClr val="accent1"/>
          </a:solidFill>
          <a:ln w="19050" cap="flat" cmpd="sng" algn="ctr">
            <a:solidFill>
              <a:schemeClr val="bg1">
                <a:lumMod val="90000"/>
              </a:schemeClr>
            </a:solidFill>
            <a:prstDash val="dash"/>
            <a:round/>
            <a:headEnd type="none" w="med" len="med"/>
            <a:tailEnd type="none" w="med" len="med"/>
          </a:ln>
          <a:effectLst/>
        </p:spPr>
      </p:cxnSp>
      <p:sp>
        <p:nvSpPr>
          <p:cNvPr id="140" name="Rounded Rectangle 139"/>
          <p:cNvSpPr/>
          <p:nvPr/>
        </p:nvSpPr>
        <p:spPr bwMode="auto">
          <a:xfrm>
            <a:off x="7462684" y="3185652"/>
            <a:ext cx="1224116" cy="1150374"/>
          </a:xfrm>
          <a:prstGeom prst="roundRect">
            <a:avLst/>
          </a:prstGeom>
          <a:solidFill>
            <a:schemeClr val="bg1">
              <a:lumMod val="5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46794" tIns="46794" rIns="46794" bIns="46794" numCol="1" rtlCol="0" anchor="ctr" anchorCtr="0" compatLnSpc="1">
            <a:prstTxWarp prst="textNoShape">
              <a:avLst/>
            </a:prstTxWarp>
          </a:bodyPr>
          <a:lstStyle/>
          <a:p>
            <a:pPr algn="ctr" defTabSz="914282"/>
            <a:r>
              <a:rPr lang="en-US" sz="2000" b="1" dirty="0" smtClean="0">
                <a:solidFill>
                  <a:schemeClr val="bg1"/>
                </a:solidFill>
              </a:rPr>
              <a:t>Service core</a:t>
            </a:r>
          </a:p>
        </p:txBody>
      </p:sp>
      <p:sp>
        <p:nvSpPr>
          <p:cNvPr id="155" name="Rounded Rectangle 154"/>
          <p:cNvSpPr/>
          <p:nvPr/>
        </p:nvSpPr>
        <p:spPr bwMode="auto">
          <a:xfrm>
            <a:off x="0" y="1220286"/>
            <a:ext cx="8858992" cy="1140031"/>
          </a:xfrm>
          <a:prstGeom prst="roundRect">
            <a:avLst/>
          </a:prstGeom>
          <a:solidFill>
            <a:srgbClr val="7937AB">
              <a:alpha val="20000"/>
            </a:srgbClr>
          </a:solidFill>
          <a:ln w="12700" cap="flat" cmpd="sng" algn="ctr">
            <a:solidFill>
              <a:srgbClr val="000000">
                <a:alpha val="16078"/>
              </a:srgb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pic>
        <p:nvPicPr>
          <p:cNvPr id="112" name="Picture 129" descr="GSM_base_station"/>
          <p:cNvPicPr>
            <a:picLocks noChangeAspect="1" noChangeArrowheads="1"/>
          </p:cNvPicPr>
          <p:nvPr/>
        </p:nvPicPr>
        <p:blipFill>
          <a:blip r:embed="rId4" cstate="print"/>
          <a:srcRect/>
          <a:stretch>
            <a:fillRect/>
          </a:stretch>
        </p:blipFill>
        <p:spPr bwMode="auto">
          <a:xfrm>
            <a:off x="2644395" y="3200690"/>
            <a:ext cx="250708" cy="642777"/>
          </a:xfrm>
          <a:prstGeom prst="rect">
            <a:avLst/>
          </a:prstGeom>
          <a:noFill/>
        </p:spPr>
      </p:pic>
      <p:pic>
        <p:nvPicPr>
          <p:cNvPr id="120" name="Picture 129" descr="GSM_base_station"/>
          <p:cNvPicPr>
            <a:picLocks noChangeAspect="1" noChangeArrowheads="1"/>
          </p:cNvPicPr>
          <p:nvPr/>
        </p:nvPicPr>
        <p:blipFill>
          <a:blip r:embed="rId4" cstate="print"/>
          <a:srcRect/>
          <a:stretch>
            <a:fillRect/>
          </a:stretch>
        </p:blipFill>
        <p:spPr bwMode="auto">
          <a:xfrm>
            <a:off x="2309906" y="3899355"/>
            <a:ext cx="250708" cy="642777"/>
          </a:xfrm>
          <a:prstGeom prst="rect">
            <a:avLst/>
          </a:prstGeom>
          <a:noFill/>
        </p:spPr>
      </p:pic>
      <p:pic>
        <p:nvPicPr>
          <p:cNvPr id="121" name="Picture 129" descr="GSM_base_station"/>
          <p:cNvPicPr>
            <a:picLocks noChangeAspect="1" noChangeArrowheads="1"/>
          </p:cNvPicPr>
          <p:nvPr/>
        </p:nvPicPr>
        <p:blipFill>
          <a:blip r:embed="rId4" cstate="print"/>
          <a:srcRect/>
          <a:stretch>
            <a:fillRect/>
          </a:stretch>
        </p:blipFill>
        <p:spPr bwMode="auto">
          <a:xfrm>
            <a:off x="1977397" y="4445619"/>
            <a:ext cx="250708" cy="642777"/>
          </a:xfrm>
          <a:prstGeom prst="rect">
            <a:avLst/>
          </a:prstGeom>
          <a:noFill/>
        </p:spPr>
      </p:pic>
      <p:sp>
        <p:nvSpPr>
          <p:cNvPr id="122" name="TextBox 121"/>
          <p:cNvSpPr txBox="1"/>
          <p:nvPr/>
        </p:nvSpPr>
        <p:spPr>
          <a:xfrm>
            <a:off x="1769424" y="3621966"/>
            <a:ext cx="853119" cy="246221"/>
          </a:xfrm>
          <a:prstGeom prst="rect">
            <a:avLst/>
          </a:prstGeom>
          <a:noFill/>
        </p:spPr>
        <p:txBody>
          <a:bodyPr wrap="none" rtlCol="0">
            <a:spAutoFit/>
          </a:bodyPr>
          <a:lstStyle/>
          <a:p>
            <a:r>
              <a:rPr lang="en-US" sz="1000" b="1" dirty="0" smtClean="0">
                <a:solidFill>
                  <a:srgbClr val="FF0000"/>
                </a:solidFill>
              </a:rPr>
              <a:t>CDMA2000</a:t>
            </a:r>
            <a:endParaRPr lang="en-US" sz="1000" b="1" dirty="0">
              <a:solidFill>
                <a:srgbClr val="FF0000"/>
              </a:solidFill>
            </a:endParaRPr>
          </a:p>
        </p:txBody>
      </p:sp>
      <p:sp>
        <p:nvSpPr>
          <p:cNvPr id="123" name="TextBox 122"/>
          <p:cNvSpPr txBox="1"/>
          <p:nvPr/>
        </p:nvSpPr>
        <p:spPr>
          <a:xfrm>
            <a:off x="1589317" y="4154377"/>
            <a:ext cx="590226" cy="246221"/>
          </a:xfrm>
          <a:prstGeom prst="rect">
            <a:avLst/>
          </a:prstGeom>
          <a:noFill/>
        </p:spPr>
        <p:txBody>
          <a:bodyPr wrap="none" rtlCol="0">
            <a:spAutoFit/>
          </a:bodyPr>
          <a:lstStyle/>
          <a:p>
            <a:r>
              <a:rPr lang="en-US" sz="1000" b="1" dirty="0" err="1" smtClean="0">
                <a:solidFill>
                  <a:srgbClr val="FF0000"/>
                </a:solidFill>
              </a:rPr>
              <a:t>WiMax</a:t>
            </a:r>
            <a:endParaRPr lang="en-US" sz="1000" b="1" dirty="0">
              <a:solidFill>
                <a:srgbClr val="FF0000"/>
              </a:solidFill>
            </a:endParaRPr>
          </a:p>
        </p:txBody>
      </p:sp>
      <p:sp>
        <p:nvSpPr>
          <p:cNvPr id="124" name="TextBox 123"/>
          <p:cNvSpPr txBox="1"/>
          <p:nvPr/>
        </p:nvSpPr>
        <p:spPr>
          <a:xfrm>
            <a:off x="1363689" y="4760020"/>
            <a:ext cx="426720" cy="246221"/>
          </a:xfrm>
          <a:prstGeom prst="rect">
            <a:avLst/>
          </a:prstGeom>
          <a:noFill/>
        </p:spPr>
        <p:txBody>
          <a:bodyPr wrap="none" rtlCol="0">
            <a:spAutoFit/>
          </a:bodyPr>
          <a:lstStyle/>
          <a:p>
            <a:r>
              <a:rPr lang="en-US" sz="1000" b="1" dirty="0" smtClean="0">
                <a:solidFill>
                  <a:srgbClr val="FF0000"/>
                </a:solidFill>
              </a:rPr>
              <a:t>LTE</a:t>
            </a:r>
            <a:endParaRPr lang="en-US" sz="1000" b="1" dirty="0">
              <a:solidFill>
                <a:srgbClr val="FF0000"/>
              </a:solidFill>
            </a:endParaRPr>
          </a:p>
        </p:txBody>
      </p:sp>
      <p:grpSp>
        <p:nvGrpSpPr>
          <p:cNvPr id="5" name="Group 4"/>
          <p:cNvGrpSpPr>
            <a:grpSpLocks/>
          </p:cNvGrpSpPr>
          <p:nvPr/>
        </p:nvGrpSpPr>
        <p:grpSpPr bwMode="auto">
          <a:xfrm>
            <a:off x="1952608" y="4880759"/>
            <a:ext cx="885594" cy="415636"/>
            <a:chOff x="1958" y="882"/>
            <a:chExt cx="872" cy="402"/>
          </a:xfrm>
        </p:grpSpPr>
        <p:pic>
          <p:nvPicPr>
            <p:cNvPr id="127" name="Picture 5" descr="cloud_blue"/>
            <p:cNvPicPr>
              <a:picLocks noChangeAspect="1" noChangeArrowheads="1"/>
            </p:cNvPicPr>
            <p:nvPr/>
          </p:nvPicPr>
          <p:blipFill>
            <a:blip r:embed="rId5" cstate="print"/>
            <a:srcRect/>
            <a:stretch>
              <a:fillRect/>
            </a:stretch>
          </p:blipFill>
          <p:spPr bwMode="auto">
            <a:xfrm>
              <a:off x="1958" y="882"/>
              <a:ext cx="872" cy="402"/>
            </a:xfrm>
            <a:prstGeom prst="rect">
              <a:avLst/>
            </a:prstGeom>
            <a:noFill/>
          </p:spPr>
        </p:pic>
        <p:sp>
          <p:nvSpPr>
            <p:cNvPr id="130" name="Rectangle 6"/>
            <p:cNvSpPr>
              <a:spLocks noChangeAspect="1" noChangeArrowheads="1"/>
            </p:cNvSpPr>
            <p:nvPr/>
          </p:nvSpPr>
          <p:spPr bwMode="auto">
            <a:xfrm>
              <a:off x="2129" y="992"/>
              <a:ext cx="531" cy="200"/>
            </a:xfrm>
            <a:prstGeom prst="rect">
              <a:avLst/>
            </a:prstGeom>
            <a:noFill/>
            <a:ln w="19050">
              <a:noFill/>
              <a:miter lim="800000"/>
              <a:headEnd/>
              <a:tailEnd/>
            </a:ln>
            <a:effectLst/>
          </p:spPr>
          <p:txBody>
            <a:bodyPr wrap="none" lIns="43622" tIns="43622" rIns="43622" bIns="43622" anchor="ctr"/>
            <a:lstStyle/>
            <a:p>
              <a:pPr algn="ctr" defTabSz="794502"/>
              <a:r>
                <a:rPr lang="en-US" sz="900" dirty="0" smtClean="0"/>
                <a:t>RAN</a:t>
              </a:r>
              <a:endParaRPr lang="en-US" sz="900" dirty="0"/>
            </a:p>
          </p:txBody>
        </p:sp>
      </p:grpSp>
      <p:grpSp>
        <p:nvGrpSpPr>
          <p:cNvPr id="6" name="Group 4"/>
          <p:cNvGrpSpPr>
            <a:grpSpLocks/>
          </p:cNvGrpSpPr>
          <p:nvPr/>
        </p:nvGrpSpPr>
        <p:grpSpPr bwMode="auto">
          <a:xfrm>
            <a:off x="2318764" y="4296889"/>
            <a:ext cx="885594" cy="415636"/>
            <a:chOff x="1958" y="882"/>
            <a:chExt cx="872" cy="402"/>
          </a:xfrm>
        </p:grpSpPr>
        <p:pic>
          <p:nvPicPr>
            <p:cNvPr id="133" name="Picture 5" descr="cloud_blue"/>
            <p:cNvPicPr>
              <a:picLocks noChangeAspect="1" noChangeArrowheads="1"/>
            </p:cNvPicPr>
            <p:nvPr/>
          </p:nvPicPr>
          <p:blipFill>
            <a:blip r:embed="rId5" cstate="print"/>
            <a:srcRect/>
            <a:stretch>
              <a:fillRect/>
            </a:stretch>
          </p:blipFill>
          <p:spPr bwMode="auto">
            <a:xfrm>
              <a:off x="1958" y="882"/>
              <a:ext cx="872" cy="402"/>
            </a:xfrm>
            <a:prstGeom prst="rect">
              <a:avLst/>
            </a:prstGeom>
            <a:noFill/>
          </p:spPr>
        </p:pic>
        <p:sp>
          <p:nvSpPr>
            <p:cNvPr id="134" name="Rectangle 6"/>
            <p:cNvSpPr>
              <a:spLocks noChangeAspect="1" noChangeArrowheads="1"/>
            </p:cNvSpPr>
            <p:nvPr/>
          </p:nvSpPr>
          <p:spPr bwMode="auto">
            <a:xfrm>
              <a:off x="2129" y="992"/>
              <a:ext cx="531" cy="200"/>
            </a:xfrm>
            <a:prstGeom prst="rect">
              <a:avLst/>
            </a:prstGeom>
            <a:noFill/>
            <a:ln w="19050">
              <a:noFill/>
              <a:miter lim="800000"/>
              <a:headEnd/>
              <a:tailEnd/>
            </a:ln>
            <a:effectLst/>
          </p:spPr>
          <p:txBody>
            <a:bodyPr wrap="none" lIns="43622" tIns="43622" rIns="43622" bIns="43622" anchor="ctr"/>
            <a:lstStyle/>
            <a:p>
              <a:pPr algn="ctr" defTabSz="794502"/>
              <a:r>
                <a:rPr lang="en-US" sz="900" dirty="0" smtClean="0"/>
                <a:t>RAN</a:t>
              </a:r>
              <a:endParaRPr lang="en-US" sz="900" dirty="0"/>
            </a:p>
          </p:txBody>
        </p:sp>
      </p:grpSp>
      <p:grpSp>
        <p:nvGrpSpPr>
          <p:cNvPr id="7" name="Group 4"/>
          <p:cNvGrpSpPr>
            <a:grpSpLocks/>
          </p:cNvGrpSpPr>
          <p:nvPr/>
        </p:nvGrpSpPr>
        <p:grpSpPr bwMode="auto">
          <a:xfrm>
            <a:off x="2722525" y="3798125"/>
            <a:ext cx="885594" cy="415636"/>
            <a:chOff x="1958" y="882"/>
            <a:chExt cx="872" cy="402"/>
          </a:xfrm>
        </p:grpSpPr>
        <p:pic>
          <p:nvPicPr>
            <p:cNvPr id="149" name="Picture 5" descr="cloud_blue"/>
            <p:cNvPicPr>
              <a:picLocks noChangeAspect="1" noChangeArrowheads="1"/>
            </p:cNvPicPr>
            <p:nvPr/>
          </p:nvPicPr>
          <p:blipFill>
            <a:blip r:embed="rId5" cstate="print"/>
            <a:srcRect/>
            <a:stretch>
              <a:fillRect/>
            </a:stretch>
          </p:blipFill>
          <p:spPr bwMode="auto">
            <a:xfrm>
              <a:off x="1958" y="882"/>
              <a:ext cx="872" cy="402"/>
            </a:xfrm>
            <a:prstGeom prst="rect">
              <a:avLst/>
            </a:prstGeom>
            <a:noFill/>
          </p:spPr>
        </p:pic>
        <p:sp>
          <p:nvSpPr>
            <p:cNvPr id="150" name="Rectangle 6"/>
            <p:cNvSpPr>
              <a:spLocks noChangeAspect="1" noChangeArrowheads="1"/>
            </p:cNvSpPr>
            <p:nvPr/>
          </p:nvSpPr>
          <p:spPr bwMode="auto">
            <a:xfrm>
              <a:off x="2129" y="992"/>
              <a:ext cx="531" cy="200"/>
            </a:xfrm>
            <a:prstGeom prst="rect">
              <a:avLst/>
            </a:prstGeom>
            <a:noFill/>
            <a:ln w="19050">
              <a:noFill/>
              <a:miter lim="800000"/>
              <a:headEnd/>
              <a:tailEnd/>
            </a:ln>
            <a:effectLst/>
          </p:spPr>
          <p:txBody>
            <a:bodyPr wrap="none" lIns="43622" tIns="43622" rIns="43622" bIns="43622" anchor="ctr"/>
            <a:lstStyle/>
            <a:p>
              <a:pPr algn="ctr" defTabSz="794502"/>
              <a:r>
                <a:rPr lang="en-US" sz="900" dirty="0" smtClean="0"/>
                <a:t>RAN</a:t>
              </a:r>
              <a:endParaRPr lang="en-US" sz="900" dirty="0"/>
            </a:p>
          </p:txBody>
        </p:sp>
      </p:grpSp>
      <p:grpSp>
        <p:nvGrpSpPr>
          <p:cNvPr id="8" name="Group 4"/>
          <p:cNvGrpSpPr>
            <a:grpSpLocks/>
          </p:cNvGrpSpPr>
          <p:nvPr/>
        </p:nvGrpSpPr>
        <p:grpSpPr bwMode="auto">
          <a:xfrm>
            <a:off x="4347464" y="3808020"/>
            <a:ext cx="1198311" cy="415636"/>
            <a:chOff x="1958" y="882"/>
            <a:chExt cx="872" cy="402"/>
          </a:xfrm>
        </p:grpSpPr>
        <p:pic>
          <p:nvPicPr>
            <p:cNvPr id="157" name="Picture 5" descr="cloud_blue"/>
            <p:cNvPicPr>
              <a:picLocks noChangeAspect="1" noChangeArrowheads="1"/>
            </p:cNvPicPr>
            <p:nvPr/>
          </p:nvPicPr>
          <p:blipFill>
            <a:blip r:embed="rId5" cstate="print"/>
            <a:srcRect/>
            <a:stretch>
              <a:fillRect/>
            </a:stretch>
          </p:blipFill>
          <p:spPr bwMode="auto">
            <a:xfrm>
              <a:off x="1958" y="882"/>
              <a:ext cx="872" cy="402"/>
            </a:xfrm>
            <a:prstGeom prst="rect">
              <a:avLst/>
            </a:prstGeom>
            <a:noFill/>
          </p:spPr>
        </p:pic>
        <p:sp>
          <p:nvSpPr>
            <p:cNvPr id="158" name="Rectangle 6"/>
            <p:cNvSpPr>
              <a:spLocks noChangeAspect="1" noChangeArrowheads="1"/>
            </p:cNvSpPr>
            <p:nvPr/>
          </p:nvSpPr>
          <p:spPr bwMode="auto">
            <a:xfrm>
              <a:off x="2129" y="992"/>
              <a:ext cx="531" cy="200"/>
            </a:xfrm>
            <a:prstGeom prst="rect">
              <a:avLst/>
            </a:prstGeom>
            <a:noFill/>
            <a:ln w="19050">
              <a:noFill/>
              <a:miter lim="800000"/>
              <a:headEnd/>
              <a:tailEnd/>
            </a:ln>
            <a:effectLst/>
          </p:spPr>
          <p:txBody>
            <a:bodyPr wrap="none" lIns="43622" tIns="43622" rIns="43622" bIns="43622" anchor="ctr"/>
            <a:lstStyle/>
            <a:p>
              <a:pPr algn="ctr" defTabSz="794502"/>
              <a:r>
                <a:rPr lang="en-US" sz="900" dirty="0" smtClean="0"/>
                <a:t>CDMA MPC</a:t>
              </a:r>
              <a:endParaRPr lang="en-US" sz="900" dirty="0"/>
            </a:p>
          </p:txBody>
        </p:sp>
      </p:grpSp>
      <p:grpSp>
        <p:nvGrpSpPr>
          <p:cNvPr id="9" name="Group 4"/>
          <p:cNvGrpSpPr>
            <a:grpSpLocks/>
          </p:cNvGrpSpPr>
          <p:nvPr/>
        </p:nvGrpSpPr>
        <p:grpSpPr bwMode="auto">
          <a:xfrm>
            <a:off x="3989226" y="4292931"/>
            <a:ext cx="1198311" cy="415636"/>
            <a:chOff x="1958" y="882"/>
            <a:chExt cx="872" cy="402"/>
          </a:xfrm>
        </p:grpSpPr>
        <p:pic>
          <p:nvPicPr>
            <p:cNvPr id="160" name="Picture 5" descr="cloud_blue"/>
            <p:cNvPicPr>
              <a:picLocks noChangeAspect="1" noChangeArrowheads="1"/>
            </p:cNvPicPr>
            <p:nvPr/>
          </p:nvPicPr>
          <p:blipFill>
            <a:blip r:embed="rId5" cstate="print"/>
            <a:srcRect/>
            <a:stretch>
              <a:fillRect/>
            </a:stretch>
          </p:blipFill>
          <p:spPr bwMode="auto">
            <a:xfrm>
              <a:off x="1958" y="882"/>
              <a:ext cx="872" cy="402"/>
            </a:xfrm>
            <a:prstGeom prst="rect">
              <a:avLst/>
            </a:prstGeom>
            <a:noFill/>
          </p:spPr>
        </p:pic>
        <p:sp>
          <p:nvSpPr>
            <p:cNvPr id="161" name="Rectangle 6"/>
            <p:cNvSpPr>
              <a:spLocks noChangeAspect="1" noChangeArrowheads="1"/>
            </p:cNvSpPr>
            <p:nvPr/>
          </p:nvSpPr>
          <p:spPr bwMode="auto">
            <a:xfrm>
              <a:off x="2129" y="992"/>
              <a:ext cx="531" cy="200"/>
            </a:xfrm>
            <a:prstGeom prst="rect">
              <a:avLst/>
            </a:prstGeom>
            <a:noFill/>
            <a:ln w="19050">
              <a:noFill/>
              <a:miter lim="800000"/>
              <a:headEnd/>
              <a:tailEnd/>
            </a:ln>
            <a:effectLst/>
          </p:spPr>
          <p:txBody>
            <a:bodyPr wrap="none" lIns="43622" tIns="43622" rIns="43622" bIns="43622" anchor="ctr"/>
            <a:lstStyle/>
            <a:p>
              <a:pPr algn="ctr" defTabSz="794502"/>
              <a:r>
                <a:rPr lang="en-US" sz="900" dirty="0" err="1" smtClean="0"/>
                <a:t>WiMax</a:t>
              </a:r>
              <a:r>
                <a:rPr lang="en-US" sz="900" dirty="0" smtClean="0"/>
                <a:t> MPC</a:t>
              </a:r>
              <a:endParaRPr lang="en-US" sz="900" dirty="0"/>
            </a:p>
          </p:txBody>
        </p:sp>
      </p:grpSp>
      <p:grpSp>
        <p:nvGrpSpPr>
          <p:cNvPr id="10" name="Group 4"/>
          <p:cNvGrpSpPr>
            <a:grpSpLocks/>
          </p:cNvGrpSpPr>
          <p:nvPr/>
        </p:nvGrpSpPr>
        <p:grpSpPr bwMode="auto">
          <a:xfrm>
            <a:off x="3644841" y="4886698"/>
            <a:ext cx="1198311" cy="415636"/>
            <a:chOff x="1958" y="882"/>
            <a:chExt cx="872" cy="402"/>
          </a:xfrm>
        </p:grpSpPr>
        <p:pic>
          <p:nvPicPr>
            <p:cNvPr id="163" name="Picture 5" descr="cloud_blue"/>
            <p:cNvPicPr>
              <a:picLocks noChangeAspect="1" noChangeArrowheads="1"/>
            </p:cNvPicPr>
            <p:nvPr/>
          </p:nvPicPr>
          <p:blipFill>
            <a:blip r:embed="rId5" cstate="print"/>
            <a:srcRect/>
            <a:stretch>
              <a:fillRect/>
            </a:stretch>
          </p:blipFill>
          <p:spPr bwMode="auto">
            <a:xfrm>
              <a:off x="1958" y="882"/>
              <a:ext cx="872" cy="402"/>
            </a:xfrm>
            <a:prstGeom prst="rect">
              <a:avLst/>
            </a:prstGeom>
            <a:noFill/>
          </p:spPr>
        </p:pic>
        <p:sp>
          <p:nvSpPr>
            <p:cNvPr id="165" name="Rectangle 6"/>
            <p:cNvSpPr>
              <a:spLocks noChangeAspect="1" noChangeArrowheads="1"/>
            </p:cNvSpPr>
            <p:nvPr/>
          </p:nvSpPr>
          <p:spPr bwMode="auto">
            <a:xfrm>
              <a:off x="2129" y="992"/>
              <a:ext cx="531" cy="200"/>
            </a:xfrm>
            <a:prstGeom prst="rect">
              <a:avLst/>
            </a:prstGeom>
            <a:noFill/>
            <a:ln w="19050">
              <a:noFill/>
              <a:miter lim="800000"/>
              <a:headEnd/>
              <a:tailEnd/>
            </a:ln>
            <a:effectLst/>
          </p:spPr>
          <p:txBody>
            <a:bodyPr wrap="none" lIns="43622" tIns="43622" rIns="43622" bIns="43622" anchor="ctr"/>
            <a:lstStyle/>
            <a:p>
              <a:pPr algn="ctr" defTabSz="794502"/>
              <a:r>
                <a:rPr lang="en-US" sz="900" dirty="0" smtClean="0"/>
                <a:t>LTE MPC</a:t>
              </a:r>
              <a:endParaRPr lang="en-US" sz="900" dirty="0"/>
            </a:p>
          </p:txBody>
        </p:sp>
      </p:grpSp>
      <p:cxnSp>
        <p:nvCxnSpPr>
          <p:cNvPr id="167" name="Straight Connector 166"/>
          <p:cNvCxnSpPr/>
          <p:nvPr/>
        </p:nvCxnSpPr>
        <p:spPr>
          <a:xfrm>
            <a:off x="10569039" y="1745673"/>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a:endCxn id="140" idx="1"/>
          </p:cNvCxnSpPr>
          <p:nvPr/>
        </p:nvCxnSpPr>
        <p:spPr>
          <a:xfrm>
            <a:off x="6377049" y="3443844"/>
            <a:ext cx="1085635" cy="316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593278" y="3930732"/>
            <a:ext cx="1733797" cy="115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184068" y="3616036"/>
            <a:ext cx="1864426" cy="7362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380010" y="3087584"/>
            <a:ext cx="1460665" cy="166255"/>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8" name="Picture 11" descr="home1"/>
          <p:cNvPicPr>
            <a:picLocks noChangeAspect="1" noChangeArrowheads="1"/>
          </p:cNvPicPr>
          <p:nvPr/>
        </p:nvPicPr>
        <p:blipFill>
          <a:blip r:embed="rId6" cstate="print"/>
          <a:srcRect/>
          <a:stretch>
            <a:fillRect/>
          </a:stretch>
        </p:blipFill>
        <p:spPr bwMode="auto">
          <a:xfrm>
            <a:off x="3012374" y="3192483"/>
            <a:ext cx="914400" cy="395288"/>
          </a:xfrm>
          <a:prstGeom prst="rect">
            <a:avLst/>
          </a:prstGeom>
          <a:noFill/>
        </p:spPr>
      </p:pic>
      <p:sp>
        <p:nvSpPr>
          <p:cNvPr id="189" name="TextBox 188"/>
          <p:cNvSpPr txBox="1"/>
          <p:nvPr/>
        </p:nvSpPr>
        <p:spPr>
          <a:xfrm>
            <a:off x="2147450" y="3180605"/>
            <a:ext cx="455574" cy="246221"/>
          </a:xfrm>
          <a:prstGeom prst="rect">
            <a:avLst/>
          </a:prstGeom>
          <a:noFill/>
        </p:spPr>
        <p:txBody>
          <a:bodyPr wrap="none" rtlCol="0">
            <a:spAutoFit/>
          </a:bodyPr>
          <a:lstStyle/>
          <a:p>
            <a:r>
              <a:rPr lang="en-US" sz="1000" b="1" dirty="0" err="1" smtClean="0">
                <a:solidFill>
                  <a:srgbClr val="FF0000"/>
                </a:solidFill>
              </a:rPr>
              <a:t>WiFi</a:t>
            </a:r>
            <a:endParaRPr lang="en-US" sz="1000" b="1" dirty="0">
              <a:solidFill>
                <a:srgbClr val="FF0000"/>
              </a:solidFill>
            </a:endParaRPr>
          </a:p>
        </p:txBody>
      </p:sp>
      <p:grpSp>
        <p:nvGrpSpPr>
          <p:cNvPr id="11" name="Group 4"/>
          <p:cNvGrpSpPr>
            <a:grpSpLocks/>
          </p:cNvGrpSpPr>
          <p:nvPr/>
        </p:nvGrpSpPr>
        <p:grpSpPr bwMode="auto">
          <a:xfrm>
            <a:off x="4666116" y="3176647"/>
            <a:ext cx="1198311" cy="415636"/>
            <a:chOff x="1958" y="882"/>
            <a:chExt cx="872" cy="402"/>
          </a:xfrm>
        </p:grpSpPr>
        <p:pic>
          <p:nvPicPr>
            <p:cNvPr id="191" name="Picture 5" descr="cloud_blue"/>
            <p:cNvPicPr>
              <a:picLocks noChangeAspect="1" noChangeArrowheads="1"/>
            </p:cNvPicPr>
            <p:nvPr/>
          </p:nvPicPr>
          <p:blipFill>
            <a:blip r:embed="rId5" cstate="print"/>
            <a:srcRect/>
            <a:stretch>
              <a:fillRect/>
            </a:stretch>
          </p:blipFill>
          <p:spPr bwMode="auto">
            <a:xfrm>
              <a:off x="1958" y="882"/>
              <a:ext cx="872" cy="402"/>
            </a:xfrm>
            <a:prstGeom prst="rect">
              <a:avLst/>
            </a:prstGeom>
            <a:noFill/>
          </p:spPr>
        </p:pic>
        <p:sp>
          <p:nvSpPr>
            <p:cNvPr id="192" name="Rectangle 6"/>
            <p:cNvSpPr>
              <a:spLocks noChangeAspect="1" noChangeArrowheads="1"/>
            </p:cNvSpPr>
            <p:nvPr/>
          </p:nvSpPr>
          <p:spPr bwMode="auto">
            <a:xfrm>
              <a:off x="2129" y="992"/>
              <a:ext cx="531" cy="200"/>
            </a:xfrm>
            <a:prstGeom prst="rect">
              <a:avLst/>
            </a:prstGeom>
            <a:noFill/>
            <a:ln w="19050">
              <a:noFill/>
              <a:miter lim="800000"/>
              <a:headEnd/>
              <a:tailEnd/>
            </a:ln>
            <a:effectLst/>
          </p:spPr>
          <p:txBody>
            <a:bodyPr wrap="none" lIns="43622" tIns="43622" rIns="43622" bIns="43622" anchor="ctr"/>
            <a:lstStyle/>
            <a:p>
              <a:pPr algn="ctr" defTabSz="794502"/>
              <a:r>
                <a:rPr lang="en-US" sz="900" dirty="0" smtClean="0"/>
                <a:t>ISP</a:t>
              </a:r>
              <a:endParaRPr lang="en-US" sz="900" dirty="0"/>
            </a:p>
          </p:txBody>
        </p:sp>
      </p:grpSp>
      <p:sp>
        <p:nvSpPr>
          <p:cNvPr id="193" name="Oval 14"/>
          <p:cNvSpPr>
            <a:spLocks/>
          </p:cNvSpPr>
          <p:nvPr/>
        </p:nvSpPr>
        <p:spPr bwMode="auto">
          <a:xfrm>
            <a:off x="546263" y="3143015"/>
            <a:ext cx="1001674" cy="685801"/>
          </a:xfrm>
          <a:prstGeom prst="ellipse">
            <a:avLst/>
          </a:prstGeom>
          <a:solidFill>
            <a:srgbClr val="9B2C0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40639" bIns="0" anchor="ctr"/>
          <a:lstStyle/>
          <a:p>
            <a:pPr marL="39688" algn="ctr"/>
            <a:r>
              <a:rPr lang="en-US" sz="1200" b="1" dirty="0" smtClean="0">
                <a:solidFill>
                  <a:srgbClr val="FFFF00"/>
                </a:solidFill>
                <a:latin typeface="Arial Narrow" pitchFamily="34" charset="0"/>
                <a:sym typeface="Arial Narrow" pitchFamily="34" charset="0"/>
              </a:rPr>
              <a:t>Session Continuity</a:t>
            </a:r>
            <a:endParaRPr lang="en-US" sz="1200" b="1" dirty="0">
              <a:solidFill>
                <a:srgbClr val="FFFF00"/>
              </a:solidFill>
              <a:latin typeface="Arial Narrow" pitchFamily="34" charset="0"/>
              <a:sym typeface="Arial Narrow" pitchFamily="34" charset="0"/>
            </a:endParaRPr>
          </a:p>
        </p:txBody>
      </p:sp>
      <p:sp>
        <p:nvSpPr>
          <p:cNvPr id="194" name="Oval 14"/>
          <p:cNvSpPr>
            <a:spLocks/>
          </p:cNvSpPr>
          <p:nvPr/>
        </p:nvSpPr>
        <p:spPr bwMode="auto">
          <a:xfrm>
            <a:off x="3287483" y="1490366"/>
            <a:ext cx="2187042" cy="685801"/>
          </a:xfrm>
          <a:prstGeom prst="ellipse">
            <a:avLst/>
          </a:prstGeom>
          <a:solidFill>
            <a:srgbClr val="9B2C0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40639" bIns="0" anchor="ctr"/>
          <a:lstStyle/>
          <a:p>
            <a:pPr marL="39688" algn="ctr"/>
            <a:r>
              <a:rPr lang="en-US" sz="1600" b="1" dirty="0" smtClean="0">
                <a:solidFill>
                  <a:srgbClr val="FFFF00"/>
                </a:solidFill>
                <a:latin typeface="Arial Narrow" pitchFamily="34" charset="0"/>
                <a:sym typeface="Arial Narrow" pitchFamily="34" charset="0"/>
              </a:rPr>
              <a:t>Mobile Broadband Services</a:t>
            </a:r>
            <a:endParaRPr lang="en-US" sz="1600" b="1" dirty="0">
              <a:solidFill>
                <a:srgbClr val="FFFF00"/>
              </a:solidFill>
              <a:latin typeface="Arial Narrow" pitchFamily="34" charset="0"/>
              <a:sym typeface="Arial Narrow" pitchFamily="34" charset="0"/>
            </a:endParaRPr>
          </a:p>
        </p:txBody>
      </p:sp>
      <p:pic>
        <p:nvPicPr>
          <p:cNvPr id="195" name="Picture 75" descr="office_worker1"/>
          <p:cNvPicPr>
            <a:picLocks noChangeAspect="1" noChangeArrowheads="1"/>
          </p:cNvPicPr>
          <p:nvPr/>
        </p:nvPicPr>
        <p:blipFill>
          <a:blip r:embed="rId7" cstate="print"/>
          <a:srcRect/>
          <a:stretch>
            <a:fillRect/>
          </a:stretch>
        </p:blipFill>
        <p:spPr bwMode="auto">
          <a:xfrm>
            <a:off x="6199806" y="5488772"/>
            <a:ext cx="649287" cy="736600"/>
          </a:xfrm>
          <a:prstGeom prst="rect">
            <a:avLst/>
          </a:prstGeom>
          <a:noFill/>
        </p:spPr>
      </p:pic>
      <p:pic>
        <p:nvPicPr>
          <p:cNvPr id="196" name="Picture 78" descr="people"/>
          <p:cNvPicPr>
            <a:picLocks noChangeAspect="1" noChangeArrowheads="1"/>
          </p:cNvPicPr>
          <p:nvPr/>
        </p:nvPicPr>
        <p:blipFill>
          <a:blip r:embed="rId8" cstate="print"/>
          <a:srcRect/>
          <a:stretch>
            <a:fillRect/>
          </a:stretch>
        </p:blipFill>
        <p:spPr bwMode="auto">
          <a:xfrm>
            <a:off x="7117278" y="4815877"/>
            <a:ext cx="395288" cy="776287"/>
          </a:xfrm>
          <a:prstGeom prst="rect">
            <a:avLst/>
          </a:prstGeom>
          <a:noFill/>
        </p:spPr>
      </p:pic>
      <p:sp>
        <p:nvSpPr>
          <p:cNvPr id="197" name="Oval 14"/>
          <p:cNvSpPr>
            <a:spLocks/>
          </p:cNvSpPr>
          <p:nvPr/>
        </p:nvSpPr>
        <p:spPr bwMode="auto">
          <a:xfrm>
            <a:off x="6826331" y="5599228"/>
            <a:ext cx="1001674" cy="685801"/>
          </a:xfrm>
          <a:prstGeom prst="ellipse">
            <a:avLst/>
          </a:prstGeom>
          <a:solidFill>
            <a:srgbClr val="9B2C0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40639" bIns="0" anchor="ctr"/>
          <a:lstStyle/>
          <a:p>
            <a:pPr marL="39688" algn="ctr"/>
            <a:r>
              <a:rPr lang="en-US" sz="1200" b="1" dirty="0" smtClean="0">
                <a:solidFill>
                  <a:srgbClr val="FFFF00"/>
                </a:solidFill>
                <a:latin typeface="Arial Narrow" pitchFamily="34" charset="0"/>
                <a:sym typeface="Arial Narrow" pitchFamily="34" charset="0"/>
              </a:rPr>
              <a:t>Support</a:t>
            </a:r>
            <a:endParaRPr lang="en-US" sz="1200" b="1" dirty="0">
              <a:solidFill>
                <a:srgbClr val="FFFF00"/>
              </a:solidFill>
              <a:latin typeface="Arial Narrow" pitchFamily="34" charset="0"/>
              <a:sym typeface="Arial Narrow" pitchFamily="34" charset="0"/>
            </a:endParaRPr>
          </a:p>
        </p:txBody>
      </p:sp>
      <p:sp>
        <p:nvSpPr>
          <p:cNvPr id="199" name="Oval 14"/>
          <p:cNvSpPr>
            <a:spLocks/>
          </p:cNvSpPr>
          <p:nvPr/>
        </p:nvSpPr>
        <p:spPr bwMode="auto">
          <a:xfrm>
            <a:off x="5676407" y="3625945"/>
            <a:ext cx="1555854" cy="685801"/>
          </a:xfrm>
          <a:prstGeom prst="ellipse">
            <a:avLst/>
          </a:prstGeom>
          <a:solidFill>
            <a:srgbClr val="9B2C0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40639" bIns="0" anchor="ctr"/>
          <a:lstStyle/>
          <a:p>
            <a:pPr marL="39688" algn="ctr"/>
            <a:r>
              <a:rPr lang="en-US" sz="1200" b="1" dirty="0" smtClean="0">
                <a:solidFill>
                  <a:srgbClr val="FFFF00"/>
                </a:solidFill>
                <a:latin typeface="Arial Narrow" pitchFamily="34" charset="0"/>
                <a:sym typeface="Arial Narrow" pitchFamily="34" charset="0"/>
              </a:rPr>
              <a:t>Consistent User Experiences</a:t>
            </a:r>
            <a:endParaRPr lang="en-US" sz="1200" b="1" dirty="0">
              <a:solidFill>
                <a:srgbClr val="FFFF00"/>
              </a:solidFill>
              <a:latin typeface="Arial Narrow" pitchFamily="34" charset="0"/>
              <a:sym typeface="Arial Narrow" pitchFamily="34" charset="0"/>
            </a:endParaRPr>
          </a:p>
        </p:txBody>
      </p:sp>
      <p:pic>
        <p:nvPicPr>
          <p:cNvPr id="208" name="Picture 76" descr="office_worker2"/>
          <p:cNvPicPr>
            <a:picLocks noChangeAspect="1" noChangeArrowheads="1"/>
          </p:cNvPicPr>
          <p:nvPr/>
        </p:nvPicPr>
        <p:blipFill>
          <a:blip r:embed="rId9" cstate="print"/>
          <a:srcRect/>
          <a:stretch>
            <a:fillRect/>
          </a:stretch>
        </p:blipFill>
        <p:spPr bwMode="auto">
          <a:xfrm flipH="1">
            <a:off x="7833425" y="5575322"/>
            <a:ext cx="736600" cy="690562"/>
          </a:xfrm>
          <a:prstGeom prst="rect">
            <a:avLst/>
          </a:prstGeom>
          <a:noFill/>
        </p:spPr>
      </p:pic>
      <p:sp>
        <p:nvSpPr>
          <p:cNvPr id="209" name="TextBox 208"/>
          <p:cNvSpPr txBox="1"/>
          <p:nvPr/>
        </p:nvSpPr>
        <p:spPr>
          <a:xfrm>
            <a:off x="4959933" y="4983672"/>
            <a:ext cx="582211" cy="246221"/>
          </a:xfrm>
          <a:prstGeom prst="rect">
            <a:avLst/>
          </a:prstGeom>
          <a:noFill/>
        </p:spPr>
        <p:txBody>
          <a:bodyPr wrap="none" rtlCol="0">
            <a:spAutoFit/>
          </a:bodyPr>
          <a:lstStyle/>
          <a:p>
            <a:r>
              <a:rPr lang="en-US" sz="1000" b="1" dirty="0" err="1" smtClean="0">
                <a:solidFill>
                  <a:srgbClr val="FF0000"/>
                </a:solidFill>
              </a:rPr>
              <a:t>mVoIP</a:t>
            </a:r>
            <a:endParaRPr lang="en-US" sz="1000" b="1" dirty="0">
              <a:solidFill>
                <a:srgbClr val="FF0000"/>
              </a:solidFill>
            </a:endParaRPr>
          </a:p>
        </p:txBody>
      </p:sp>
      <p:sp>
        <p:nvSpPr>
          <p:cNvPr id="210" name="TextBox 209"/>
          <p:cNvSpPr txBox="1"/>
          <p:nvPr/>
        </p:nvSpPr>
        <p:spPr>
          <a:xfrm>
            <a:off x="5183586" y="4720434"/>
            <a:ext cx="518091" cy="246221"/>
          </a:xfrm>
          <a:prstGeom prst="rect">
            <a:avLst/>
          </a:prstGeom>
          <a:noFill/>
        </p:spPr>
        <p:txBody>
          <a:bodyPr wrap="none" rtlCol="0">
            <a:spAutoFit/>
          </a:bodyPr>
          <a:lstStyle/>
          <a:p>
            <a:r>
              <a:rPr lang="en-US" sz="1000" b="1" dirty="0" smtClean="0">
                <a:solidFill>
                  <a:srgbClr val="FF0000"/>
                </a:solidFill>
              </a:rPr>
              <a:t>video</a:t>
            </a:r>
            <a:endParaRPr lang="en-US" sz="1000" b="1" dirty="0">
              <a:solidFill>
                <a:srgbClr val="FF0000"/>
              </a:solidFill>
            </a:endParaRPr>
          </a:p>
        </p:txBody>
      </p:sp>
      <p:sp>
        <p:nvSpPr>
          <p:cNvPr id="211" name="TextBox 210"/>
          <p:cNvSpPr txBox="1"/>
          <p:nvPr/>
        </p:nvSpPr>
        <p:spPr>
          <a:xfrm>
            <a:off x="5561615" y="3352795"/>
            <a:ext cx="654346" cy="246221"/>
          </a:xfrm>
          <a:prstGeom prst="rect">
            <a:avLst/>
          </a:prstGeom>
          <a:noFill/>
        </p:spPr>
        <p:txBody>
          <a:bodyPr wrap="none" rtlCol="0">
            <a:spAutoFit/>
          </a:bodyPr>
          <a:lstStyle/>
          <a:p>
            <a:r>
              <a:rPr lang="en-US" sz="1000" b="1" dirty="0" smtClean="0">
                <a:solidFill>
                  <a:srgbClr val="FF0000"/>
                </a:solidFill>
              </a:rPr>
              <a:t>internet</a:t>
            </a:r>
            <a:endParaRPr lang="en-US" sz="1000" b="1" dirty="0">
              <a:solidFill>
                <a:srgbClr val="FF0000"/>
              </a:solidFill>
            </a:endParaRPr>
          </a:p>
        </p:txBody>
      </p:sp>
      <p:sp>
        <p:nvSpPr>
          <p:cNvPr id="212" name="TextBox 211"/>
          <p:cNvSpPr txBox="1"/>
          <p:nvPr/>
        </p:nvSpPr>
        <p:spPr>
          <a:xfrm>
            <a:off x="5335984" y="4385948"/>
            <a:ext cx="553357" cy="246221"/>
          </a:xfrm>
          <a:prstGeom prst="rect">
            <a:avLst/>
          </a:prstGeom>
          <a:noFill/>
        </p:spPr>
        <p:txBody>
          <a:bodyPr wrap="none" rtlCol="0">
            <a:spAutoFit/>
          </a:bodyPr>
          <a:lstStyle/>
          <a:p>
            <a:r>
              <a:rPr lang="en-US" sz="1000" b="1" dirty="0" smtClean="0">
                <a:solidFill>
                  <a:srgbClr val="FF0000"/>
                </a:solidFill>
              </a:rPr>
              <a:t>music</a:t>
            </a:r>
            <a:endParaRPr lang="en-US" sz="1000" b="1" dirty="0">
              <a:solidFill>
                <a:srgbClr val="FF0000"/>
              </a:solidFill>
            </a:endParaRPr>
          </a:p>
        </p:txBody>
      </p:sp>
      <p:sp>
        <p:nvSpPr>
          <p:cNvPr id="213" name="TextBox 212"/>
          <p:cNvSpPr txBox="1"/>
          <p:nvPr/>
        </p:nvSpPr>
        <p:spPr>
          <a:xfrm>
            <a:off x="5456717" y="3972290"/>
            <a:ext cx="461986" cy="246221"/>
          </a:xfrm>
          <a:prstGeom prst="rect">
            <a:avLst/>
          </a:prstGeom>
          <a:noFill/>
        </p:spPr>
        <p:txBody>
          <a:bodyPr wrap="none" rtlCol="0">
            <a:spAutoFit/>
          </a:bodyPr>
          <a:lstStyle/>
          <a:p>
            <a:r>
              <a:rPr lang="en-US" sz="1000" b="1" dirty="0" smtClean="0">
                <a:solidFill>
                  <a:srgbClr val="FF0000"/>
                </a:solidFill>
              </a:rPr>
              <a:t>SMS</a:t>
            </a:r>
            <a:endParaRPr lang="en-US" sz="1000" b="1" dirty="0">
              <a:solidFill>
                <a:srgbClr val="FF0000"/>
              </a:solidFill>
            </a:endParaRPr>
          </a:p>
        </p:txBody>
      </p:sp>
      <p:cxnSp>
        <p:nvCxnSpPr>
          <p:cNvPr id="66" name="Straight Connector 65"/>
          <p:cNvCxnSpPr>
            <a:stCxn id="188" idx="3"/>
            <a:endCxn id="191" idx="1"/>
          </p:cNvCxnSpPr>
          <p:nvPr/>
        </p:nvCxnSpPr>
        <p:spPr>
          <a:xfrm flipV="1">
            <a:off x="3926774" y="3384465"/>
            <a:ext cx="739342" cy="5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49" idx="3"/>
            <a:endCxn id="157" idx="1"/>
          </p:cNvCxnSpPr>
          <p:nvPr/>
        </p:nvCxnSpPr>
        <p:spPr>
          <a:xfrm>
            <a:off x="3608119" y="4005943"/>
            <a:ext cx="739345" cy="9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33" idx="3"/>
            <a:endCxn id="160" idx="1"/>
          </p:cNvCxnSpPr>
          <p:nvPr/>
        </p:nvCxnSpPr>
        <p:spPr>
          <a:xfrm flipV="1">
            <a:off x="3204358" y="4500749"/>
            <a:ext cx="784868" cy="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27" idx="3"/>
            <a:endCxn id="163" idx="1"/>
          </p:cNvCxnSpPr>
          <p:nvPr/>
        </p:nvCxnSpPr>
        <p:spPr>
          <a:xfrm>
            <a:off x="2838202" y="5088577"/>
            <a:ext cx="806639" cy="5939"/>
          </a:xfrm>
          <a:prstGeom prst="line">
            <a:avLst/>
          </a:prstGeom>
        </p:spPr>
        <p:style>
          <a:lnRef idx="1">
            <a:schemeClr val="accent1"/>
          </a:lnRef>
          <a:fillRef idx="0">
            <a:schemeClr val="accent1"/>
          </a:fillRef>
          <a:effectRef idx="0">
            <a:schemeClr val="accent1"/>
          </a:effectRef>
          <a:fontRef idx="minor">
            <a:schemeClr val="tx1"/>
          </a:fontRef>
        </p:style>
      </p:cxnSp>
      <p:sp>
        <p:nvSpPr>
          <p:cNvPr id="74" name="Oval 14"/>
          <p:cNvSpPr>
            <a:spLocks/>
          </p:cNvSpPr>
          <p:nvPr/>
        </p:nvSpPr>
        <p:spPr bwMode="auto">
          <a:xfrm>
            <a:off x="1733797" y="5252863"/>
            <a:ext cx="1603168" cy="685801"/>
          </a:xfrm>
          <a:prstGeom prst="ellipse">
            <a:avLst/>
          </a:prstGeom>
          <a:solidFill>
            <a:srgbClr val="9B2C0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40639" bIns="0" anchor="ctr"/>
          <a:lstStyle/>
          <a:p>
            <a:pPr marL="39688" algn="ctr"/>
            <a:r>
              <a:rPr lang="en-US" sz="1200" b="1" dirty="0" smtClean="0">
                <a:solidFill>
                  <a:srgbClr val="FFFF00"/>
                </a:solidFill>
                <a:latin typeface="Arial Narrow" pitchFamily="34" charset="0"/>
                <a:sym typeface="Arial Narrow" pitchFamily="34" charset="0"/>
              </a:rPr>
              <a:t>Network </a:t>
            </a:r>
          </a:p>
          <a:p>
            <a:pPr marL="39688" algn="ctr"/>
            <a:r>
              <a:rPr lang="en-US" sz="1200" b="1" dirty="0" smtClean="0">
                <a:solidFill>
                  <a:srgbClr val="FFFF00"/>
                </a:solidFill>
                <a:latin typeface="Arial Narrow" pitchFamily="34" charset="0"/>
                <a:sym typeface="Arial Narrow" pitchFamily="34" charset="0"/>
              </a:rPr>
              <a:t>Cost Efficiency</a:t>
            </a:r>
            <a:endParaRPr lang="en-US" sz="1200" b="1" dirty="0">
              <a:solidFill>
                <a:srgbClr val="FFFF00"/>
              </a:solidFill>
              <a:latin typeface="Arial Narrow" pitchFamily="34" charset="0"/>
              <a:sym typeface="Arial Narrow" pitchFamily="34" charset="0"/>
            </a:endParaRPr>
          </a:p>
        </p:txBody>
      </p:sp>
      <p:sp>
        <p:nvSpPr>
          <p:cNvPr id="67" name="Oval 14"/>
          <p:cNvSpPr>
            <a:spLocks/>
          </p:cNvSpPr>
          <p:nvPr/>
        </p:nvSpPr>
        <p:spPr bwMode="auto">
          <a:xfrm>
            <a:off x="3461668" y="5250885"/>
            <a:ext cx="1203368" cy="685801"/>
          </a:xfrm>
          <a:prstGeom prst="ellipse">
            <a:avLst/>
          </a:prstGeom>
          <a:solidFill>
            <a:srgbClr val="9B2C0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40639" bIns="0" anchor="ctr"/>
          <a:lstStyle/>
          <a:p>
            <a:pPr marL="39688" algn="ctr"/>
            <a:r>
              <a:rPr lang="en-US" sz="1200" b="1" dirty="0" smtClean="0">
                <a:solidFill>
                  <a:srgbClr val="FFFF00"/>
                </a:solidFill>
                <a:latin typeface="Arial Narrow" pitchFamily="34" charset="0"/>
                <a:sym typeface="Arial Narrow" pitchFamily="34" charset="0"/>
              </a:rPr>
              <a:t>Network Performance</a:t>
            </a:r>
            <a:endParaRPr lang="en-US" sz="1200" b="1" dirty="0">
              <a:solidFill>
                <a:srgbClr val="FFFF00"/>
              </a:solidFill>
              <a:latin typeface="Arial Narrow" pitchFamily="34" charset="0"/>
              <a:sym typeface="Arial Narrow" pitchFamily="34" charset="0"/>
            </a:endParaRPr>
          </a:p>
        </p:txBody>
      </p:sp>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5876"/>
          </a:xfrm>
        </p:spPr>
        <p:txBody>
          <a:bodyPr/>
          <a:lstStyle/>
          <a:p>
            <a:r>
              <a:rPr lang="en-US" dirty="0" smtClean="0"/>
              <a:t>Mobile-IP based LTE project:</a:t>
            </a:r>
            <a:br>
              <a:rPr lang="en-US" dirty="0" smtClean="0"/>
            </a:br>
            <a:r>
              <a:rPr lang="en-US" dirty="0" smtClean="0"/>
              <a:t> </a:t>
            </a:r>
            <a:r>
              <a:rPr lang="en-US" dirty="0" smtClean="0"/>
              <a:t>Constraints </a:t>
            </a:r>
            <a:r>
              <a:rPr lang="en-US" dirty="0" smtClean="0"/>
              <a:t>&amp; Goals</a:t>
            </a:r>
            <a:endParaRPr lang="en-US" dirty="0"/>
          </a:p>
        </p:txBody>
      </p:sp>
      <p:sp>
        <p:nvSpPr>
          <p:cNvPr id="3" name="Content Placeholder 2"/>
          <p:cNvSpPr>
            <a:spLocks noGrp="1"/>
          </p:cNvSpPr>
          <p:nvPr>
            <p:ph sz="quarter" idx="2"/>
          </p:nvPr>
        </p:nvSpPr>
        <p:spPr/>
        <p:txBody>
          <a:bodyPr/>
          <a:lstStyle/>
          <a:p>
            <a:r>
              <a:rPr lang="en-US" dirty="0" smtClean="0"/>
              <a:t>eNodeB and MME shouldn’t be changed</a:t>
            </a:r>
          </a:p>
          <a:p>
            <a:r>
              <a:rPr lang="en-US" dirty="0" smtClean="0"/>
              <a:t>Use existing LTE authentication procedures</a:t>
            </a:r>
          </a:p>
          <a:p>
            <a:r>
              <a:rPr lang="en-US" dirty="0" smtClean="0"/>
              <a:t>Use existing policy interface via HA</a:t>
            </a:r>
          </a:p>
          <a:p>
            <a:endParaRPr lang="en-US" dirty="0"/>
          </a:p>
        </p:txBody>
      </p:sp>
      <p:sp>
        <p:nvSpPr>
          <p:cNvPr id="4" name="Content Placeholder 3"/>
          <p:cNvSpPr>
            <a:spLocks noGrp="1"/>
          </p:cNvSpPr>
          <p:nvPr>
            <p:ph sz="quarter" idx="4"/>
          </p:nvPr>
        </p:nvSpPr>
        <p:spPr/>
        <p:txBody>
          <a:bodyPr/>
          <a:lstStyle/>
          <a:p>
            <a:r>
              <a:rPr lang="en-US" dirty="0" smtClean="0"/>
              <a:t>Smooth and quick handovers</a:t>
            </a:r>
          </a:p>
          <a:p>
            <a:r>
              <a:rPr lang="en-US" dirty="0" smtClean="0"/>
              <a:t>Identify Mobile IP features needed to support inferred LTE design goals</a:t>
            </a:r>
          </a:p>
          <a:p>
            <a:r>
              <a:rPr lang="en-US" dirty="0" smtClean="0"/>
              <a:t>Present at IETF, publish</a:t>
            </a:r>
            <a:endParaRPr lang="en-US" dirty="0"/>
          </a:p>
        </p:txBody>
      </p:sp>
      <p:sp>
        <p:nvSpPr>
          <p:cNvPr id="5" name="Text Placeholder 4"/>
          <p:cNvSpPr>
            <a:spLocks noGrp="1"/>
          </p:cNvSpPr>
          <p:nvPr>
            <p:ph type="body" sz="quarter" idx="1"/>
          </p:nvPr>
        </p:nvSpPr>
        <p:spPr/>
        <p:txBody>
          <a:bodyPr/>
          <a:lstStyle/>
          <a:p>
            <a:r>
              <a:rPr lang="en-US" dirty="0" smtClean="0"/>
              <a:t>Constraints</a:t>
            </a:r>
            <a:endParaRPr lang="en-US" dirty="0"/>
          </a:p>
        </p:txBody>
      </p:sp>
      <p:sp>
        <p:nvSpPr>
          <p:cNvPr id="6" name="Text Placeholder 5"/>
          <p:cNvSpPr>
            <a:spLocks noGrp="1"/>
          </p:cNvSpPr>
          <p:nvPr>
            <p:ph type="body" sz="quarter" idx="3"/>
          </p:nvPr>
        </p:nvSpPr>
        <p:spPr/>
        <p:txBody>
          <a:bodyPr/>
          <a:lstStyle/>
          <a:p>
            <a:r>
              <a:rPr lang="en-US" dirty="0" smtClean="0"/>
              <a:t>Goals</a:t>
            </a:r>
            <a:endParaRPr lang="en-US" dirty="0"/>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LTE Architecture needs changes to</a:t>
            </a:r>
            <a:br>
              <a:rPr lang="en-US" dirty="0" smtClean="0"/>
            </a:br>
            <a:r>
              <a:rPr lang="en-US" dirty="0" smtClean="0"/>
              <a:t>enable an external HA</a:t>
            </a:r>
            <a:endParaRPr lang="en-US" dirty="0"/>
          </a:p>
        </p:txBody>
      </p:sp>
      <p:pic>
        <p:nvPicPr>
          <p:cNvPr id="4" name="Content Placeholder 3" descr="Architecture - HA external.png"/>
          <p:cNvPicPr>
            <a:picLocks noGrp="1" noChangeAspect="1"/>
          </p:cNvPicPr>
          <p:nvPr>
            <p:ph sz="quarter" idx="1"/>
          </p:nvPr>
        </p:nvPicPr>
        <p:blipFill>
          <a:blip r:embed="rId2" cstate="print"/>
          <a:stretch>
            <a:fillRect/>
          </a:stretch>
        </p:blipFill>
        <p:spPr>
          <a:xfrm>
            <a:off x="2230139" y="1600200"/>
            <a:ext cx="4918672" cy="4495800"/>
          </a:xfrm>
        </p:spPr>
      </p:pic>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Coming next week ----</a:t>
            </a:r>
            <a:endParaRPr lang="en-US" dirty="0"/>
          </a:p>
        </p:txBody>
      </p:sp>
      <p:sp>
        <p:nvSpPr>
          <p:cNvPr id="3" name="Content Placeholder 2"/>
          <p:cNvSpPr>
            <a:spLocks noGrp="1"/>
          </p:cNvSpPr>
          <p:nvPr>
            <p:ph idx="1"/>
          </p:nvPr>
        </p:nvSpPr>
        <p:spPr/>
        <p:txBody>
          <a:bodyPr/>
          <a:lstStyle/>
          <a:p>
            <a:r>
              <a:rPr lang="en-US" dirty="0" smtClean="0"/>
              <a:t>VOTE!</a:t>
            </a:r>
            <a:endParaRPr lang="en-US" dirty="0"/>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32</a:t>
            </a:fld>
            <a:endParaRPr lang="en-US"/>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             Backup slides</a:t>
            </a:r>
            <a:endParaRPr lang="en-US" dirty="0"/>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33</a:t>
            </a:fld>
            <a:endParaRPr lang="en-US"/>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smtClean="0">
                <a:ea typeface="宋体" pitchFamily="2" charset="-122"/>
              </a:rPr>
              <a:t>1:1-IVI (1)</a:t>
            </a:r>
          </a:p>
        </p:txBody>
      </p:sp>
      <p:sp>
        <p:nvSpPr>
          <p:cNvPr id="22531" name="Rectangle 3"/>
          <p:cNvSpPr>
            <a:spLocks noGrp="1" noChangeArrowheads="1"/>
          </p:cNvSpPr>
          <p:nvPr>
            <p:ph type="body" idx="1"/>
          </p:nvPr>
        </p:nvSpPr>
        <p:spPr>
          <a:xfrm>
            <a:off x="457200" y="1600200"/>
            <a:ext cx="8229600" cy="1397000"/>
          </a:xfrm>
          <a:noFill/>
        </p:spPr>
        <p:txBody>
          <a:bodyPr/>
          <a:lstStyle/>
          <a:p>
            <a:pPr eaLnBrk="1" hangingPunct="1"/>
            <a:r>
              <a:rPr lang="en-US" altLang="zh-CN" sz="1800" smtClean="0">
                <a:ea typeface="宋体" pitchFamily="2" charset="-122"/>
              </a:rPr>
              <a:t>1:1 IVI statically reserves an IPv4 address for each IPv6 destination </a:t>
            </a:r>
            <a:r>
              <a:rPr lang="en-US" altLang="zh-CN" sz="1800" smtClean="0">
                <a:solidFill>
                  <a:srgbClr val="FF0000"/>
                </a:solidFill>
                <a:ea typeface="宋体" pitchFamily="2" charset="-122"/>
              </a:rPr>
              <a:t>(IPv4-translatable address)</a:t>
            </a:r>
            <a:r>
              <a:rPr lang="en-US" altLang="zh-CN" sz="1800" smtClean="0">
                <a:ea typeface="宋体" pitchFamily="2" charset="-122"/>
              </a:rPr>
              <a:t> which is to be made reachable to the global IPv4 Internet.  </a:t>
            </a:r>
          </a:p>
          <a:p>
            <a:pPr eaLnBrk="1" hangingPunct="1"/>
            <a:r>
              <a:rPr lang="en-US" altLang="zh-CN" sz="1800" smtClean="0">
                <a:ea typeface="宋体" pitchFamily="2" charset="-122"/>
              </a:rPr>
              <a:t>Each IPv4 address can only be used by a single IPv6 destination. </a:t>
            </a:r>
          </a:p>
        </p:txBody>
      </p:sp>
      <p:grpSp>
        <p:nvGrpSpPr>
          <p:cNvPr id="2" name="Group 47"/>
          <p:cNvGrpSpPr>
            <a:grpSpLocks/>
          </p:cNvGrpSpPr>
          <p:nvPr/>
        </p:nvGrpSpPr>
        <p:grpSpPr bwMode="auto">
          <a:xfrm>
            <a:off x="312738" y="2689225"/>
            <a:ext cx="8831262" cy="2435225"/>
            <a:chOff x="197" y="2523"/>
            <a:chExt cx="5563" cy="1534"/>
          </a:xfrm>
        </p:grpSpPr>
        <p:grpSp>
          <p:nvGrpSpPr>
            <p:cNvPr id="3" name="Group 43"/>
            <p:cNvGrpSpPr>
              <a:grpSpLocks/>
            </p:cNvGrpSpPr>
            <p:nvPr/>
          </p:nvGrpSpPr>
          <p:grpSpPr bwMode="auto">
            <a:xfrm>
              <a:off x="197" y="2523"/>
              <a:ext cx="5563" cy="1534"/>
              <a:chOff x="295" y="2523"/>
              <a:chExt cx="5563" cy="1534"/>
            </a:xfrm>
          </p:grpSpPr>
          <p:grpSp>
            <p:nvGrpSpPr>
              <p:cNvPr id="4" name="Group 35"/>
              <p:cNvGrpSpPr>
                <a:grpSpLocks/>
              </p:cNvGrpSpPr>
              <p:nvPr/>
            </p:nvGrpSpPr>
            <p:grpSpPr bwMode="auto">
              <a:xfrm>
                <a:off x="340" y="2523"/>
                <a:ext cx="4910" cy="1342"/>
                <a:chOff x="340" y="2523"/>
                <a:chExt cx="4910" cy="1342"/>
              </a:xfrm>
            </p:grpSpPr>
            <p:sp>
              <p:nvSpPr>
                <p:cNvPr id="22546" name="Line 31"/>
                <p:cNvSpPr>
                  <a:spLocks noChangeShapeType="1"/>
                </p:cNvSpPr>
                <p:nvPr/>
              </p:nvSpPr>
              <p:spPr bwMode="auto">
                <a:xfrm>
                  <a:off x="748" y="3113"/>
                  <a:ext cx="272" cy="45"/>
                </a:xfrm>
                <a:prstGeom prst="line">
                  <a:avLst/>
                </a:prstGeom>
                <a:noFill/>
                <a:ln w="9525">
                  <a:solidFill>
                    <a:schemeClr val="tx1"/>
                  </a:solidFill>
                  <a:round/>
                  <a:headEnd/>
                  <a:tailEnd/>
                </a:ln>
              </p:spPr>
              <p:txBody>
                <a:bodyPr/>
                <a:lstStyle/>
                <a:p>
                  <a:endParaRPr lang="en-US"/>
                </a:p>
              </p:txBody>
            </p:sp>
            <p:sp>
              <p:nvSpPr>
                <p:cNvPr id="22547" name="Line 6"/>
                <p:cNvSpPr>
                  <a:spLocks noChangeShapeType="1"/>
                </p:cNvSpPr>
                <p:nvPr/>
              </p:nvSpPr>
              <p:spPr bwMode="auto">
                <a:xfrm>
                  <a:off x="2187" y="3162"/>
                  <a:ext cx="1329" cy="0"/>
                </a:xfrm>
                <a:prstGeom prst="line">
                  <a:avLst/>
                </a:prstGeom>
                <a:noFill/>
                <a:ln w="9525">
                  <a:solidFill>
                    <a:schemeClr val="tx1"/>
                  </a:solidFill>
                  <a:round/>
                  <a:headEnd/>
                  <a:tailEnd/>
                </a:ln>
              </p:spPr>
              <p:txBody>
                <a:bodyPr/>
                <a:lstStyle/>
                <a:p>
                  <a:endParaRPr lang="en-US"/>
                </a:p>
              </p:txBody>
            </p:sp>
            <p:sp>
              <p:nvSpPr>
                <p:cNvPr id="22548" name="Rectangle 8"/>
                <p:cNvSpPr>
                  <a:spLocks noChangeArrowheads="1"/>
                </p:cNvSpPr>
                <p:nvPr/>
              </p:nvSpPr>
              <p:spPr bwMode="auto">
                <a:xfrm>
                  <a:off x="2630" y="3015"/>
                  <a:ext cx="443" cy="246"/>
                </a:xfrm>
                <a:prstGeom prst="rect">
                  <a:avLst/>
                </a:prstGeom>
                <a:solidFill>
                  <a:schemeClr val="accent1"/>
                </a:solidFill>
                <a:ln w="9525" algn="ctr">
                  <a:solidFill>
                    <a:schemeClr val="tx1"/>
                  </a:solidFill>
                  <a:miter lim="800000"/>
                  <a:headEnd/>
                  <a:tailEnd/>
                </a:ln>
              </p:spPr>
              <p:txBody>
                <a:bodyPr wrap="none" anchor="ctr"/>
                <a:lstStyle/>
                <a:p>
                  <a:pPr algn="ctr"/>
                  <a:r>
                    <a:rPr lang="en-US" altLang="zh-CN" sz="1400">
                      <a:ea typeface="宋体" pitchFamily="2" charset="-122"/>
                    </a:rPr>
                    <a:t>xlate</a:t>
                  </a:r>
                </a:p>
              </p:txBody>
            </p:sp>
            <p:sp>
              <p:nvSpPr>
                <p:cNvPr id="22549" name="Cloud"/>
                <p:cNvSpPr>
                  <a:spLocks noChangeAspect="1" noEditPoints="1" noChangeArrowheads="1"/>
                </p:cNvSpPr>
                <p:nvPr/>
              </p:nvSpPr>
              <p:spPr bwMode="auto">
                <a:xfrm>
                  <a:off x="997" y="2788"/>
                  <a:ext cx="1232" cy="822"/>
                </a:xfrm>
                <a:custGeom>
                  <a:avLst/>
                  <a:gdLst>
                    <a:gd name="T0" fmla="*/ 0 w 21600"/>
                    <a:gd name="T1" fmla="*/ 1 h 21600"/>
                    <a:gd name="T2" fmla="*/ 2 w 21600"/>
                    <a:gd name="T3" fmla="*/ 1 h 21600"/>
                    <a:gd name="T4" fmla="*/ 4 w 21600"/>
                    <a:gd name="T5" fmla="*/ 1 h 21600"/>
                    <a:gd name="T6" fmla="*/ 2 w 21600"/>
                    <a:gd name="T7" fmla="*/ 0 h 21600"/>
                    <a:gd name="T8" fmla="*/ 0 60000 65536"/>
                    <a:gd name="T9" fmla="*/ 0 60000 65536"/>
                    <a:gd name="T10" fmla="*/ 0 60000 65536"/>
                    <a:gd name="T11" fmla="*/ 0 60000 65536"/>
                    <a:gd name="T12" fmla="*/ 2981 w 21600"/>
                    <a:gd name="T13" fmla="*/ 3258 h 21600"/>
                    <a:gd name="T14" fmla="*/ 17094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9C9"/>
                </a:solidFill>
                <a:ln w="9525" algn="ctr">
                  <a:solidFill>
                    <a:schemeClr val="tx1"/>
                  </a:solidFill>
                  <a:miter lim="800000"/>
                  <a:headEnd/>
                  <a:tailEnd/>
                </a:ln>
              </p:spPr>
              <p:txBody>
                <a:bodyPr wrap="none" anchor="ctr"/>
                <a:lstStyle/>
                <a:p>
                  <a:pPr algn="ctr"/>
                  <a:r>
                    <a:rPr lang="en-US" altLang="zh-CN" sz="1400">
                      <a:ea typeface="宋体" pitchFamily="2" charset="-122"/>
                    </a:rPr>
                    <a:t>The IPv4</a:t>
                  </a:r>
                </a:p>
                <a:p>
                  <a:pPr algn="ctr"/>
                  <a:r>
                    <a:rPr lang="en-US" altLang="zh-CN" sz="1400">
                      <a:ea typeface="宋体" pitchFamily="2" charset="-122"/>
                    </a:rPr>
                    <a:t>Internet</a:t>
                  </a:r>
                </a:p>
              </p:txBody>
            </p:sp>
            <p:sp>
              <p:nvSpPr>
                <p:cNvPr id="22550" name="Cloud"/>
                <p:cNvSpPr>
                  <a:spLocks noChangeAspect="1" noEditPoints="1" noChangeArrowheads="1"/>
                </p:cNvSpPr>
                <p:nvPr/>
              </p:nvSpPr>
              <p:spPr bwMode="auto">
                <a:xfrm>
                  <a:off x="3409" y="2886"/>
                  <a:ext cx="836" cy="592"/>
                </a:xfrm>
                <a:custGeom>
                  <a:avLst/>
                  <a:gdLst>
                    <a:gd name="T0" fmla="*/ 0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2971 w 21600"/>
                    <a:gd name="T13" fmla="*/ 3247 h 21600"/>
                    <a:gd name="T14" fmla="*/ 17078 w 21600"/>
                    <a:gd name="T15" fmla="*/ 1733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4FAB4"/>
                </a:solidFill>
                <a:ln w="9525" algn="ctr">
                  <a:solidFill>
                    <a:schemeClr val="tx1"/>
                  </a:solidFill>
                  <a:miter lim="800000"/>
                  <a:headEnd/>
                  <a:tailEnd/>
                </a:ln>
              </p:spPr>
              <p:txBody>
                <a:bodyPr wrap="none" anchor="ctr"/>
                <a:lstStyle/>
                <a:p>
                  <a:pPr algn="ctr"/>
                  <a:r>
                    <a:rPr lang="en-US" altLang="zh-CN" sz="1400">
                      <a:ea typeface="宋体" pitchFamily="2" charset="-122"/>
                    </a:rPr>
                    <a:t>An IPv6</a:t>
                  </a:r>
                </a:p>
                <a:p>
                  <a:pPr algn="ctr"/>
                  <a:r>
                    <a:rPr lang="en-US" altLang="zh-CN" sz="1400">
                      <a:ea typeface="宋体" pitchFamily="2" charset="-122"/>
                    </a:rPr>
                    <a:t>Network</a:t>
                  </a:r>
                </a:p>
                <a:p>
                  <a:pPr algn="ctr"/>
                  <a:r>
                    <a:rPr lang="en-US" altLang="zh-CN" sz="1400">
                      <a:ea typeface="宋体" pitchFamily="2" charset="-122"/>
                    </a:rPr>
                    <a:t>(subset)</a:t>
                  </a:r>
                </a:p>
              </p:txBody>
            </p:sp>
            <p:sp>
              <p:nvSpPr>
                <p:cNvPr id="22551" name="computr1"/>
                <p:cNvSpPr>
                  <a:spLocks noEditPoints="1" noChangeArrowheads="1"/>
                </p:cNvSpPr>
                <p:nvPr/>
              </p:nvSpPr>
              <p:spPr bwMode="auto">
                <a:xfrm>
                  <a:off x="4997" y="2523"/>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2552" name="computr1"/>
                <p:cNvSpPr>
                  <a:spLocks noEditPoints="1" noChangeArrowheads="1"/>
                </p:cNvSpPr>
                <p:nvPr/>
              </p:nvSpPr>
              <p:spPr bwMode="auto">
                <a:xfrm>
                  <a:off x="4997" y="3022"/>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2553" name="computr1"/>
                <p:cNvSpPr>
                  <a:spLocks noEditPoints="1" noChangeArrowheads="1"/>
                </p:cNvSpPr>
                <p:nvPr/>
              </p:nvSpPr>
              <p:spPr bwMode="auto">
                <a:xfrm>
                  <a:off x="4997" y="3567"/>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2554" name="Line 16"/>
                <p:cNvSpPr>
                  <a:spLocks noChangeShapeType="1"/>
                </p:cNvSpPr>
                <p:nvPr/>
              </p:nvSpPr>
              <p:spPr bwMode="auto">
                <a:xfrm flipV="1">
                  <a:off x="4181" y="2659"/>
                  <a:ext cx="816" cy="318"/>
                </a:xfrm>
                <a:prstGeom prst="line">
                  <a:avLst/>
                </a:prstGeom>
                <a:noFill/>
                <a:ln w="9525">
                  <a:solidFill>
                    <a:schemeClr val="tx1"/>
                  </a:solidFill>
                  <a:round/>
                  <a:headEnd/>
                  <a:tailEnd/>
                </a:ln>
              </p:spPr>
              <p:txBody>
                <a:bodyPr/>
                <a:lstStyle/>
                <a:p>
                  <a:endParaRPr lang="en-US"/>
                </a:p>
              </p:txBody>
            </p:sp>
            <p:sp>
              <p:nvSpPr>
                <p:cNvPr id="22555" name="Line 17"/>
                <p:cNvSpPr>
                  <a:spLocks noChangeShapeType="1"/>
                </p:cNvSpPr>
                <p:nvPr/>
              </p:nvSpPr>
              <p:spPr bwMode="auto">
                <a:xfrm>
                  <a:off x="4226" y="3158"/>
                  <a:ext cx="771" cy="0"/>
                </a:xfrm>
                <a:prstGeom prst="line">
                  <a:avLst/>
                </a:prstGeom>
                <a:noFill/>
                <a:ln w="9525">
                  <a:solidFill>
                    <a:schemeClr val="tx1"/>
                  </a:solidFill>
                  <a:round/>
                  <a:headEnd/>
                  <a:tailEnd/>
                </a:ln>
              </p:spPr>
              <p:txBody>
                <a:bodyPr/>
                <a:lstStyle/>
                <a:p>
                  <a:endParaRPr lang="en-US"/>
                </a:p>
              </p:txBody>
            </p:sp>
            <p:sp>
              <p:nvSpPr>
                <p:cNvPr id="22556" name="Line 18"/>
                <p:cNvSpPr>
                  <a:spLocks noChangeShapeType="1"/>
                </p:cNvSpPr>
                <p:nvPr/>
              </p:nvSpPr>
              <p:spPr bwMode="auto">
                <a:xfrm>
                  <a:off x="4135" y="3340"/>
                  <a:ext cx="862" cy="317"/>
                </a:xfrm>
                <a:prstGeom prst="line">
                  <a:avLst/>
                </a:prstGeom>
                <a:noFill/>
                <a:ln w="9525">
                  <a:solidFill>
                    <a:schemeClr val="tx1"/>
                  </a:solidFill>
                  <a:round/>
                  <a:headEnd/>
                  <a:tailEnd/>
                </a:ln>
              </p:spPr>
              <p:txBody>
                <a:bodyPr/>
                <a:lstStyle/>
                <a:p>
                  <a:endParaRPr lang="en-US"/>
                </a:p>
              </p:txBody>
            </p:sp>
            <p:sp>
              <p:nvSpPr>
                <p:cNvPr id="22557" name="AutoShape 20"/>
                <p:cNvSpPr>
                  <a:spLocks noChangeArrowheads="1"/>
                </p:cNvSpPr>
                <p:nvPr/>
              </p:nvSpPr>
              <p:spPr bwMode="auto">
                <a:xfrm>
                  <a:off x="2593" y="3657"/>
                  <a:ext cx="590" cy="136"/>
                </a:xfrm>
                <a:prstGeom prst="rightArrow">
                  <a:avLst>
                    <a:gd name="adj1" fmla="val 50000"/>
                    <a:gd name="adj2" fmla="val 108456"/>
                  </a:avLst>
                </a:prstGeom>
                <a:solidFill>
                  <a:schemeClr val="accent1"/>
                </a:solidFill>
                <a:ln w="9525">
                  <a:solidFill>
                    <a:schemeClr val="tx1"/>
                  </a:solidFill>
                  <a:miter lim="800000"/>
                  <a:headEnd/>
                  <a:tailEnd/>
                </a:ln>
              </p:spPr>
              <p:txBody>
                <a:bodyPr wrap="none" anchor="ctr"/>
                <a:lstStyle/>
                <a:p>
                  <a:endParaRPr lang="en-US"/>
                </a:p>
              </p:txBody>
            </p:sp>
            <p:sp>
              <p:nvSpPr>
                <p:cNvPr id="22558" name="Rectangle 22"/>
                <p:cNvSpPr>
                  <a:spLocks noChangeArrowheads="1"/>
                </p:cNvSpPr>
                <p:nvPr/>
              </p:nvSpPr>
              <p:spPr bwMode="auto">
                <a:xfrm>
                  <a:off x="2638" y="2569"/>
                  <a:ext cx="409" cy="227"/>
                </a:xfrm>
                <a:prstGeom prst="rect">
                  <a:avLst/>
                </a:prstGeom>
                <a:solidFill>
                  <a:schemeClr val="accent1"/>
                </a:solidFill>
                <a:ln w="9525" algn="ctr">
                  <a:solidFill>
                    <a:schemeClr val="tx1"/>
                  </a:solidFill>
                  <a:miter lim="800000"/>
                  <a:headEnd/>
                  <a:tailEnd/>
                </a:ln>
              </p:spPr>
              <p:txBody>
                <a:bodyPr wrap="none" anchor="ctr"/>
                <a:lstStyle/>
                <a:p>
                  <a:pPr algn="ctr"/>
                  <a:r>
                    <a:rPr lang="en-US" altLang="zh-CN" sz="1400">
                      <a:ea typeface="宋体" pitchFamily="2" charset="-122"/>
                    </a:rPr>
                    <a:t>Normal</a:t>
                  </a:r>
                </a:p>
                <a:p>
                  <a:pPr algn="ctr"/>
                  <a:r>
                    <a:rPr lang="en-US" altLang="zh-CN" sz="1400">
                      <a:ea typeface="宋体" pitchFamily="2" charset="-122"/>
                    </a:rPr>
                    <a:t>DNS</a:t>
                  </a:r>
                </a:p>
              </p:txBody>
            </p:sp>
            <p:sp>
              <p:nvSpPr>
                <p:cNvPr id="22559" name="Line 23"/>
                <p:cNvSpPr>
                  <a:spLocks noChangeShapeType="1"/>
                </p:cNvSpPr>
                <p:nvPr/>
              </p:nvSpPr>
              <p:spPr bwMode="auto">
                <a:xfrm flipV="1">
                  <a:off x="2139" y="2659"/>
                  <a:ext cx="499" cy="273"/>
                </a:xfrm>
                <a:prstGeom prst="line">
                  <a:avLst/>
                </a:prstGeom>
                <a:noFill/>
                <a:ln w="9525">
                  <a:solidFill>
                    <a:schemeClr val="tx1"/>
                  </a:solidFill>
                  <a:round/>
                  <a:headEnd/>
                  <a:tailEnd/>
                </a:ln>
              </p:spPr>
              <p:txBody>
                <a:bodyPr/>
                <a:lstStyle/>
                <a:p>
                  <a:endParaRPr lang="en-US"/>
                </a:p>
              </p:txBody>
            </p:sp>
            <p:sp>
              <p:nvSpPr>
                <p:cNvPr id="22560" name="Line 24"/>
                <p:cNvSpPr>
                  <a:spLocks noChangeShapeType="1"/>
                </p:cNvSpPr>
                <p:nvPr/>
              </p:nvSpPr>
              <p:spPr bwMode="auto">
                <a:xfrm>
                  <a:off x="3047" y="2659"/>
                  <a:ext cx="680" cy="227"/>
                </a:xfrm>
                <a:prstGeom prst="line">
                  <a:avLst/>
                </a:prstGeom>
                <a:noFill/>
                <a:ln w="9525">
                  <a:solidFill>
                    <a:schemeClr val="tx1"/>
                  </a:solidFill>
                  <a:round/>
                  <a:headEnd/>
                  <a:tailEnd/>
                </a:ln>
              </p:spPr>
              <p:txBody>
                <a:bodyPr/>
                <a:lstStyle/>
                <a:p>
                  <a:endParaRPr lang="en-US"/>
                </a:p>
              </p:txBody>
            </p:sp>
            <p:sp>
              <p:nvSpPr>
                <p:cNvPr id="22561" name="AutoShape 27"/>
                <p:cNvSpPr>
                  <a:spLocks noChangeArrowheads="1"/>
                </p:cNvSpPr>
                <p:nvPr/>
              </p:nvSpPr>
              <p:spPr bwMode="auto">
                <a:xfrm>
                  <a:off x="340" y="2659"/>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H1</a:t>
                  </a:r>
                </a:p>
              </p:txBody>
            </p:sp>
            <p:sp>
              <p:nvSpPr>
                <p:cNvPr id="22562" name="AutoShape 28"/>
                <p:cNvSpPr>
                  <a:spLocks noChangeArrowheads="1"/>
                </p:cNvSpPr>
                <p:nvPr/>
              </p:nvSpPr>
              <p:spPr bwMode="auto">
                <a:xfrm>
                  <a:off x="340" y="3022"/>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H2</a:t>
                  </a:r>
                </a:p>
              </p:txBody>
            </p:sp>
            <p:sp>
              <p:nvSpPr>
                <p:cNvPr id="22563" name="AutoShape 29"/>
                <p:cNvSpPr>
                  <a:spLocks noChangeArrowheads="1"/>
                </p:cNvSpPr>
                <p:nvPr/>
              </p:nvSpPr>
              <p:spPr bwMode="auto">
                <a:xfrm>
                  <a:off x="340" y="3430"/>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H3</a:t>
                  </a:r>
                </a:p>
              </p:txBody>
            </p:sp>
            <p:sp>
              <p:nvSpPr>
                <p:cNvPr id="22564" name="Line 30"/>
                <p:cNvSpPr>
                  <a:spLocks noChangeShapeType="1"/>
                </p:cNvSpPr>
                <p:nvPr/>
              </p:nvSpPr>
              <p:spPr bwMode="auto">
                <a:xfrm>
                  <a:off x="748" y="2750"/>
                  <a:ext cx="363" cy="181"/>
                </a:xfrm>
                <a:prstGeom prst="line">
                  <a:avLst/>
                </a:prstGeom>
                <a:noFill/>
                <a:ln w="9525">
                  <a:solidFill>
                    <a:schemeClr val="tx1"/>
                  </a:solidFill>
                  <a:round/>
                  <a:headEnd/>
                  <a:tailEnd/>
                </a:ln>
              </p:spPr>
              <p:txBody>
                <a:bodyPr/>
                <a:lstStyle/>
                <a:p>
                  <a:endParaRPr lang="en-US"/>
                </a:p>
              </p:txBody>
            </p:sp>
            <p:sp>
              <p:nvSpPr>
                <p:cNvPr id="22565" name="Line 32"/>
                <p:cNvSpPr>
                  <a:spLocks noChangeShapeType="1"/>
                </p:cNvSpPr>
                <p:nvPr/>
              </p:nvSpPr>
              <p:spPr bwMode="auto">
                <a:xfrm flipV="1">
                  <a:off x="725" y="3430"/>
                  <a:ext cx="318" cy="91"/>
                </a:xfrm>
                <a:prstGeom prst="line">
                  <a:avLst/>
                </a:prstGeom>
                <a:noFill/>
                <a:ln w="9525">
                  <a:solidFill>
                    <a:schemeClr val="tx1"/>
                  </a:solidFill>
                  <a:round/>
                  <a:headEnd/>
                  <a:tailEnd/>
                </a:ln>
              </p:spPr>
              <p:txBody>
                <a:bodyPr/>
                <a:lstStyle/>
                <a:p>
                  <a:endParaRPr lang="en-US"/>
                </a:p>
              </p:txBody>
            </p:sp>
          </p:grpSp>
          <p:grpSp>
            <p:nvGrpSpPr>
              <p:cNvPr id="5" name="Group 42"/>
              <p:cNvGrpSpPr>
                <a:grpSpLocks/>
              </p:cNvGrpSpPr>
              <p:nvPr/>
            </p:nvGrpSpPr>
            <p:grpSpPr bwMode="auto">
              <a:xfrm>
                <a:off x="295" y="2523"/>
                <a:ext cx="5563" cy="1534"/>
                <a:chOff x="295" y="2523"/>
                <a:chExt cx="5563" cy="1534"/>
              </a:xfrm>
            </p:grpSpPr>
            <p:sp>
              <p:nvSpPr>
                <p:cNvPr id="22540" name="Text Box 36"/>
                <p:cNvSpPr txBox="1">
                  <a:spLocks noChangeArrowheads="1"/>
                </p:cNvSpPr>
                <p:nvPr/>
              </p:nvSpPr>
              <p:spPr bwMode="auto">
                <a:xfrm>
                  <a:off x="4818" y="2804"/>
                  <a:ext cx="1028"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[Pref:1.0.0.1::]:80</a:t>
                  </a:r>
                </a:p>
              </p:txBody>
            </p:sp>
            <p:sp>
              <p:nvSpPr>
                <p:cNvPr id="22541" name="Text Box 37"/>
                <p:cNvSpPr txBox="1">
                  <a:spLocks noChangeArrowheads="1"/>
                </p:cNvSpPr>
                <p:nvPr/>
              </p:nvSpPr>
              <p:spPr bwMode="auto">
                <a:xfrm>
                  <a:off x="4830" y="3339"/>
                  <a:ext cx="1028"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[Pref:1.0.0.2::]:80</a:t>
                  </a:r>
                </a:p>
              </p:txBody>
            </p:sp>
            <p:sp>
              <p:nvSpPr>
                <p:cNvPr id="22542" name="Text Box 38"/>
                <p:cNvSpPr txBox="1">
                  <a:spLocks noChangeArrowheads="1"/>
                </p:cNvSpPr>
                <p:nvPr/>
              </p:nvSpPr>
              <p:spPr bwMode="auto">
                <a:xfrm>
                  <a:off x="4830" y="3884"/>
                  <a:ext cx="1028"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[Pref:1.0.0.3::]:80</a:t>
                  </a:r>
                </a:p>
              </p:txBody>
            </p:sp>
            <p:sp>
              <p:nvSpPr>
                <p:cNvPr id="22543" name="Text Box 39"/>
                <p:cNvSpPr txBox="1">
                  <a:spLocks noChangeArrowheads="1"/>
                </p:cNvSpPr>
                <p:nvPr/>
              </p:nvSpPr>
              <p:spPr bwMode="auto">
                <a:xfrm>
                  <a:off x="295" y="2523"/>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2.0.0.1:P1</a:t>
                  </a:r>
                </a:p>
              </p:txBody>
            </p:sp>
            <p:sp>
              <p:nvSpPr>
                <p:cNvPr id="22544" name="Text Box 40"/>
                <p:cNvSpPr txBox="1">
                  <a:spLocks noChangeArrowheads="1"/>
                </p:cNvSpPr>
                <p:nvPr/>
              </p:nvSpPr>
              <p:spPr bwMode="auto">
                <a:xfrm>
                  <a:off x="295" y="2886"/>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2.0.0.2:P2</a:t>
                  </a:r>
                </a:p>
              </p:txBody>
            </p:sp>
            <p:sp>
              <p:nvSpPr>
                <p:cNvPr id="22545" name="Text Box 41"/>
                <p:cNvSpPr txBox="1">
                  <a:spLocks noChangeArrowheads="1"/>
                </p:cNvSpPr>
                <p:nvPr/>
              </p:nvSpPr>
              <p:spPr bwMode="auto">
                <a:xfrm>
                  <a:off x="295" y="3294"/>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2.0.0.3:P3</a:t>
                  </a:r>
                </a:p>
              </p:txBody>
            </p:sp>
          </p:grpSp>
        </p:grpSp>
        <p:sp>
          <p:nvSpPr>
            <p:cNvPr id="22535" name="Text Box 44"/>
            <p:cNvSpPr txBox="1">
              <a:spLocks noChangeArrowheads="1"/>
            </p:cNvSpPr>
            <p:nvPr/>
          </p:nvSpPr>
          <p:spPr bwMode="auto">
            <a:xfrm>
              <a:off x="4195" y="2659"/>
              <a:ext cx="596" cy="288"/>
            </a:xfrm>
            <a:prstGeom prst="rect">
              <a:avLst/>
            </a:prstGeom>
            <a:noFill/>
            <a:ln w="9525" algn="ctr">
              <a:noFill/>
              <a:miter lim="800000"/>
              <a:headEnd/>
              <a:tailEnd/>
            </a:ln>
          </p:spPr>
          <p:txBody>
            <a:bodyPr wrap="none">
              <a:spAutoFit/>
            </a:bodyPr>
            <a:lstStyle/>
            <a:p>
              <a:r>
                <a:rPr lang="en-US" altLang="zh-CN" sz="1200">
                  <a:solidFill>
                    <a:srgbClr val="FF0000"/>
                  </a:solidFill>
                  <a:latin typeface="MS Gothic" pitchFamily="49" charset="-128"/>
                  <a:ea typeface="MS Gothic" pitchFamily="49" charset="-128"/>
                </a:rPr>
                <a:t>a.com</a:t>
              </a:r>
            </a:p>
            <a:p>
              <a:r>
                <a:rPr lang="en-US" altLang="zh-CN" sz="1200">
                  <a:solidFill>
                    <a:srgbClr val="FF0000"/>
                  </a:solidFill>
                  <a:latin typeface="MS Gothic" pitchFamily="49" charset="-128"/>
                  <a:ea typeface="MS Gothic" pitchFamily="49" charset="-128"/>
                </a:rPr>
                <a:t>1.0.0.1:80</a:t>
              </a:r>
            </a:p>
          </p:txBody>
        </p:sp>
        <p:sp>
          <p:nvSpPr>
            <p:cNvPr id="22536" name="Text Box 45"/>
            <p:cNvSpPr txBox="1">
              <a:spLocks noChangeArrowheads="1"/>
            </p:cNvSpPr>
            <p:nvPr/>
          </p:nvSpPr>
          <p:spPr bwMode="auto">
            <a:xfrm>
              <a:off x="4195" y="3249"/>
              <a:ext cx="596" cy="288"/>
            </a:xfrm>
            <a:prstGeom prst="rect">
              <a:avLst/>
            </a:prstGeom>
            <a:noFill/>
            <a:ln w="9525" algn="ctr">
              <a:noFill/>
              <a:miter lim="800000"/>
              <a:headEnd/>
              <a:tailEnd/>
            </a:ln>
          </p:spPr>
          <p:txBody>
            <a:bodyPr wrap="none">
              <a:spAutoFit/>
            </a:bodyPr>
            <a:lstStyle/>
            <a:p>
              <a:r>
                <a:rPr lang="en-US" altLang="zh-CN" sz="1200">
                  <a:solidFill>
                    <a:srgbClr val="FF0000"/>
                  </a:solidFill>
                  <a:latin typeface="MS Gothic" pitchFamily="49" charset="-128"/>
                  <a:ea typeface="MS Gothic" pitchFamily="49" charset="-128"/>
                </a:rPr>
                <a:t>b.com</a:t>
              </a:r>
            </a:p>
            <a:p>
              <a:r>
                <a:rPr lang="en-US" altLang="zh-CN" sz="1200">
                  <a:solidFill>
                    <a:srgbClr val="FF0000"/>
                  </a:solidFill>
                  <a:latin typeface="MS Gothic" pitchFamily="49" charset="-128"/>
                  <a:ea typeface="MS Gothic" pitchFamily="49" charset="-128"/>
                </a:rPr>
                <a:t>1.0.0.2:80</a:t>
              </a:r>
            </a:p>
          </p:txBody>
        </p:sp>
        <p:sp>
          <p:nvSpPr>
            <p:cNvPr id="22537" name="Text Box 46"/>
            <p:cNvSpPr txBox="1">
              <a:spLocks noChangeArrowheads="1"/>
            </p:cNvSpPr>
            <p:nvPr/>
          </p:nvSpPr>
          <p:spPr bwMode="auto">
            <a:xfrm>
              <a:off x="4195" y="3748"/>
              <a:ext cx="596" cy="288"/>
            </a:xfrm>
            <a:prstGeom prst="rect">
              <a:avLst/>
            </a:prstGeom>
            <a:noFill/>
            <a:ln w="9525" algn="ctr">
              <a:noFill/>
              <a:miter lim="800000"/>
              <a:headEnd/>
              <a:tailEnd/>
            </a:ln>
          </p:spPr>
          <p:txBody>
            <a:bodyPr wrap="none">
              <a:spAutoFit/>
            </a:bodyPr>
            <a:lstStyle/>
            <a:p>
              <a:r>
                <a:rPr lang="en-US" altLang="zh-CN" sz="1200">
                  <a:solidFill>
                    <a:srgbClr val="FF0000"/>
                  </a:solidFill>
                  <a:latin typeface="MS Gothic" pitchFamily="49" charset="-128"/>
                  <a:ea typeface="MS Gothic" pitchFamily="49" charset="-128"/>
                </a:rPr>
                <a:t>c.com</a:t>
              </a:r>
            </a:p>
            <a:p>
              <a:r>
                <a:rPr lang="en-US" altLang="zh-CN" sz="1200">
                  <a:solidFill>
                    <a:srgbClr val="FF0000"/>
                  </a:solidFill>
                  <a:latin typeface="MS Gothic" pitchFamily="49" charset="-128"/>
                  <a:ea typeface="MS Gothic" pitchFamily="49" charset="-128"/>
                </a:rPr>
                <a:t>1.0.0.3:80</a:t>
              </a:r>
            </a:p>
          </p:txBody>
        </p:sp>
      </p:grpSp>
      <p:sp>
        <p:nvSpPr>
          <p:cNvPr id="22533" name="Text Box 48"/>
          <p:cNvSpPr txBox="1">
            <a:spLocks noChangeArrowheads="1"/>
          </p:cNvSpPr>
          <p:nvPr/>
        </p:nvSpPr>
        <p:spPr bwMode="auto">
          <a:xfrm>
            <a:off x="2892425" y="4849813"/>
            <a:ext cx="3225800" cy="639762"/>
          </a:xfrm>
          <a:prstGeom prst="rect">
            <a:avLst/>
          </a:prstGeom>
          <a:noFill/>
          <a:ln w="9525" algn="ctr">
            <a:noFill/>
            <a:miter lim="800000"/>
            <a:headEnd/>
            <a:tailEnd/>
          </a:ln>
        </p:spPr>
        <p:txBody>
          <a:bodyPr wrap="none">
            <a:spAutoFit/>
          </a:bodyPr>
          <a:lstStyle/>
          <a:p>
            <a:r>
              <a:rPr lang="en-US" altLang="zh-CN" sz="1200">
                <a:solidFill>
                  <a:srgbClr val="CC0066"/>
                </a:solidFill>
                <a:latin typeface="MS Gothic" pitchFamily="49" charset="-128"/>
                <a:ea typeface="MS Gothic" pitchFamily="49" charset="-128"/>
              </a:rPr>
              <a:t>{1.0.0.1:80}</a:t>
            </a:r>
            <a:r>
              <a:rPr lang="en-US" altLang="zh-CN" sz="1200">
                <a:solidFill>
                  <a:srgbClr val="CC0066"/>
                </a:solidFill>
                <a:latin typeface="MS Gothic" pitchFamily="49" charset="-128"/>
                <a:ea typeface="MS Gothic" pitchFamily="49" charset="-128"/>
                <a:sym typeface="Wingdings" pitchFamily="2" charset="2"/>
              </a:rPr>
              <a:t></a:t>
            </a:r>
            <a:r>
              <a:rPr lang="en-US" altLang="zh-CN" sz="1200">
                <a:solidFill>
                  <a:srgbClr val="CC0066"/>
                </a:solidFill>
                <a:latin typeface="MS Gothic" pitchFamily="49" charset="-128"/>
                <a:ea typeface="MS Gothic" pitchFamily="49" charset="-128"/>
              </a:rPr>
              <a:t>[Pref:1.0.0.1::]:80</a:t>
            </a:r>
            <a:r>
              <a:rPr lang="en-US" altLang="zh-CN" sz="1200">
                <a:solidFill>
                  <a:srgbClr val="CC0066"/>
                </a:solidFill>
                <a:latin typeface="MS Gothic" pitchFamily="49" charset="-128"/>
                <a:ea typeface="MS Gothic" pitchFamily="49" charset="-128"/>
                <a:sym typeface="Wingdings" pitchFamily="2" charset="2"/>
              </a:rPr>
              <a:t>a.com</a:t>
            </a:r>
            <a:endParaRPr lang="en-US" altLang="zh-CN" sz="1200">
              <a:solidFill>
                <a:srgbClr val="CC0066"/>
              </a:solidFill>
              <a:latin typeface="MS Gothic" pitchFamily="49" charset="-128"/>
              <a:ea typeface="MS Gothic" pitchFamily="49" charset="-128"/>
            </a:endParaRPr>
          </a:p>
          <a:p>
            <a:r>
              <a:rPr lang="en-US" altLang="zh-CN" sz="1200">
                <a:solidFill>
                  <a:srgbClr val="CC0066"/>
                </a:solidFill>
                <a:latin typeface="MS Gothic" pitchFamily="49" charset="-128"/>
                <a:ea typeface="MS Gothic" pitchFamily="49" charset="-128"/>
              </a:rPr>
              <a:t>{</a:t>
            </a:r>
            <a:r>
              <a:rPr lang="en-US" altLang="zh-CN" sz="1200">
                <a:solidFill>
                  <a:srgbClr val="CC0066"/>
                </a:solidFill>
                <a:latin typeface="MS Gothic" pitchFamily="49" charset="-128"/>
                <a:ea typeface="MS Gothic" pitchFamily="49" charset="-128"/>
                <a:sym typeface="Wingdings" pitchFamily="2" charset="2"/>
              </a:rPr>
              <a:t>1.0.0.2:80}</a:t>
            </a:r>
            <a:r>
              <a:rPr lang="en-US" altLang="zh-CN" sz="1200">
                <a:solidFill>
                  <a:srgbClr val="CC0066"/>
                </a:solidFill>
                <a:latin typeface="MS Gothic" pitchFamily="49" charset="-128"/>
                <a:ea typeface="MS Gothic" pitchFamily="49" charset="-128"/>
              </a:rPr>
              <a:t>[Pref:1.0.0.2::]:80</a:t>
            </a:r>
            <a:r>
              <a:rPr lang="en-US" altLang="zh-CN" sz="1200">
                <a:solidFill>
                  <a:srgbClr val="CC0066"/>
                </a:solidFill>
                <a:latin typeface="MS Gothic" pitchFamily="49" charset="-128"/>
                <a:ea typeface="MS Gothic" pitchFamily="49" charset="-128"/>
                <a:sym typeface="Wingdings" pitchFamily="2" charset="2"/>
              </a:rPr>
              <a:t>b.com</a:t>
            </a:r>
            <a:endParaRPr lang="en-US" altLang="zh-CN" sz="1200">
              <a:solidFill>
                <a:srgbClr val="CC0066"/>
              </a:solidFill>
              <a:latin typeface="MS Gothic" pitchFamily="49" charset="-128"/>
              <a:ea typeface="MS Gothic" pitchFamily="49" charset="-128"/>
            </a:endParaRPr>
          </a:p>
          <a:p>
            <a:r>
              <a:rPr lang="en-US" altLang="zh-CN" sz="1200">
                <a:solidFill>
                  <a:srgbClr val="CC0066"/>
                </a:solidFill>
                <a:latin typeface="MS Gothic" pitchFamily="49" charset="-128"/>
                <a:ea typeface="MS Gothic" pitchFamily="49" charset="-128"/>
                <a:sym typeface="Wingdings" pitchFamily="2" charset="2"/>
              </a:rPr>
              <a:t>{1.0.0.3:80}</a:t>
            </a:r>
            <a:r>
              <a:rPr lang="en-US" altLang="zh-CN" sz="1200">
                <a:solidFill>
                  <a:srgbClr val="CC0066"/>
                </a:solidFill>
                <a:latin typeface="MS Gothic" pitchFamily="49" charset="-128"/>
                <a:ea typeface="MS Gothic" pitchFamily="49" charset="-128"/>
              </a:rPr>
              <a:t>[Pref:1.0.0.3::]:80</a:t>
            </a:r>
            <a:r>
              <a:rPr lang="en-US" altLang="zh-CN" sz="1200">
                <a:solidFill>
                  <a:srgbClr val="CC0066"/>
                </a:solidFill>
                <a:latin typeface="MS Gothic" pitchFamily="49" charset="-128"/>
                <a:ea typeface="MS Gothic" pitchFamily="49" charset="-128"/>
                <a:sym typeface="Wingdings" pitchFamily="2" charset="2"/>
              </a:rPr>
              <a:t>c.com</a:t>
            </a:r>
          </a:p>
        </p:txBody>
      </p:sp>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zh-CN" smtClean="0">
                <a:ea typeface="宋体" pitchFamily="2" charset="-122"/>
              </a:rPr>
              <a:t>1:1-IVI (2)</a:t>
            </a:r>
            <a:endParaRPr lang="en-US" smtClean="0"/>
          </a:p>
        </p:txBody>
      </p:sp>
      <p:sp>
        <p:nvSpPr>
          <p:cNvPr id="23555" name="Content Placeholder 2"/>
          <p:cNvSpPr>
            <a:spLocks noGrp="1"/>
          </p:cNvSpPr>
          <p:nvPr>
            <p:ph sz="half" idx="1"/>
          </p:nvPr>
        </p:nvSpPr>
        <p:spPr>
          <a:xfrm>
            <a:off x="684213" y="1598613"/>
            <a:ext cx="3808412" cy="2043112"/>
          </a:xfrm>
        </p:spPr>
        <p:txBody>
          <a:bodyPr/>
          <a:lstStyle/>
          <a:p>
            <a:pPr eaLnBrk="1" hangingPunct="1">
              <a:lnSpc>
                <a:spcPct val="80000"/>
              </a:lnSpc>
            </a:pPr>
            <a:r>
              <a:rPr lang="en-US" altLang="zh-CN" sz="2400" smtClean="0">
                <a:solidFill>
                  <a:srgbClr val="3333FF"/>
                </a:solidFill>
                <a:ea typeface="宋体" pitchFamily="2" charset="-122"/>
              </a:rPr>
              <a:t>For scenario 2 (also for scenario 1)</a:t>
            </a:r>
          </a:p>
          <a:p>
            <a:pPr eaLnBrk="1" hangingPunct="1">
              <a:lnSpc>
                <a:spcPct val="80000"/>
              </a:lnSpc>
            </a:pPr>
            <a:r>
              <a:rPr lang="en-US" altLang="zh-CN" sz="2400" smtClean="0">
                <a:solidFill>
                  <a:srgbClr val="009900"/>
                </a:solidFill>
                <a:ea typeface="宋体" pitchFamily="2" charset="-122"/>
              </a:rPr>
              <a:t>Stateless translation</a:t>
            </a:r>
          </a:p>
          <a:p>
            <a:pPr eaLnBrk="1" hangingPunct="1">
              <a:lnSpc>
                <a:spcPct val="80000"/>
              </a:lnSpc>
            </a:pPr>
            <a:r>
              <a:rPr lang="en-US" altLang="zh-CN" sz="2400" smtClean="0">
                <a:solidFill>
                  <a:srgbClr val="009900"/>
                </a:solidFill>
                <a:ea typeface="宋体" pitchFamily="2" charset="-122"/>
              </a:rPr>
              <a:t>Does not require DNS-ALG</a:t>
            </a:r>
          </a:p>
          <a:p>
            <a:endParaRPr lang="en-US" smtClean="0"/>
          </a:p>
        </p:txBody>
      </p:sp>
      <p:sp>
        <p:nvSpPr>
          <p:cNvPr id="23556" name="Content Placeholder 3"/>
          <p:cNvSpPr>
            <a:spLocks noGrp="1"/>
          </p:cNvSpPr>
          <p:nvPr>
            <p:ph sz="half" idx="2"/>
          </p:nvPr>
        </p:nvSpPr>
        <p:spPr>
          <a:xfrm>
            <a:off x="4660900" y="1630363"/>
            <a:ext cx="3808413" cy="1946275"/>
          </a:xfrm>
        </p:spPr>
        <p:txBody>
          <a:bodyPr/>
          <a:lstStyle/>
          <a:p>
            <a:pPr eaLnBrk="1" hangingPunct="1">
              <a:lnSpc>
                <a:spcPct val="80000"/>
              </a:lnSpc>
            </a:pPr>
            <a:r>
              <a:rPr lang="en-US" altLang="zh-CN" sz="2400" smtClean="0">
                <a:ea typeface="宋体" pitchFamily="2" charset="-122"/>
              </a:rPr>
              <a:t>Static address assignment</a:t>
            </a:r>
          </a:p>
          <a:p>
            <a:pPr eaLnBrk="1" hangingPunct="1">
              <a:lnSpc>
                <a:spcPct val="80000"/>
              </a:lnSpc>
            </a:pPr>
            <a:r>
              <a:rPr lang="en-US" altLang="zh-CN" sz="2400" smtClean="0">
                <a:solidFill>
                  <a:srgbClr val="CC0066"/>
                </a:solidFill>
                <a:ea typeface="宋体" pitchFamily="2" charset="-122"/>
              </a:rPr>
              <a:t>1-to-1 IPv4/IPv6 address mapping</a:t>
            </a:r>
          </a:p>
          <a:p>
            <a:pPr eaLnBrk="1" hangingPunct="1">
              <a:lnSpc>
                <a:spcPct val="80000"/>
              </a:lnSpc>
            </a:pPr>
            <a:r>
              <a:rPr lang="en-US" altLang="zh-CN" sz="2400" smtClean="0">
                <a:solidFill>
                  <a:srgbClr val="009900"/>
                </a:solidFill>
                <a:ea typeface="宋体" pitchFamily="2" charset="-122"/>
              </a:rPr>
              <a:t>Unmodified service port</a:t>
            </a:r>
          </a:p>
        </p:txBody>
      </p:sp>
      <p:sp>
        <p:nvSpPr>
          <p:cNvPr id="23557" name="Slide Number Placeholder 4"/>
          <p:cNvSpPr>
            <a:spLocks noGrp="1"/>
          </p:cNvSpPr>
          <p:nvPr>
            <p:ph type="sldNum" sz="quarter" idx="10"/>
          </p:nvPr>
        </p:nvSpPr>
        <p:spPr>
          <a:noFill/>
        </p:spPr>
        <p:txBody>
          <a:bodyPr/>
          <a:lstStyle/>
          <a:p>
            <a:fld id="{D62F00B9-F3A7-4BBD-9DD5-332C04FB95EE}" type="slidenum">
              <a:rPr lang="en-US" smtClean="0"/>
              <a:pPr/>
              <a:t>35</a:t>
            </a:fld>
            <a:endParaRPr lang="en-US" smtClean="0"/>
          </a:p>
        </p:txBody>
      </p:sp>
      <p:sp>
        <p:nvSpPr>
          <p:cNvPr id="23558" name="Footer Placeholder 5"/>
          <p:cNvSpPr>
            <a:spLocks noGrp="1"/>
          </p:cNvSpPr>
          <p:nvPr>
            <p:ph type="ftr" sz="quarter" idx="11"/>
          </p:nvPr>
        </p:nvSpPr>
        <p:spPr>
          <a:noFill/>
        </p:spPr>
        <p:txBody>
          <a:bodyPr/>
          <a:lstStyle/>
          <a:p>
            <a:r>
              <a:rPr lang="en-US" smtClean="0"/>
              <a:t>© 2009 Wichorus Inc. All rights reserved. </a:t>
            </a:r>
          </a:p>
        </p:txBody>
      </p:sp>
      <p:grpSp>
        <p:nvGrpSpPr>
          <p:cNvPr id="2" name="Group 4"/>
          <p:cNvGrpSpPr>
            <a:grpSpLocks/>
          </p:cNvGrpSpPr>
          <p:nvPr/>
        </p:nvGrpSpPr>
        <p:grpSpPr bwMode="auto">
          <a:xfrm>
            <a:off x="312738" y="3332163"/>
            <a:ext cx="8831262" cy="2435225"/>
            <a:chOff x="197" y="2523"/>
            <a:chExt cx="5563" cy="1534"/>
          </a:xfrm>
        </p:grpSpPr>
        <p:grpSp>
          <p:nvGrpSpPr>
            <p:cNvPr id="3" name="Group 5"/>
            <p:cNvGrpSpPr>
              <a:grpSpLocks/>
            </p:cNvGrpSpPr>
            <p:nvPr/>
          </p:nvGrpSpPr>
          <p:grpSpPr bwMode="auto">
            <a:xfrm>
              <a:off x="197" y="2523"/>
              <a:ext cx="5563" cy="1534"/>
              <a:chOff x="295" y="2523"/>
              <a:chExt cx="5563" cy="1534"/>
            </a:xfrm>
          </p:grpSpPr>
          <p:grpSp>
            <p:nvGrpSpPr>
              <p:cNvPr id="4" name="Group 11"/>
              <p:cNvGrpSpPr>
                <a:grpSpLocks/>
              </p:cNvGrpSpPr>
              <p:nvPr/>
            </p:nvGrpSpPr>
            <p:grpSpPr bwMode="auto">
              <a:xfrm>
                <a:off x="340" y="2523"/>
                <a:ext cx="4910" cy="1342"/>
                <a:chOff x="340" y="2523"/>
                <a:chExt cx="4910" cy="1342"/>
              </a:xfrm>
            </p:grpSpPr>
            <p:sp>
              <p:nvSpPr>
                <p:cNvPr id="23573" name="Line 7"/>
                <p:cNvSpPr>
                  <a:spLocks noChangeShapeType="1"/>
                </p:cNvSpPr>
                <p:nvPr/>
              </p:nvSpPr>
              <p:spPr bwMode="auto">
                <a:xfrm>
                  <a:off x="748" y="3113"/>
                  <a:ext cx="272" cy="45"/>
                </a:xfrm>
                <a:prstGeom prst="line">
                  <a:avLst/>
                </a:prstGeom>
                <a:noFill/>
                <a:ln w="9525">
                  <a:solidFill>
                    <a:schemeClr val="tx1"/>
                  </a:solidFill>
                  <a:round/>
                  <a:headEnd/>
                  <a:tailEnd/>
                </a:ln>
              </p:spPr>
              <p:txBody>
                <a:bodyPr/>
                <a:lstStyle/>
                <a:p>
                  <a:endParaRPr lang="en-US"/>
                </a:p>
              </p:txBody>
            </p:sp>
            <p:sp>
              <p:nvSpPr>
                <p:cNvPr id="23574" name="Line 8"/>
                <p:cNvSpPr>
                  <a:spLocks noChangeShapeType="1"/>
                </p:cNvSpPr>
                <p:nvPr/>
              </p:nvSpPr>
              <p:spPr bwMode="auto">
                <a:xfrm>
                  <a:off x="2187" y="3162"/>
                  <a:ext cx="1329" cy="0"/>
                </a:xfrm>
                <a:prstGeom prst="line">
                  <a:avLst/>
                </a:prstGeom>
                <a:noFill/>
                <a:ln w="9525">
                  <a:solidFill>
                    <a:schemeClr val="tx1"/>
                  </a:solidFill>
                  <a:round/>
                  <a:headEnd/>
                  <a:tailEnd/>
                </a:ln>
              </p:spPr>
              <p:txBody>
                <a:bodyPr/>
                <a:lstStyle/>
                <a:p>
                  <a:endParaRPr lang="en-US"/>
                </a:p>
              </p:txBody>
            </p:sp>
            <p:sp>
              <p:nvSpPr>
                <p:cNvPr id="23575" name="Rectangle 9"/>
                <p:cNvSpPr>
                  <a:spLocks noChangeArrowheads="1"/>
                </p:cNvSpPr>
                <p:nvPr/>
              </p:nvSpPr>
              <p:spPr bwMode="auto">
                <a:xfrm>
                  <a:off x="2630" y="3015"/>
                  <a:ext cx="443" cy="246"/>
                </a:xfrm>
                <a:prstGeom prst="rect">
                  <a:avLst/>
                </a:prstGeom>
                <a:solidFill>
                  <a:schemeClr val="accent1"/>
                </a:solidFill>
                <a:ln w="9525" algn="ctr">
                  <a:solidFill>
                    <a:schemeClr val="tx1"/>
                  </a:solidFill>
                  <a:miter lim="800000"/>
                  <a:headEnd/>
                  <a:tailEnd/>
                </a:ln>
              </p:spPr>
              <p:txBody>
                <a:bodyPr wrap="none" anchor="ctr"/>
                <a:lstStyle/>
                <a:p>
                  <a:pPr algn="ctr"/>
                  <a:r>
                    <a:rPr lang="en-US" altLang="zh-CN" sz="1400">
                      <a:ea typeface="宋体" pitchFamily="2" charset="-122"/>
                    </a:rPr>
                    <a:t>xlate</a:t>
                  </a:r>
                </a:p>
              </p:txBody>
            </p:sp>
            <p:sp>
              <p:nvSpPr>
                <p:cNvPr id="23576" name="Cloud"/>
                <p:cNvSpPr>
                  <a:spLocks noChangeAspect="1" noEditPoints="1" noChangeArrowheads="1"/>
                </p:cNvSpPr>
                <p:nvPr/>
              </p:nvSpPr>
              <p:spPr bwMode="auto">
                <a:xfrm>
                  <a:off x="997" y="2788"/>
                  <a:ext cx="1232" cy="822"/>
                </a:xfrm>
                <a:custGeom>
                  <a:avLst/>
                  <a:gdLst>
                    <a:gd name="T0" fmla="*/ 0 w 21600"/>
                    <a:gd name="T1" fmla="*/ 1 h 21600"/>
                    <a:gd name="T2" fmla="*/ 2 w 21600"/>
                    <a:gd name="T3" fmla="*/ 1 h 21600"/>
                    <a:gd name="T4" fmla="*/ 4 w 21600"/>
                    <a:gd name="T5" fmla="*/ 1 h 21600"/>
                    <a:gd name="T6" fmla="*/ 2 w 21600"/>
                    <a:gd name="T7" fmla="*/ 0 h 21600"/>
                    <a:gd name="T8" fmla="*/ 0 60000 65536"/>
                    <a:gd name="T9" fmla="*/ 0 60000 65536"/>
                    <a:gd name="T10" fmla="*/ 0 60000 65536"/>
                    <a:gd name="T11" fmla="*/ 0 60000 65536"/>
                    <a:gd name="T12" fmla="*/ 2981 w 21600"/>
                    <a:gd name="T13" fmla="*/ 3258 h 21600"/>
                    <a:gd name="T14" fmla="*/ 17094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9C9"/>
                </a:solidFill>
                <a:ln w="9525" algn="ctr">
                  <a:solidFill>
                    <a:schemeClr val="tx1"/>
                  </a:solidFill>
                  <a:miter lim="800000"/>
                  <a:headEnd/>
                  <a:tailEnd/>
                </a:ln>
              </p:spPr>
              <p:txBody>
                <a:bodyPr wrap="none" anchor="ctr"/>
                <a:lstStyle/>
                <a:p>
                  <a:pPr algn="ctr"/>
                  <a:r>
                    <a:rPr lang="en-US" altLang="zh-CN" sz="1400">
                      <a:ea typeface="宋体" pitchFamily="2" charset="-122"/>
                    </a:rPr>
                    <a:t>The IPv4</a:t>
                  </a:r>
                </a:p>
                <a:p>
                  <a:pPr algn="ctr"/>
                  <a:r>
                    <a:rPr lang="en-US" altLang="zh-CN" sz="1400">
                      <a:ea typeface="宋体" pitchFamily="2" charset="-122"/>
                    </a:rPr>
                    <a:t>Internet</a:t>
                  </a:r>
                </a:p>
              </p:txBody>
            </p:sp>
            <p:sp>
              <p:nvSpPr>
                <p:cNvPr id="23577" name="Cloud"/>
                <p:cNvSpPr>
                  <a:spLocks noChangeAspect="1" noEditPoints="1" noChangeArrowheads="1"/>
                </p:cNvSpPr>
                <p:nvPr/>
              </p:nvSpPr>
              <p:spPr bwMode="auto">
                <a:xfrm>
                  <a:off x="3409" y="2886"/>
                  <a:ext cx="836" cy="592"/>
                </a:xfrm>
                <a:custGeom>
                  <a:avLst/>
                  <a:gdLst>
                    <a:gd name="T0" fmla="*/ 0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2971 w 21600"/>
                    <a:gd name="T13" fmla="*/ 3247 h 21600"/>
                    <a:gd name="T14" fmla="*/ 17078 w 21600"/>
                    <a:gd name="T15" fmla="*/ 1733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4FAB4"/>
                </a:solidFill>
                <a:ln w="9525" algn="ctr">
                  <a:solidFill>
                    <a:schemeClr val="tx1"/>
                  </a:solidFill>
                  <a:miter lim="800000"/>
                  <a:headEnd/>
                  <a:tailEnd/>
                </a:ln>
              </p:spPr>
              <p:txBody>
                <a:bodyPr wrap="none" anchor="ctr"/>
                <a:lstStyle/>
                <a:p>
                  <a:pPr algn="ctr"/>
                  <a:r>
                    <a:rPr lang="en-US" altLang="zh-CN" sz="1400">
                      <a:ea typeface="宋体" pitchFamily="2" charset="-122"/>
                    </a:rPr>
                    <a:t>An IPv6</a:t>
                  </a:r>
                </a:p>
                <a:p>
                  <a:pPr algn="ctr"/>
                  <a:r>
                    <a:rPr lang="en-US" altLang="zh-CN" sz="1400">
                      <a:ea typeface="宋体" pitchFamily="2" charset="-122"/>
                    </a:rPr>
                    <a:t>Network</a:t>
                  </a:r>
                </a:p>
                <a:p>
                  <a:pPr algn="ctr"/>
                  <a:r>
                    <a:rPr lang="en-US" altLang="zh-CN" sz="1400">
                      <a:ea typeface="宋体" pitchFamily="2" charset="-122"/>
                    </a:rPr>
                    <a:t>(subset)</a:t>
                  </a:r>
                </a:p>
              </p:txBody>
            </p:sp>
            <p:sp>
              <p:nvSpPr>
                <p:cNvPr id="23578" name="computr1"/>
                <p:cNvSpPr>
                  <a:spLocks noEditPoints="1" noChangeArrowheads="1"/>
                </p:cNvSpPr>
                <p:nvPr/>
              </p:nvSpPr>
              <p:spPr bwMode="auto">
                <a:xfrm>
                  <a:off x="4997" y="2523"/>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3579" name="computr1"/>
                <p:cNvSpPr>
                  <a:spLocks noEditPoints="1" noChangeArrowheads="1"/>
                </p:cNvSpPr>
                <p:nvPr/>
              </p:nvSpPr>
              <p:spPr bwMode="auto">
                <a:xfrm>
                  <a:off x="4997" y="3022"/>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3580" name="computr1"/>
                <p:cNvSpPr>
                  <a:spLocks noEditPoints="1" noChangeArrowheads="1"/>
                </p:cNvSpPr>
                <p:nvPr/>
              </p:nvSpPr>
              <p:spPr bwMode="auto">
                <a:xfrm>
                  <a:off x="4997" y="3567"/>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3581" name="Line 15"/>
                <p:cNvSpPr>
                  <a:spLocks noChangeShapeType="1"/>
                </p:cNvSpPr>
                <p:nvPr/>
              </p:nvSpPr>
              <p:spPr bwMode="auto">
                <a:xfrm flipV="1">
                  <a:off x="4181" y="2659"/>
                  <a:ext cx="816" cy="318"/>
                </a:xfrm>
                <a:prstGeom prst="line">
                  <a:avLst/>
                </a:prstGeom>
                <a:noFill/>
                <a:ln w="9525">
                  <a:solidFill>
                    <a:schemeClr val="tx1"/>
                  </a:solidFill>
                  <a:round/>
                  <a:headEnd/>
                  <a:tailEnd/>
                </a:ln>
              </p:spPr>
              <p:txBody>
                <a:bodyPr/>
                <a:lstStyle/>
                <a:p>
                  <a:endParaRPr lang="en-US"/>
                </a:p>
              </p:txBody>
            </p:sp>
            <p:sp>
              <p:nvSpPr>
                <p:cNvPr id="23582" name="Line 16"/>
                <p:cNvSpPr>
                  <a:spLocks noChangeShapeType="1"/>
                </p:cNvSpPr>
                <p:nvPr/>
              </p:nvSpPr>
              <p:spPr bwMode="auto">
                <a:xfrm>
                  <a:off x="4226" y="3158"/>
                  <a:ext cx="771" cy="0"/>
                </a:xfrm>
                <a:prstGeom prst="line">
                  <a:avLst/>
                </a:prstGeom>
                <a:noFill/>
                <a:ln w="9525">
                  <a:solidFill>
                    <a:schemeClr val="tx1"/>
                  </a:solidFill>
                  <a:round/>
                  <a:headEnd/>
                  <a:tailEnd/>
                </a:ln>
              </p:spPr>
              <p:txBody>
                <a:bodyPr/>
                <a:lstStyle/>
                <a:p>
                  <a:endParaRPr lang="en-US"/>
                </a:p>
              </p:txBody>
            </p:sp>
            <p:sp>
              <p:nvSpPr>
                <p:cNvPr id="23583" name="Line 17"/>
                <p:cNvSpPr>
                  <a:spLocks noChangeShapeType="1"/>
                </p:cNvSpPr>
                <p:nvPr/>
              </p:nvSpPr>
              <p:spPr bwMode="auto">
                <a:xfrm>
                  <a:off x="4135" y="3340"/>
                  <a:ext cx="862" cy="317"/>
                </a:xfrm>
                <a:prstGeom prst="line">
                  <a:avLst/>
                </a:prstGeom>
                <a:noFill/>
                <a:ln w="9525">
                  <a:solidFill>
                    <a:schemeClr val="tx1"/>
                  </a:solidFill>
                  <a:round/>
                  <a:headEnd/>
                  <a:tailEnd/>
                </a:ln>
              </p:spPr>
              <p:txBody>
                <a:bodyPr/>
                <a:lstStyle/>
                <a:p>
                  <a:endParaRPr lang="en-US"/>
                </a:p>
              </p:txBody>
            </p:sp>
            <p:sp>
              <p:nvSpPr>
                <p:cNvPr id="23584" name="AutoShape 18"/>
                <p:cNvSpPr>
                  <a:spLocks noChangeArrowheads="1"/>
                </p:cNvSpPr>
                <p:nvPr/>
              </p:nvSpPr>
              <p:spPr bwMode="auto">
                <a:xfrm>
                  <a:off x="2593" y="3657"/>
                  <a:ext cx="590" cy="136"/>
                </a:xfrm>
                <a:prstGeom prst="rightArrow">
                  <a:avLst>
                    <a:gd name="adj1" fmla="val 50000"/>
                    <a:gd name="adj2" fmla="val 108456"/>
                  </a:avLst>
                </a:prstGeom>
                <a:solidFill>
                  <a:schemeClr val="accent1"/>
                </a:solidFill>
                <a:ln w="9525">
                  <a:solidFill>
                    <a:schemeClr val="tx1"/>
                  </a:solidFill>
                  <a:miter lim="800000"/>
                  <a:headEnd/>
                  <a:tailEnd/>
                </a:ln>
              </p:spPr>
              <p:txBody>
                <a:bodyPr wrap="none" anchor="ctr"/>
                <a:lstStyle/>
                <a:p>
                  <a:endParaRPr lang="en-US"/>
                </a:p>
              </p:txBody>
            </p:sp>
            <p:sp>
              <p:nvSpPr>
                <p:cNvPr id="23585" name="Rectangle 19"/>
                <p:cNvSpPr>
                  <a:spLocks noChangeArrowheads="1"/>
                </p:cNvSpPr>
                <p:nvPr/>
              </p:nvSpPr>
              <p:spPr bwMode="auto">
                <a:xfrm>
                  <a:off x="2638" y="2569"/>
                  <a:ext cx="409" cy="227"/>
                </a:xfrm>
                <a:prstGeom prst="rect">
                  <a:avLst/>
                </a:prstGeom>
                <a:solidFill>
                  <a:schemeClr val="accent1"/>
                </a:solidFill>
                <a:ln w="9525" algn="ctr">
                  <a:solidFill>
                    <a:schemeClr val="tx1"/>
                  </a:solidFill>
                  <a:miter lim="800000"/>
                  <a:headEnd/>
                  <a:tailEnd/>
                </a:ln>
              </p:spPr>
              <p:txBody>
                <a:bodyPr wrap="none" anchor="ctr"/>
                <a:lstStyle/>
                <a:p>
                  <a:pPr algn="ctr"/>
                  <a:r>
                    <a:rPr lang="en-US" altLang="zh-CN" sz="1400">
                      <a:ea typeface="宋体" pitchFamily="2" charset="-122"/>
                    </a:rPr>
                    <a:t>Normal</a:t>
                  </a:r>
                </a:p>
                <a:p>
                  <a:pPr algn="ctr"/>
                  <a:r>
                    <a:rPr lang="en-US" altLang="zh-CN" sz="1400">
                      <a:ea typeface="宋体" pitchFamily="2" charset="-122"/>
                    </a:rPr>
                    <a:t>DNS</a:t>
                  </a:r>
                </a:p>
              </p:txBody>
            </p:sp>
            <p:sp>
              <p:nvSpPr>
                <p:cNvPr id="23586" name="Line 20"/>
                <p:cNvSpPr>
                  <a:spLocks noChangeShapeType="1"/>
                </p:cNvSpPr>
                <p:nvPr/>
              </p:nvSpPr>
              <p:spPr bwMode="auto">
                <a:xfrm flipV="1">
                  <a:off x="2139" y="2659"/>
                  <a:ext cx="499" cy="273"/>
                </a:xfrm>
                <a:prstGeom prst="line">
                  <a:avLst/>
                </a:prstGeom>
                <a:noFill/>
                <a:ln w="9525">
                  <a:solidFill>
                    <a:schemeClr val="tx1"/>
                  </a:solidFill>
                  <a:round/>
                  <a:headEnd/>
                  <a:tailEnd/>
                </a:ln>
              </p:spPr>
              <p:txBody>
                <a:bodyPr/>
                <a:lstStyle/>
                <a:p>
                  <a:endParaRPr lang="en-US"/>
                </a:p>
              </p:txBody>
            </p:sp>
            <p:sp>
              <p:nvSpPr>
                <p:cNvPr id="23587" name="Line 21"/>
                <p:cNvSpPr>
                  <a:spLocks noChangeShapeType="1"/>
                </p:cNvSpPr>
                <p:nvPr/>
              </p:nvSpPr>
              <p:spPr bwMode="auto">
                <a:xfrm>
                  <a:off x="3047" y="2659"/>
                  <a:ext cx="680" cy="227"/>
                </a:xfrm>
                <a:prstGeom prst="line">
                  <a:avLst/>
                </a:prstGeom>
                <a:noFill/>
                <a:ln w="9525">
                  <a:solidFill>
                    <a:schemeClr val="tx1"/>
                  </a:solidFill>
                  <a:round/>
                  <a:headEnd/>
                  <a:tailEnd/>
                </a:ln>
              </p:spPr>
              <p:txBody>
                <a:bodyPr/>
                <a:lstStyle/>
                <a:p>
                  <a:endParaRPr lang="en-US"/>
                </a:p>
              </p:txBody>
            </p:sp>
            <p:sp>
              <p:nvSpPr>
                <p:cNvPr id="23588" name="AutoShape 22"/>
                <p:cNvSpPr>
                  <a:spLocks noChangeArrowheads="1"/>
                </p:cNvSpPr>
                <p:nvPr/>
              </p:nvSpPr>
              <p:spPr bwMode="auto">
                <a:xfrm>
                  <a:off x="340" y="2659"/>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H1</a:t>
                  </a:r>
                </a:p>
              </p:txBody>
            </p:sp>
            <p:sp>
              <p:nvSpPr>
                <p:cNvPr id="23589" name="AutoShape 23"/>
                <p:cNvSpPr>
                  <a:spLocks noChangeArrowheads="1"/>
                </p:cNvSpPr>
                <p:nvPr/>
              </p:nvSpPr>
              <p:spPr bwMode="auto">
                <a:xfrm>
                  <a:off x="340" y="3022"/>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H2</a:t>
                  </a:r>
                </a:p>
              </p:txBody>
            </p:sp>
            <p:sp>
              <p:nvSpPr>
                <p:cNvPr id="23590" name="AutoShape 24"/>
                <p:cNvSpPr>
                  <a:spLocks noChangeArrowheads="1"/>
                </p:cNvSpPr>
                <p:nvPr/>
              </p:nvSpPr>
              <p:spPr bwMode="auto">
                <a:xfrm>
                  <a:off x="340" y="3430"/>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H3</a:t>
                  </a:r>
                </a:p>
              </p:txBody>
            </p:sp>
            <p:sp>
              <p:nvSpPr>
                <p:cNvPr id="23591" name="Line 25"/>
                <p:cNvSpPr>
                  <a:spLocks noChangeShapeType="1"/>
                </p:cNvSpPr>
                <p:nvPr/>
              </p:nvSpPr>
              <p:spPr bwMode="auto">
                <a:xfrm>
                  <a:off x="748" y="2750"/>
                  <a:ext cx="363" cy="181"/>
                </a:xfrm>
                <a:prstGeom prst="line">
                  <a:avLst/>
                </a:prstGeom>
                <a:noFill/>
                <a:ln w="9525">
                  <a:solidFill>
                    <a:schemeClr val="tx1"/>
                  </a:solidFill>
                  <a:round/>
                  <a:headEnd/>
                  <a:tailEnd/>
                </a:ln>
              </p:spPr>
              <p:txBody>
                <a:bodyPr/>
                <a:lstStyle/>
                <a:p>
                  <a:endParaRPr lang="en-US"/>
                </a:p>
              </p:txBody>
            </p:sp>
            <p:sp>
              <p:nvSpPr>
                <p:cNvPr id="23592" name="Line 26"/>
                <p:cNvSpPr>
                  <a:spLocks noChangeShapeType="1"/>
                </p:cNvSpPr>
                <p:nvPr/>
              </p:nvSpPr>
              <p:spPr bwMode="auto">
                <a:xfrm flipV="1">
                  <a:off x="725" y="3430"/>
                  <a:ext cx="318" cy="91"/>
                </a:xfrm>
                <a:prstGeom prst="line">
                  <a:avLst/>
                </a:prstGeom>
                <a:noFill/>
                <a:ln w="9525">
                  <a:solidFill>
                    <a:schemeClr val="tx1"/>
                  </a:solidFill>
                  <a:round/>
                  <a:headEnd/>
                  <a:tailEnd/>
                </a:ln>
              </p:spPr>
              <p:txBody>
                <a:bodyPr/>
                <a:lstStyle/>
                <a:p>
                  <a:endParaRPr lang="en-US"/>
                </a:p>
              </p:txBody>
            </p:sp>
          </p:grpSp>
          <p:grpSp>
            <p:nvGrpSpPr>
              <p:cNvPr id="5" name="Group 27"/>
              <p:cNvGrpSpPr>
                <a:grpSpLocks/>
              </p:cNvGrpSpPr>
              <p:nvPr/>
            </p:nvGrpSpPr>
            <p:grpSpPr bwMode="auto">
              <a:xfrm>
                <a:off x="295" y="2523"/>
                <a:ext cx="5563" cy="1534"/>
                <a:chOff x="295" y="2523"/>
                <a:chExt cx="5563" cy="1534"/>
              </a:xfrm>
            </p:grpSpPr>
            <p:sp>
              <p:nvSpPr>
                <p:cNvPr id="23567" name="Text Box 28"/>
                <p:cNvSpPr txBox="1">
                  <a:spLocks noChangeArrowheads="1"/>
                </p:cNvSpPr>
                <p:nvPr/>
              </p:nvSpPr>
              <p:spPr bwMode="auto">
                <a:xfrm>
                  <a:off x="4818" y="2804"/>
                  <a:ext cx="1028"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[Pref:1.0.0.1::]:80</a:t>
                  </a:r>
                </a:p>
              </p:txBody>
            </p:sp>
            <p:sp>
              <p:nvSpPr>
                <p:cNvPr id="23568" name="Text Box 29"/>
                <p:cNvSpPr txBox="1">
                  <a:spLocks noChangeArrowheads="1"/>
                </p:cNvSpPr>
                <p:nvPr/>
              </p:nvSpPr>
              <p:spPr bwMode="auto">
                <a:xfrm>
                  <a:off x="4830" y="3339"/>
                  <a:ext cx="1028"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[Pref:1.0.0.2::]:80</a:t>
                  </a:r>
                </a:p>
              </p:txBody>
            </p:sp>
            <p:sp>
              <p:nvSpPr>
                <p:cNvPr id="23569" name="Text Box 30"/>
                <p:cNvSpPr txBox="1">
                  <a:spLocks noChangeArrowheads="1"/>
                </p:cNvSpPr>
                <p:nvPr/>
              </p:nvSpPr>
              <p:spPr bwMode="auto">
                <a:xfrm>
                  <a:off x="4830" y="3884"/>
                  <a:ext cx="1028"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[Pref:1.0.0.3::]:80</a:t>
                  </a:r>
                </a:p>
              </p:txBody>
            </p:sp>
            <p:sp>
              <p:nvSpPr>
                <p:cNvPr id="23570" name="Text Box 31"/>
                <p:cNvSpPr txBox="1">
                  <a:spLocks noChangeArrowheads="1"/>
                </p:cNvSpPr>
                <p:nvPr/>
              </p:nvSpPr>
              <p:spPr bwMode="auto">
                <a:xfrm>
                  <a:off x="295" y="2523"/>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2.0.0.1:P1</a:t>
                  </a:r>
                </a:p>
              </p:txBody>
            </p:sp>
            <p:sp>
              <p:nvSpPr>
                <p:cNvPr id="23571" name="Text Box 32"/>
                <p:cNvSpPr txBox="1">
                  <a:spLocks noChangeArrowheads="1"/>
                </p:cNvSpPr>
                <p:nvPr/>
              </p:nvSpPr>
              <p:spPr bwMode="auto">
                <a:xfrm>
                  <a:off x="295" y="2886"/>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2.0.0.2:P2</a:t>
                  </a:r>
                </a:p>
              </p:txBody>
            </p:sp>
            <p:sp>
              <p:nvSpPr>
                <p:cNvPr id="23572" name="Text Box 33"/>
                <p:cNvSpPr txBox="1">
                  <a:spLocks noChangeArrowheads="1"/>
                </p:cNvSpPr>
                <p:nvPr/>
              </p:nvSpPr>
              <p:spPr bwMode="auto">
                <a:xfrm>
                  <a:off x="295" y="3294"/>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2.0.0.3:P3</a:t>
                  </a:r>
                </a:p>
              </p:txBody>
            </p:sp>
          </p:grpSp>
        </p:grpSp>
        <p:sp>
          <p:nvSpPr>
            <p:cNvPr id="23562" name="Text Box 34"/>
            <p:cNvSpPr txBox="1">
              <a:spLocks noChangeArrowheads="1"/>
            </p:cNvSpPr>
            <p:nvPr/>
          </p:nvSpPr>
          <p:spPr bwMode="auto">
            <a:xfrm>
              <a:off x="4195" y="2659"/>
              <a:ext cx="596" cy="288"/>
            </a:xfrm>
            <a:prstGeom prst="rect">
              <a:avLst/>
            </a:prstGeom>
            <a:noFill/>
            <a:ln w="9525" algn="ctr">
              <a:noFill/>
              <a:miter lim="800000"/>
              <a:headEnd/>
              <a:tailEnd/>
            </a:ln>
          </p:spPr>
          <p:txBody>
            <a:bodyPr wrap="none">
              <a:spAutoFit/>
            </a:bodyPr>
            <a:lstStyle/>
            <a:p>
              <a:r>
                <a:rPr lang="en-US" altLang="zh-CN" sz="1200">
                  <a:solidFill>
                    <a:srgbClr val="FF0000"/>
                  </a:solidFill>
                  <a:latin typeface="MS Gothic" pitchFamily="49" charset="-128"/>
                  <a:ea typeface="MS Gothic" pitchFamily="49" charset="-128"/>
                </a:rPr>
                <a:t>a.com</a:t>
              </a:r>
            </a:p>
            <a:p>
              <a:r>
                <a:rPr lang="en-US" altLang="zh-CN" sz="1200">
                  <a:solidFill>
                    <a:srgbClr val="FF0000"/>
                  </a:solidFill>
                  <a:latin typeface="MS Gothic" pitchFamily="49" charset="-128"/>
                  <a:ea typeface="MS Gothic" pitchFamily="49" charset="-128"/>
                </a:rPr>
                <a:t>1.0.0.1:80</a:t>
              </a:r>
            </a:p>
          </p:txBody>
        </p:sp>
        <p:sp>
          <p:nvSpPr>
            <p:cNvPr id="23563" name="Text Box 35"/>
            <p:cNvSpPr txBox="1">
              <a:spLocks noChangeArrowheads="1"/>
            </p:cNvSpPr>
            <p:nvPr/>
          </p:nvSpPr>
          <p:spPr bwMode="auto">
            <a:xfrm>
              <a:off x="4195" y="3249"/>
              <a:ext cx="596" cy="288"/>
            </a:xfrm>
            <a:prstGeom prst="rect">
              <a:avLst/>
            </a:prstGeom>
            <a:noFill/>
            <a:ln w="9525" algn="ctr">
              <a:noFill/>
              <a:miter lim="800000"/>
              <a:headEnd/>
              <a:tailEnd/>
            </a:ln>
          </p:spPr>
          <p:txBody>
            <a:bodyPr wrap="none">
              <a:spAutoFit/>
            </a:bodyPr>
            <a:lstStyle/>
            <a:p>
              <a:r>
                <a:rPr lang="en-US" altLang="zh-CN" sz="1200">
                  <a:solidFill>
                    <a:srgbClr val="FF0000"/>
                  </a:solidFill>
                  <a:latin typeface="MS Gothic" pitchFamily="49" charset="-128"/>
                  <a:ea typeface="MS Gothic" pitchFamily="49" charset="-128"/>
                </a:rPr>
                <a:t>b.com</a:t>
              </a:r>
            </a:p>
            <a:p>
              <a:r>
                <a:rPr lang="en-US" altLang="zh-CN" sz="1200">
                  <a:solidFill>
                    <a:srgbClr val="FF0000"/>
                  </a:solidFill>
                  <a:latin typeface="MS Gothic" pitchFamily="49" charset="-128"/>
                  <a:ea typeface="MS Gothic" pitchFamily="49" charset="-128"/>
                </a:rPr>
                <a:t>1.0.0.2:80</a:t>
              </a:r>
            </a:p>
          </p:txBody>
        </p:sp>
        <p:sp>
          <p:nvSpPr>
            <p:cNvPr id="23564" name="Text Box 36"/>
            <p:cNvSpPr txBox="1">
              <a:spLocks noChangeArrowheads="1"/>
            </p:cNvSpPr>
            <p:nvPr/>
          </p:nvSpPr>
          <p:spPr bwMode="auto">
            <a:xfrm>
              <a:off x="4195" y="3748"/>
              <a:ext cx="596" cy="288"/>
            </a:xfrm>
            <a:prstGeom prst="rect">
              <a:avLst/>
            </a:prstGeom>
            <a:noFill/>
            <a:ln w="9525" algn="ctr">
              <a:noFill/>
              <a:miter lim="800000"/>
              <a:headEnd/>
              <a:tailEnd/>
            </a:ln>
          </p:spPr>
          <p:txBody>
            <a:bodyPr wrap="none">
              <a:spAutoFit/>
            </a:bodyPr>
            <a:lstStyle/>
            <a:p>
              <a:r>
                <a:rPr lang="en-US" altLang="zh-CN" sz="1200">
                  <a:solidFill>
                    <a:srgbClr val="FF0000"/>
                  </a:solidFill>
                  <a:latin typeface="MS Gothic" pitchFamily="49" charset="-128"/>
                  <a:ea typeface="MS Gothic" pitchFamily="49" charset="-128"/>
                </a:rPr>
                <a:t>c.com</a:t>
              </a:r>
            </a:p>
            <a:p>
              <a:r>
                <a:rPr lang="en-US" altLang="zh-CN" sz="1200">
                  <a:solidFill>
                    <a:srgbClr val="FF0000"/>
                  </a:solidFill>
                  <a:latin typeface="MS Gothic" pitchFamily="49" charset="-128"/>
                  <a:ea typeface="MS Gothic" pitchFamily="49" charset="-128"/>
                </a:rPr>
                <a:t>1.0.0.3:80</a:t>
              </a:r>
            </a:p>
          </p:txBody>
        </p:sp>
      </p:grpSp>
      <p:sp>
        <p:nvSpPr>
          <p:cNvPr id="23560" name="Text Box 37"/>
          <p:cNvSpPr txBox="1">
            <a:spLocks noChangeArrowheads="1"/>
          </p:cNvSpPr>
          <p:nvPr/>
        </p:nvSpPr>
        <p:spPr bwMode="auto">
          <a:xfrm>
            <a:off x="2973388" y="5348288"/>
            <a:ext cx="3225800" cy="639762"/>
          </a:xfrm>
          <a:prstGeom prst="rect">
            <a:avLst/>
          </a:prstGeom>
          <a:noFill/>
          <a:ln w="9525" algn="ctr">
            <a:noFill/>
            <a:miter lim="800000"/>
            <a:headEnd/>
            <a:tailEnd/>
          </a:ln>
        </p:spPr>
        <p:txBody>
          <a:bodyPr wrap="none">
            <a:spAutoFit/>
          </a:bodyPr>
          <a:lstStyle/>
          <a:p>
            <a:r>
              <a:rPr lang="en-US" altLang="zh-CN" sz="1200">
                <a:solidFill>
                  <a:srgbClr val="CC0066"/>
                </a:solidFill>
                <a:latin typeface="MS Gothic" pitchFamily="49" charset="-128"/>
                <a:ea typeface="MS Gothic" pitchFamily="49" charset="-128"/>
              </a:rPr>
              <a:t>{1.0.0.1:80}</a:t>
            </a:r>
            <a:r>
              <a:rPr lang="en-US" altLang="zh-CN" sz="1200">
                <a:solidFill>
                  <a:srgbClr val="CC0066"/>
                </a:solidFill>
                <a:latin typeface="MS Gothic" pitchFamily="49" charset="-128"/>
                <a:ea typeface="MS Gothic" pitchFamily="49" charset="-128"/>
                <a:sym typeface="Wingdings" pitchFamily="2" charset="2"/>
              </a:rPr>
              <a:t></a:t>
            </a:r>
            <a:r>
              <a:rPr lang="en-US" altLang="zh-CN" sz="1200">
                <a:solidFill>
                  <a:srgbClr val="CC0066"/>
                </a:solidFill>
                <a:latin typeface="MS Gothic" pitchFamily="49" charset="-128"/>
                <a:ea typeface="MS Gothic" pitchFamily="49" charset="-128"/>
              </a:rPr>
              <a:t>[Pref:1.0.0.1::]:80</a:t>
            </a:r>
            <a:r>
              <a:rPr lang="en-US" altLang="zh-CN" sz="1200">
                <a:solidFill>
                  <a:srgbClr val="CC0066"/>
                </a:solidFill>
                <a:latin typeface="MS Gothic" pitchFamily="49" charset="-128"/>
                <a:ea typeface="MS Gothic" pitchFamily="49" charset="-128"/>
                <a:sym typeface="Wingdings" pitchFamily="2" charset="2"/>
              </a:rPr>
              <a:t>a.com</a:t>
            </a:r>
            <a:endParaRPr lang="en-US" altLang="zh-CN" sz="1200">
              <a:solidFill>
                <a:srgbClr val="CC0066"/>
              </a:solidFill>
              <a:latin typeface="MS Gothic" pitchFamily="49" charset="-128"/>
              <a:ea typeface="MS Gothic" pitchFamily="49" charset="-128"/>
            </a:endParaRPr>
          </a:p>
          <a:p>
            <a:r>
              <a:rPr lang="en-US" altLang="zh-CN" sz="1200">
                <a:solidFill>
                  <a:srgbClr val="CC0066"/>
                </a:solidFill>
                <a:latin typeface="MS Gothic" pitchFamily="49" charset="-128"/>
                <a:ea typeface="MS Gothic" pitchFamily="49" charset="-128"/>
              </a:rPr>
              <a:t>{</a:t>
            </a:r>
            <a:r>
              <a:rPr lang="en-US" altLang="zh-CN" sz="1200">
                <a:solidFill>
                  <a:srgbClr val="CC0066"/>
                </a:solidFill>
                <a:latin typeface="MS Gothic" pitchFamily="49" charset="-128"/>
                <a:ea typeface="MS Gothic" pitchFamily="49" charset="-128"/>
                <a:sym typeface="Wingdings" pitchFamily="2" charset="2"/>
              </a:rPr>
              <a:t>1.0.0.2:80}</a:t>
            </a:r>
            <a:r>
              <a:rPr lang="en-US" altLang="zh-CN" sz="1200">
                <a:solidFill>
                  <a:srgbClr val="CC0066"/>
                </a:solidFill>
                <a:latin typeface="MS Gothic" pitchFamily="49" charset="-128"/>
                <a:ea typeface="MS Gothic" pitchFamily="49" charset="-128"/>
              </a:rPr>
              <a:t>[Pref:1.0.0.2::]:80</a:t>
            </a:r>
            <a:r>
              <a:rPr lang="en-US" altLang="zh-CN" sz="1200">
                <a:solidFill>
                  <a:srgbClr val="CC0066"/>
                </a:solidFill>
                <a:latin typeface="MS Gothic" pitchFamily="49" charset="-128"/>
                <a:ea typeface="MS Gothic" pitchFamily="49" charset="-128"/>
                <a:sym typeface="Wingdings" pitchFamily="2" charset="2"/>
              </a:rPr>
              <a:t>b.com</a:t>
            </a:r>
            <a:endParaRPr lang="en-US" altLang="zh-CN" sz="1200">
              <a:solidFill>
                <a:srgbClr val="CC0066"/>
              </a:solidFill>
              <a:latin typeface="MS Gothic" pitchFamily="49" charset="-128"/>
              <a:ea typeface="MS Gothic" pitchFamily="49" charset="-128"/>
            </a:endParaRPr>
          </a:p>
          <a:p>
            <a:r>
              <a:rPr lang="en-US" altLang="zh-CN" sz="1200">
                <a:solidFill>
                  <a:srgbClr val="CC0066"/>
                </a:solidFill>
                <a:latin typeface="MS Gothic" pitchFamily="49" charset="-128"/>
                <a:ea typeface="MS Gothic" pitchFamily="49" charset="-128"/>
                <a:sym typeface="Wingdings" pitchFamily="2" charset="2"/>
              </a:rPr>
              <a:t>{1.0.0.3:80}</a:t>
            </a:r>
            <a:r>
              <a:rPr lang="en-US" altLang="zh-CN" sz="1200">
                <a:solidFill>
                  <a:srgbClr val="CC0066"/>
                </a:solidFill>
                <a:latin typeface="MS Gothic" pitchFamily="49" charset="-128"/>
                <a:ea typeface="MS Gothic" pitchFamily="49" charset="-128"/>
              </a:rPr>
              <a:t>[Pref:1.0.0.3::]:80</a:t>
            </a:r>
            <a:r>
              <a:rPr lang="en-US" altLang="zh-CN" sz="1200">
                <a:solidFill>
                  <a:srgbClr val="CC0066"/>
                </a:solidFill>
                <a:latin typeface="MS Gothic" pitchFamily="49" charset="-128"/>
                <a:ea typeface="MS Gothic" pitchFamily="49" charset="-128"/>
                <a:sym typeface="Wingdings" pitchFamily="2" charset="2"/>
              </a:rPr>
              <a:t>c.com</a:t>
            </a:r>
          </a:p>
        </p:txBody>
      </p:sp>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CN" smtClean="0">
                <a:ea typeface="宋体" pitchFamily="2" charset="-122"/>
              </a:rPr>
              <a:t>1:1-IVI+DHCPv6 (1)</a:t>
            </a:r>
          </a:p>
        </p:txBody>
      </p:sp>
      <p:sp>
        <p:nvSpPr>
          <p:cNvPr id="24579" name="Rectangle 3"/>
          <p:cNvSpPr>
            <a:spLocks noGrp="1" noChangeArrowheads="1"/>
          </p:cNvSpPr>
          <p:nvPr>
            <p:ph type="body" idx="1"/>
          </p:nvPr>
        </p:nvSpPr>
        <p:spPr>
          <a:xfrm>
            <a:off x="457200" y="1600200"/>
            <a:ext cx="8229600" cy="1973263"/>
          </a:xfrm>
          <a:noFill/>
        </p:spPr>
        <p:txBody>
          <a:bodyPr/>
          <a:lstStyle/>
          <a:p>
            <a:pPr eaLnBrk="1" hangingPunct="1"/>
            <a:r>
              <a:rPr lang="en-US" altLang="en-US" sz="1800" smtClean="0"/>
              <a:t>(</a:t>
            </a:r>
            <a:r>
              <a:rPr lang="en-US" altLang="zh-CN" sz="1800" smtClean="0">
                <a:ea typeface="宋体" pitchFamily="2" charset="-122"/>
              </a:rPr>
              <a:t>1:1 </a:t>
            </a:r>
            <a:r>
              <a:rPr lang="en-US" altLang="en-US" sz="1800" smtClean="0"/>
              <a:t>IVI + DHCP</a:t>
            </a:r>
            <a:r>
              <a:rPr lang="en-US" altLang="zh-CN" sz="1800" smtClean="0">
                <a:ea typeface="宋体" pitchFamily="2" charset="-122"/>
              </a:rPr>
              <a:t>v6</a:t>
            </a:r>
            <a:r>
              <a:rPr lang="en-US" altLang="en-US" sz="1800" smtClean="0"/>
              <a:t>) uses DHCP</a:t>
            </a:r>
            <a:r>
              <a:rPr lang="en-US" altLang="zh-CN" sz="1800" smtClean="0">
                <a:ea typeface="宋体" pitchFamily="2" charset="-122"/>
              </a:rPr>
              <a:t>v6</a:t>
            </a:r>
            <a:r>
              <a:rPr lang="en-US" altLang="en-US" sz="1800" smtClean="0"/>
              <a:t> to dynamically reserve a </a:t>
            </a:r>
            <a:r>
              <a:rPr lang="en-US" altLang="zh-CN" sz="1800" smtClean="0">
                <a:ea typeface="宋体" pitchFamily="2" charset="-122"/>
              </a:rPr>
              <a:t>translatable IPv4 address for the IPv6 host.  T</a:t>
            </a:r>
            <a:r>
              <a:rPr lang="en-US" altLang="en-US" sz="1800" smtClean="0"/>
              <a:t>he reservation process updates the DNS with the allocated address so that the IPv6 destination becomes reachable.  </a:t>
            </a:r>
            <a:endParaRPr lang="en-US" altLang="zh-CN" sz="1800" smtClean="0">
              <a:ea typeface="宋体" pitchFamily="2" charset="-122"/>
            </a:endParaRPr>
          </a:p>
          <a:p>
            <a:pPr eaLnBrk="1" hangingPunct="1"/>
            <a:r>
              <a:rPr lang="en-US" altLang="en-US" sz="1800" smtClean="0"/>
              <a:t>At any one time, each IPv4 address can only be used by a single IPv6  destination, but over time the IPv4 address can be reused for other IPv6 destinations, depending on DHCP lifetime allocatio</a:t>
            </a:r>
            <a:r>
              <a:rPr lang="en-US" altLang="zh-CN" sz="1800" smtClean="0">
                <a:ea typeface="宋体" pitchFamily="2" charset="-122"/>
              </a:rPr>
              <a:t>n </a:t>
            </a:r>
            <a:r>
              <a:rPr lang="en-US" altLang="en-US" sz="1800" smtClean="0"/>
              <a:t>policies.</a:t>
            </a:r>
          </a:p>
        </p:txBody>
      </p:sp>
      <p:grpSp>
        <p:nvGrpSpPr>
          <p:cNvPr id="2" name="Group 51"/>
          <p:cNvGrpSpPr>
            <a:grpSpLocks/>
          </p:cNvGrpSpPr>
          <p:nvPr/>
        </p:nvGrpSpPr>
        <p:grpSpPr bwMode="auto">
          <a:xfrm>
            <a:off x="312738" y="3314700"/>
            <a:ext cx="8831262" cy="2435225"/>
            <a:chOff x="197" y="2523"/>
            <a:chExt cx="5563" cy="1534"/>
          </a:xfrm>
        </p:grpSpPr>
        <p:grpSp>
          <p:nvGrpSpPr>
            <p:cNvPr id="3" name="Group 47"/>
            <p:cNvGrpSpPr>
              <a:grpSpLocks/>
            </p:cNvGrpSpPr>
            <p:nvPr/>
          </p:nvGrpSpPr>
          <p:grpSpPr bwMode="auto">
            <a:xfrm>
              <a:off x="197" y="2523"/>
              <a:ext cx="5563" cy="1534"/>
              <a:chOff x="295" y="2523"/>
              <a:chExt cx="5563" cy="1534"/>
            </a:xfrm>
          </p:grpSpPr>
          <p:grpSp>
            <p:nvGrpSpPr>
              <p:cNvPr id="4" name="Group 32"/>
              <p:cNvGrpSpPr>
                <a:grpSpLocks/>
              </p:cNvGrpSpPr>
              <p:nvPr/>
            </p:nvGrpSpPr>
            <p:grpSpPr bwMode="auto">
              <a:xfrm>
                <a:off x="340" y="2523"/>
                <a:ext cx="4910" cy="1342"/>
                <a:chOff x="340" y="2523"/>
                <a:chExt cx="4910" cy="1342"/>
              </a:xfrm>
            </p:grpSpPr>
            <p:sp>
              <p:nvSpPr>
                <p:cNvPr id="24594" name="Line 29"/>
                <p:cNvSpPr>
                  <a:spLocks noChangeShapeType="1"/>
                </p:cNvSpPr>
                <p:nvPr/>
              </p:nvSpPr>
              <p:spPr bwMode="auto">
                <a:xfrm>
                  <a:off x="748" y="3113"/>
                  <a:ext cx="272" cy="45"/>
                </a:xfrm>
                <a:prstGeom prst="line">
                  <a:avLst/>
                </a:prstGeom>
                <a:noFill/>
                <a:ln w="9525">
                  <a:solidFill>
                    <a:schemeClr val="tx1"/>
                  </a:solidFill>
                  <a:round/>
                  <a:headEnd/>
                  <a:tailEnd/>
                </a:ln>
              </p:spPr>
              <p:txBody>
                <a:bodyPr/>
                <a:lstStyle/>
                <a:p>
                  <a:endParaRPr lang="en-US"/>
                </a:p>
              </p:txBody>
            </p:sp>
            <p:grpSp>
              <p:nvGrpSpPr>
                <p:cNvPr id="5" name="Group 21"/>
                <p:cNvGrpSpPr>
                  <a:grpSpLocks/>
                </p:cNvGrpSpPr>
                <p:nvPr/>
              </p:nvGrpSpPr>
              <p:grpSpPr bwMode="auto">
                <a:xfrm>
                  <a:off x="997" y="2523"/>
                  <a:ext cx="4253" cy="1342"/>
                  <a:chOff x="649" y="2205"/>
                  <a:chExt cx="4253" cy="1342"/>
                </a:xfrm>
              </p:grpSpPr>
              <p:sp>
                <p:nvSpPr>
                  <p:cNvPr id="24602" name="Line 5"/>
                  <p:cNvSpPr>
                    <a:spLocks noChangeShapeType="1"/>
                  </p:cNvSpPr>
                  <p:nvPr/>
                </p:nvSpPr>
                <p:spPr bwMode="auto">
                  <a:xfrm>
                    <a:off x="1839" y="2844"/>
                    <a:ext cx="1329" cy="0"/>
                  </a:xfrm>
                  <a:prstGeom prst="line">
                    <a:avLst/>
                  </a:prstGeom>
                  <a:noFill/>
                  <a:ln w="9525">
                    <a:solidFill>
                      <a:schemeClr val="tx1"/>
                    </a:solidFill>
                    <a:round/>
                    <a:headEnd/>
                    <a:tailEnd/>
                  </a:ln>
                </p:spPr>
                <p:txBody>
                  <a:bodyPr/>
                  <a:lstStyle/>
                  <a:p>
                    <a:endParaRPr lang="en-US"/>
                  </a:p>
                </p:txBody>
              </p:sp>
              <p:sp>
                <p:nvSpPr>
                  <p:cNvPr id="24603" name="Rectangle 6"/>
                  <p:cNvSpPr>
                    <a:spLocks noChangeArrowheads="1"/>
                  </p:cNvSpPr>
                  <p:nvPr/>
                </p:nvSpPr>
                <p:spPr bwMode="auto">
                  <a:xfrm>
                    <a:off x="2282" y="2697"/>
                    <a:ext cx="443" cy="246"/>
                  </a:xfrm>
                  <a:prstGeom prst="rect">
                    <a:avLst/>
                  </a:prstGeom>
                  <a:solidFill>
                    <a:schemeClr val="accent1"/>
                  </a:solidFill>
                  <a:ln w="9525" algn="ctr">
                    <a:solidFill>
                      <a:schemeClr val="tx1"/>
                    </a:solidFill>
                    <a:miter lim="800000"/>
                    <a:headEnd/>
                    <a:tailEnd/>
                  </a:ln>
                </p:spPr>
                <p:txBody>
                  <a:bodyPr wrap="none" anchor="ctr"/>
                  <a:lstStyle/>
                  <a:p>
                    <a:pPr algn="ctr"/>
                    <a:r>
                      <a:rPr lang="en-US" altLang="zh-CN" sz="1400">
                        <a:ea typeface="宋体" pitchFamily="2" charset="-122"/>
                      </a:rPr>
                      <a:t>xlate</a:t>
                    </a:r>
                  </a:p>
                </p:txBody>
              </p:sp>
              <p:sp>
                <p:nvSpPr>
                  <p:cNvPr id="24604" name="Cloud"/>
                  <p:cNvSpPr>
                    <a:spLocks noChangeAspect="1" noEditPoints="1" noChangeArrowheads="1"/>
                  </p:cNvSpPr>
                  <p:nvPr/>
                </p:nvSpPr>
                <p:spPr bwMode="auto">
                  <a:xfrm>
                    <a:off x="649" y="2470"/>
                    <a:ext cx="1232" cy="822"/>
                  </a:xfrm>
                  <a:custGeom>
                    <a:avLst/>
                    <a:gdLst>
                      <a:gd name="T0" fmla="*/ 0 w 21600"/>
                      <a:gd name="T1" fmla="*/ 1 h 21600"/>
                      <a:gd name="T2" fmla="*/ 2 w 21600"/>
                      <a:gd name="T3" fmla="*/ 1 h 21600"/>
                      <a:gd name="T4" fmla="*/ 4 w 21600"/>
                      <a:gd name="T5" fmla="*/ 1 h 21600"/>
                      <a:gd name="T6" fmla="*/ 2 w 21600"/>
                      <a:gd name="T7" fmla="*/ 0 h 21600"/>
                      <a:gd name="T8" fmla="*/ 0 60000 65536"/>
                      <a:gd name="T9" fmla="*/ 0 60000 65536"/>
                      <a:gd name="T10" fmla="*/ 0 60000 65536"/>
                      <a:gd name="T11" fmla="*/ 0 60000 65536"/>
                      <a:gd name="T12" fmla="*/ 2981 w 21600"/>
                      <a:gd name="T13" fmla="*/ 3258 h 21600"/>
                      <a:gd name="T14" fmla="*/ 17094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9C9"/>
                  </a:solidFill>
                  <a:ln w="9525" algn="ctr">
                    <a:solidFill>
                      <a:schemeClr val="tx1"/>
                    </a:solidFill>
                    <a:miter lim="800000"/>
                    <a:headEnd/>
                    <a:tailEnd/>
                  </a:ln>
                </p:spPr>
                <p:txBody>
                  <a:bodyPr wrap="none" anchor="ctr"/>
                  <a:lstStyle/>
                  <a:p>
                    <a:pPr algn="ctr"/>
                    <a:r>
                      <a:rPr lang="en-US" altLang="zh-CN" sz="1400">
                        <a:ea typeface="宋体" pitchFamily="2" charset="-122"/>
                      </a:rPr>
                      <a:t>The IPv4</a:t>
                    </a:r>
                  </a:p>
                  <a:p>
                    <a:pPr algn="ctr"/>
                    <a:r>
                      <a:rPr lang="en-US" altLang="zh-CN" sz="1400">
                        <a:ea typeface="宋体" pitchFamily="2" charset="-122"/>
                      </a:rPr>
                      <a:t>Internet</a:t>
                    </a:r>
                  </a:p>
                </p:txBody>
              </p:sp>
              <p:sp>
                <p:nvSpPr>
                  <p:cNvPr id="24605" name="Cloud"/>
                  <p:cNvSpPr>
                    <a:spLocks noChangeAspect="1" noEditPoints="1" noChangeArrowheads="1"/>
                  </p:cNvSpPr>
                  <p:nvPr/>
                </p:nvSpPr>
                <p:spPr bwMode="auto">
                  <a:xfrm>
                    <a:off x="3061" y="2568"/>
                    <a:ext cx="836" cy="592"/>
                  </a:xfrm>
                  <a:custGeom>
                    <a:avLst/>
                    <a:gdLst>
                      <a:gd name="T0" fmla="*/ 0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2971 w 21600"/>
                      <a:gd name="T13" fmla="*/ 3247 h 21600"/>
                      <a:gd name="T14" fmla="*/ 17078 w 21600"/>
                      <a:gd name="T15" fmla="*/ 1733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4FAB4"/>
                  </a:solidFill>
                  <a:ln w="9525" algn="ctr">
                    <a:solidFill>
                      <a:schemeClr val="tx1"/>
                    </a:solidFill>
                    <a:miter lim="800000"/>
                    <a:headEnd/>
                    <a:tailEnd/>
                  </a:ln>
                </p:spPr>
                <p:txBody>
                  <a:bodyPr wrap="none" anchor="ctr"/>
                  <a:lstStyle/>
                  <a:p>
                    <a:pPr algn="ctr"/>
                    <a:r>
                      <a:rPr lang="en-US" altLang="zh-CN" sz="1400">
                        <a:ea typeface="宋体" pitchFamily="2" charset="-122"/>
                      </a:rPr>
                      <a:t>An IPv6</a:t>
                    </a:r>
                  </a:p>
                  <a:p>
                    <a:pPr algn="ctr"/>
                    <a:r>
                      <a:rPr lang="en-US" altLang="zh-CN" sz="1400">
                        <a:ea typeface="宋体" pitchFamily="2" charset="-122"/>
                      </a:rPr>
                      <a:t>Network</a:t>
                    </a:r>
                  </a:p>
                  <a:p>
                    <a:pPr algn="ctr"/>
                    <a:r>
                      <a:rPr lang="en-US" altLang="zh-CN" sz="1400">
                        <a:ea typeface="宋体" pitchFamily="2" charset="-122"/>
                      </a:rPr>
                      <a:t>(subset)</a:t>
                    </a:r>
                  </a:p>
                </p:txBody>
              </p:sp>
              <p:sp>
                <p:nvSpPr>
                  <p:cNvPr id="24606" name="computr1"/>
                  <p:cNvSpPr>
                    <a:spLocks noEditPoints="1" noChangeArrowheads="1"/>
                  </p:cNvSpPr>
                  <p:nvPr/>
                </p:nvSpPr>
                <p:spPr bwMode="auto">
                  <a:xfrm>
                    <a:off x="4649" y="2205"/>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4607" name="computr1"/>
                  <p:cNvSpPr>
                    <a:spLocks noEditPoints="1" noChangeArrowheads="1"/>
                  </p:cNvSpPr>
                  <p:nvPr/>
                </p:nvSpPr>
                <p:spPr bwMode="auto">
                  <a:xfrm>
                    <a:off x="4649" y="2704"/>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4608" name="computr1"/>
                  <p:cNvSpPr>
                    <a:spLocks noEditPoints="1" noChangeArrowheads="1"/>
                  </p:cNvSpPr>
                  <p:nvPr/>
                </p:nvSpPr>
                <p:spPr bwMode="auto">
                  <a:xfrm>
                    <a:off x="4649" y="3249"/>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4609" name="Line 12"/>
                  <p:cNvSpPr>
                    <a:spLocks noChangeShapeType="1"/>
                  </p:cNvSpPr>
                  <p:nvPr/>
                </p:nvSpPr>
                <p:spPr bwMode="auto">
                  <a:xfrm flipV="1">
                    <a:off x="3833" y="2341"/>
                    <a:ext cx="816" cy="318"/>
                  </a:xfrm>
                  <a:prstGeom prst="line">
                    <a:avLst/>
                  </a:prstGeom>
                  <a:noFill/>
                  <a:ln w="9525">
                    <a:solidFill>
                      <a:schemeClr val="tx1"/>
                    </a:solidFill>
                    <a:round/>
                    <a:headEnd/>
                    <a:tailEnd/>
                  </a:ln>
                </p:spPr>
                <p:txBody>
                  <a:bodyPr/>
                  <a:lstStyle/>
                  <a:p>
                    <a:endParaRPr lang="en-US"/>
                  </a:p>
                </p:txBody>
              </p:sp>
              <p:sp>
                <p:nvSpPr>
                  <p:cNvPr id="24610" name="Line 13"/>
                  <p:cNvSpPr>
                    <a:spLocks noChangeShapeType="1"/>
                  </p:cNvSpPr>
                  <p:nvPr/>
                </p:nvSpPr>
                <p:spPr bwMode="auto">
                  <a:xfrm>
                    <a:off x="3878" y="2840"/>
                    <a:ext cx="771" cy="0"/>
                  </a:xfrm>
                  <a:prstGeom prst="line">
                    <a:avLst/>
                  </a:prstGeom>
                  <a:noFill/>
                  <a:ln w="9525">
                    <a:solidFill>
                      <a:schemeClr val="tx1"/>
                    </a:solidFill>
                    <a:prstDash val="dash"/>
                    <a:round/>
                    <a:headEnd/>
                    <a:tailEnd/>
                  </a:ln>
                </p:spPr>
                <p:txBody>
                  <a:bodyPr/>
                  <a:lstStyle/>
                  <a:p>
                    <a:endParaRPr lang="en-US"/>
                  </a:p>
                </p:txBody>
              </p:sp>
              <p:sp>
                <p:nvSpPr>
                  <p:cNvPr id="24611" name="Line 14"/>
                  <p:cNvSpPr>
                    <a:spLocks noChangeShapeType="1"/>
                  </p:cNvSpPr>
                  <p:nvPr/>
                </p:nvSpPr>
                <p:spPr bwMode="auto">
                  <a:xfrm>
                    <a:off x="3787" y="3022"/>
                    <a:ext cx="862" cy="317"/>
                  </a:xfrm>
                  <a:prstGeom prst="line">
                    <a:avLst/>
                  </a:prstGeom>
                  <a:noFill/>
                  <a:ln w="9525">
                    <a:solidFill>
                      <a:schemeClr val="tx1"/>
                    </a:solidFill>
                    <a:prstDash val="dash"/>
                    <a:round/>
                    <a:headEnd/>
                    <a:tailEnd/>
                  </a:ln>
                </p:spPr>
                <p:txBody>
                  <a:bodyPr/>
                  <a:lstStyle/>
                  <a:p>
                    <a:endParaRPr lang="en-US"/>
                  </a:p>
                </p:txBody>
              </p:sp>
              <p:sp>
                <p:nvSpPr>
                  <p:cNvPr id="24612" name="AutoShape 15"/>
                  <p:cNvSpPr>
                    <a:spLocks noChangeArrowheads="1"/>
                  </p:cNvSpPr>
                  <p:nvPr/>
                </p:nvSpPr>
                <p:spPr bwMode="auto">
                  <a:xfrm>
                    <a:off x="2245" y="3339"/>
                    <a:ext cx="590" cy="136"/>
                  </a:xfrm>
                  <a:prstGeom prst="rightArrow">
                    <a:avLst>
                      <a:gd name="adj1" fmla="val 50000"/>
                      <a:gd name="adj2" fmla="val 108456"/>
                    </a:avLst>
                  </a:prstGeom>
                  <a:solidFill>
                    <a:schemeClr val="accent1"/>
                  </a:solidFill>
                  <a:ln w="9525">
                    <a:solidFill>
                      <a:schemeClr val="tx1"/>
                    </a:solidFill>
                    <a:miter lim="800000"/>
                    <a:headEnd/>
                    <a:tailEnd/>
                  </a:ln>
                </p:spPr>
                <p:txBody>
                  <a:bodyPr wrap="none" anchor="ctr"/>
                  <a:lstStyle/>
                  <a:p>
                    <a:endParaRPr lang="en-US"/>
                  </a:p>
                </p:txBody>
              </p:sp>
              <p:sp>
                <p:nvSpPr>
                  <p:cNvPr id="24613" name="Rectangle 16"/>
                  <p:cNvSpPr>
                    <a:spLocks noChangeArrowheads="1"/>
                  </p:cNvSpPr>
                  <p:nvPr/>
                </p:nvSpPr>
                <p:spPr bwMode="auto">
                  <a:xfrm>
                    <a:off x="2290" y="2251"/>
                    <a:ext cx="409" cy="227"/>
                  </a:xfrm>
                  <a:prstGeom prst="rect">
                    <a:avLst/>
                  </a:prstGeom>
                  <a:solidFill>
                    <a:schemeClr val="accent1"/>
                  </a:solidFill>
                  <a:ln w="9525" algn="ctr">
                    <a:solidFill>
                      <a:schemeClr val="tx1"/>
                    </a:solidFill>
                    <a:miter lim="800000"/>
                    <a:headEnd/>
                    <a:tailEnd/>
                  </a:ln>
                </p:spPr>
                <p:txBody>
                  <a:bodyPr wrap="none" anchor="ctr"/>
                  <a:lstStyle/>
                  <a:p>
                    <a:pPr algn="ctr"/>
                    <a:r>
                      <a:rPr lang="en-US" altLang="zh-CN" sz="1400">
                        <a:ea typeface="宋体" pitchFamily="2" charset="-122"/>
                      </a:rPr>
                      <a:t>Dynamic</a:t>
                    </a:r>
                  </a:p>
                  <a:p>
                    <a:pPr algn="ctr"/>
                    <a:r>
                      <a:rPr lang="en-US" altLang="zh-CN" sz="1400">
                        <a:ea typeface="宋体" pitchFamily="2" charset="-122"/>
                      </a:rPr>
                      <a:t>DNS</a:t>
                    </a:r>
                  </a:p>
                </p:txBody>
              </p:sp>
              <p:sp>
                <p:nvSpPr>
                  <p:cNvPr id="24614" name="Line 17"/>
                  <p:cNvSpPr>
                    <a:spLocks noChangeShapeType="1"/>
                  </p:cNvSpPr>
                  <p:nvPr/>
                </p:nvSpPr>
                <p:spPr bwMode="auto">
                  <a:xfrm flipV="1">
                    <a:off x="1791" y="2341"/>
                    <a:ext cx="499" cy="273"/>
                  </a:xfrm>
                  <a:prstGeom prst="line">
                    <a:avLst/>
                  </a:prstGeom>
                  <a:noFill/>
                  <a:ln w="9525">
                    <a:solidFill>
                      <a:schemeClr val="tx1"/>
                    </a:solidFill>
                    <a:round/>
                    <a:headEnd/>
                    <a:tailEnd/>
                  </a:ln>
                </p:spPr>
                <p:txBody>
                  <a:bodyPr/>
                  <a:lstStyle/>
                  <a:p>
                    <a:endParaRPr lang="en-US"/>
                  </a:p>
                </p:txBody>
              </p:sp>
              <p:sp>
                <p:nvSpPr>
                  <p:cNvPr id="24615" name="Line 18"/>
                  <p:cNvSpPr>
                    <a:spLocks noChangeShapeType="1"/>
                  </p:cNvSpPr>
                  <p:nvPr/>
                </p:nvSpPr>
                <p:spPr bwMode="auto">
                  <a:xfrm>
                    <a:off x="2699" y="2341"/>
                    <a:ext cx="680" cy="227"/>
                  </a:xfrm>
                  <a:prstGeom prst="line">
                    <a:avLst/>
                  </a:prstGeom>
                  <a:noFill/>
                  <a:ln w="9525">
                    <a:solidFill>
                      <a:schemeClr val="tx1"/>
                    </a:solidFill>
                    <a:round/>
                    <a:headEnd/>
                    <a:tailEnd/>
                  </a:ln>
                </p:spPr>
                <p:txBody>
                  <a:bodyPr/>
                  <a:lstStyle/>
                  <a:p>
                    <a:endParaRPr lang="en-US"/>
                  </a:p>
                </p:txBody>
              </p:sp>
              <p:sp>
                <p:nvSpPr>
                  <p:cNvPr id="24616" name="Rectangle 19"/>
                  <p:cNvSpPr>
                    <a:spLocks noChangeArrowheads="1"/>
                  </p:cNvSpPr>
                  <p:nvPr/>
                </p:nvSpPr>
                <p:spPr bwMode="auto">
                  <a:xfrm>
                    <a:off x="3243" y="3294"/>
                    <a:ext cx="454" cy="227"/>
                  </a:xfrm>
                  <a:prstGeom prst="rect">
                    <a:avLst/>
                  </a:prstGeom>
                  <a:solidFill>
                    <a:schemeClr val="accent1"/>
                  </a:solidFill>
                  <a:ln w="9525" algn="ctr">
                    <a:solidFill>
                      <a:schemeClr val="tx1"/>
                    </a:solidFill>
                    <a:miter lim="800000"/>
                    <a:headEnd/>
                    <a:tailEnd/>
                  </a:ln>
                </p:spPr>
                <p:txBody>
                  <a:bodyPr wrap="none" anchor="ctr"/>
                  <a:lstStyle/>
                  <a:p>
                    <a:pPr algn="ctr"/>
                    <a:r>
                      <a:rPr lang="en-US" altLang="zh-CN" sz="1400">
                        <a:ea typeface="宋体" pitchFamily="2" charset="-122"/>
                      </a:rPr>
                      <a:t>DHCPv6</a:t>
                    </a:r>
                  </a:p>
                </p:txBody>
              </p:sp>
              <p:sp>
                <p:nvSpPr>
                  <p:cNvPr id="24617" name="Line 20"/>
                  <p:cNvSpPr>
                    <a:spLocks noChangeShapeType="1"/>
                  </p:cNvSpPr>
                  <p:nvPr/>
                </p:nvSpPr>
                <p:spPr bwMode="auto">
                  <a:xfrm>
                    <a:off x="3470" y="3158"/>
                    <a:ext cx="0" cy="136"/>
                  </a:xfrm>
                  <a:prstGeom prst="line">
                    <a:avLst/>
                  </a:prstGeom>
                  <a:noFill/>
                  <a:ln w="9525">
                    <a:solidFill>
                      <a:schemeClr val="tx1"/>
                    </a:solidFill>
                    <a:round/>
                    <a:headEnd/>
                    <a:tailEnd/>
                  </a:ln>
                </p:spPr>
                <p:txBody>
                  <a:bodyPr/>
                  <a:lstStyle/>
                  <a:p>
                    <a:endParaRPr lang="en-US"/>
                  </a:p>
                </p:txBody>
              </p:sp>
            </p:grpSp>
            <p:sp>
              <p:nvSpPr>
                <p:cNvPr id="24596" name="Freeform 22"/>
                <p:cNvSpPr>
                  <a:spLocks/>
                </p:cNvSpPr>
                <p:nvPr/>
              </p:nvSpPr>
              <p:spPr bwMode="auto">
                <a:xfrm>
                  <a:off x="3069" y="2756"/>
                  <a:ext cx="522" cy="947"/>
                </a:xfrm>
                <a:custGeom>
                  <a:avLst/>
                  <a:gdLst>
                    <a:gd name="T0" fmla="*/ 0 w 522"/>
                    <a:gd name="T1" fmla="*/ 0 h 947"/>
                    <a:gd name="T2" fmla="*/ 204 w 522"/>
                    <a:gd name="T3" fmla="*/ 176 h 947"/>
                    <a:gd name="T4" fmla="*/ 295 w 522"/>
                    <a:gd name="T5" fmla="*/ 720 h 947"/>
                    <a:gd name="T6" fmla="*/ 522 w 522"/>
                    <a:gd name="T7" fmla="*/ 947 h 947"/>
                    <a:gd name="T8" fmla="*/ 0 60000 65536"/>
                    <a:gd name="T9" fmla="*/ 0 60000 65536"/>
                    <a:gd name="T10" fmla="*/ 0 60000 65536"/>
                    <a:gd name="T11" fmla="*/ 0 60000 65536"/>
                    <a:gd name="T12" fmla="*/ 0 w 522"/>
                    <a:gd name="T13" fmla="*/ 0 h 947"/>
                    <a:gd name="T14" fmla="*/ 522 w 522"/>
                    <a:gd name="T15" fmla="*/ 947 h 947"/>
                  </a:gdLst>
                  <a:ahLst/>
                  <a:cxnLst>
                    <a:cxn ang="T8">
                      <a:pos x="T0" y="T1"/>
                    </a:cxn>
                    <a:cxn ang="T9">
                      <a:pos x="T2" y="T3"/>
                    </a:cxn>
                    <a:cxn ang="T10">
                      <a:pos x="T4" y="T5"/>
                    </a:cxn>
                    <a:cxn ang="T11">
                      <a:pos x="T6" y="T7"/>
                    </a:cxn>
                  </a:cxnLst>
                  <a:rect l="T12" t="T13" r="T14" b="T15"/>
                  <a:pathLst>
                    <a:path w="522" h="947">
                      <a:moveTo>
                        <a:pt x="0" y="0"/>
                      </a:moveTo>
                      <a:cubicBezTo>
                        <a:pt x="35" y="29"/>
                        <a:pt x="155" y="56"/>
                        <a:pt x="204" y="176"/>
                      </a:cubicBezTo>
                      <a:cubicBezTo>
                        <a:pt x="253" y="296"/>
                        <a:pt x="242" y="592"/>
                        <a:pt x="295" y="720"/>
                      </a:cubicBezTo>
                      <a:cubicBezTo>
                        <a:pt x="348" y="848"/>
                        <a:pt x="435" y="897"/>
                        <a:pt x="522" y="947"/>
                      </a:cubicBezTo>
                    </a:path>
                  </a:pathLst>
                </a:custGeom>
                <a:noFill/>
                <a:ln w="38100">
                  <a:solidFill>
                    <a:srgbClr val="FF0000"/>
                  </a:solidFill>
                  <a:prstDash val="dash"/>
                  <a:round/>
                  <a:headEnd type="triangle" w="med" len="med"/>
                  <a:tailEnd type="triangle" w="med" len="med"/>
                </a:ln>
              </p:spPr>
              <p:txBody>
                <a:bodyPr/>
                <a:lstStyle/>
                <a:p>
                  <a:endParaRPr lang="en-US"/>
                </a:p>
              </p:txBody>
            </p:sp>
            <p:sp>
              <p:nvSpPr>
                <p:cNvPr id="24597" name="AutoShape 25"/>
                <p:cNvSpPr>
                  <a:spLocks noChangeArrowheads="1"/>
                </p:cNvSpPr>
                <p:nvPr/>
              </p:nvSpPr>
              <p:spPr bwMode="auto">
                <a:xfrm>
                  <a:off x="340" y="2659"/>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H1</a:t>
                  </a:r>
                </a:p>
              </p:txBody>
            </p:sp>
            <p:sp>
              <p:nvSpPr>
                <p:cNvPr id="24598" name="AutoShape 26"/>
                <p:cNvSpPr>
                  <a:spLocks noChangeArrowheads="1"/>
                </p:cNvSpPr>
                <p:nvPr/>
              </p:nvSpPr>
              <p:spPr bwMode="auto">
                <a:xfrm>
                  <a:off x="340" y="3022"/>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H2</a:t>
                  </a:r>
                </a:p>
              </p:txBody>
            </p:sp>
            <p:sp>
              <p:nvSpPr>
                <p:cNvPr id="24599" name="AutoShape 27"/>
                <p:cNvSpPr>
                  <a:spLocks noChangeArrowheads="1"/>
                </p:cNvSpPr>
                <p:nvPr/>
              </p:nvSpPr>
              <p:spPr bwMode="auto">
                <a:xfrm>
                  <a:off x="340" y="3430"/>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H3</a:t>
                  </a:r>
                </a:p>
              </p:txBody>
            </p:sp>
            <p:sp>
              <p:nvSpPr>
                <p:cNvPr id="24600" name="Line 28"/>
                <p:cNvSpPr>
                  <a:spLocks noChangeShapeType="1"/>
                </p:cNvSpPr>
                <p:nvPr/>
              </p:nvSpPr>
              <p:spPr bwMode="auto">
                <a:xfrm>
                  <a:off x="748" y="2750"/>
                  <a:ext cx="363" cy="181"/>
                </a:xfrm>
                <a:prstGeom prst="line">
                  <a:avLst/>
                </a:prstGeom>
                <a:noFill/>
                <a:ln w="9525">
                  <a:solidFill>
                    <a:schemeClr val="tx1"/>
                  </a:solidFill>
                  <a:round/>
                  <a:headEnd/>
                  <a:tailEnd/>
                </a:ln>
              </p:spPr>
              <p:txBody>
                <a:bodyPr/>
                <a:lstStyle/>
                <a:p>
                  <a:endParaRPr lang="en-US"/>
                </a:p>
              </p:txBody>
            </p:sp>
            <p:sp>
              <p:nvSpPr>
                <p:cNvPr id="24601" name="Line 30"/>
                <p:cNvSpPr>
                  <a:spLocks noChangeShapeType="1"/>
                </p:cNvSpPr>
                <p:nvPr/>
              </p:nvSpPr>
              <p:spPr bwMode="auto">
                <a:xfrm flipV="1">
                  <a:off x="725" y="3430"/>
                  <a:ext cx="318" cy="91"/>
                </a:xfrm>
                <a:prstGeom prst="line">
                  <a:avLst/>
                </a:prstGeom>
                <a:noFill/>
                <a:ln w="9525">
                  <a:solidFill>
                    <a:schemeClr val="tx1"/>
                  </a:solidFill>
                  <a:round/>
                  <a:headEnd/>
                  <a:tailEnd/>
                </a:ln>
              </p:spPr>
              <p:txBody>
                <a:bodyPr/>
                <a:lstStyle/>
                <a:p>
                  <a:endParaRPr lang="en-US"/>
                </a:p>
              </p:txBody>
            </p:sp>
          </p:grpSp>
          <p:grpSp>
            <p:nvGrpSpPr>
              <p:cNvPr id="6" name="Group 40"/>
              <p:cNvGrpSpPr>
                <a:grpSpLocks/>
              </p:cNvGrpSpPr>
              <p:nvPr/>
            </p:nvGrpSpPr>
            <p:grpSpPr bwMode="auto">
              <a:xfrm>
                <a:off x="295" y="2523"/>
                <a:ext cx="5563" cy="1534"/>
                <a:chOff x="295" y="2523"/>
                <a:chExt cx="5563" cy="1534"/>
              </a:xfrm>
            </p:grpSpPr>
            <p:sp>
              <p:nvSpPr>
                <p:cNvPr id="24588" name="Text Box 41"/>
                <p:cNvSpPr txBox="1">
                  <a:spLocks noChangeArrowheads="1"/>
                </p:cNvSpPr>
                <p:nvPr/>
              </p:nvSpPr>
              <p:spPr bwMode="auto">
                <a:xfrm>
                  <a:off x="4818" y="2804"/>
                  <a:ext cx="1028"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[Pref:1.0.0.1::]:80</a:t>
                  </a:r>
                </a:p>
              </p:txBody>
            </p:sp>
            <p:sp>
              <p:nvSpPr>
                <p:cNvPr id="24589" name="Text Box 42"/>
                <p:cNvSpPr txBox="1">
                  <a:spLocks noChangeArrowheads="1"/>
                </p:cNvSpPr>
                <p:nvPr/>
              </p:nvSpPr>
              <p:spPr bwMode="auto">
                <a:xfrm>
                  <a:off x="4830" y="3339"/>
                  <a:ext cx="1028" cy="173"/>
                </a:xfrm>
                <a:prstGeom prst="rect">
                  <a:avLst/>
                </a:prstGeom>
                <a:noFill/>
                <a:ln w="9525">
                  <a:noFill/>
                  <a:miter lim="800000"/>
                  <a:headEnd/>
                  <a:tailEnd/>
                </a:ln>
              </p:spPr>
              <p:txBody>
                <a:bodyPr wrap="none">
                  <a:spAutoFit/>
                </a:bodyPr>
                <a:lstStyle/>
                <a:p>
                  <a:r>
                    <a:rPr lang="en-US" altLang="zh-CN" sz="1200">
                      <a:solidFill>
                        <a:schemeClr val="accent1"/>
                      </a:solidFill>
                      <a:latin typeface="MS Gothic" pitchFamily="49" charset="-128"/>
                      <a:ea typeface="MS Gothic" pitchFamily="49" charset="-128"/>
                    </a:rPr>
                    <a:t>[Pref:1.0.0.1::]:80</a:t>
                  </a:r>
                </a:p>
              </p:txBody>
            </p:sp>
            <p:sp>
              <p:nvSpPr>
                <p:cNvPr id="24590" name="Text Box 43"/>
                <p:cNvSpPr txBox="1">
                  <a:spLocks noChangeArrowheads="1"/>
                </p:cNvSpPr>
                <p:nvPr/>
              </p:nvSpPr>
              <p:spPr bwMode="auto">
                <a:xfrm>
                  <a:off x="4830" y="3884"/>
                  <a:ext cx="1028" cy="173"/>
                </a:xfrm>
                <a:prstGeom prst="rect">
                  <a:avLst/>
                </a:prstGeom>
                <a:noFill/>
                <a:ln w="9525">
                  <a:noFill/>
                  <a:miter lim="800000"/>
                  <a:headEnd/>
                  <a:tailEnd/>
                </a:ln>
              </p:spPr>
              <p:txBody>
                <a:bodyPr wrap="none">
                  <a:spAutoFit/>
                </a:bodyPr>
                <a:lstStyle/>
                <a:p>
                  <a:r>
                    <a:rPr lang="en-US" altLang="zh-CN" sz="1200">
                      <a:solidFill>
                        <a:schemeClr val="accent1"/>
                      </a:solidFill>
                      <a:latin typeface="MS Gothic" pitchFamily="49" charset="-128"/>
                      <a:ea typeface="MS Gothic" pitchFamily="49" charset="-128"/>
                    </a:rPr>
                    <a:t>[Pref:1.0.0.1::]:80</a:t>
                  </a:r>
                </a:p>
              </p:txBody>
            </p:sp>
            <p:sp>
              <p:nvSpPr>
                <p:cNvPr id="24591" name="Text Box 44"/>
                <p:cNvSpPr txBox="1">
                  <a:spLocks noChangeArrowheads="1"/>
                </p:cNvSpPr>
                <p:nvPr/>
              </p:nvSpPr>
              <p:spPr bwMode="auto">
                <a:xfrm>
                  <a:off x="295" y="2523"/>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2.0.0.1:P1</a:t>
                  </a:r>
                </a:p>
              </p:txBody>
            </p:sp>
            <p:sp>
              <p:nvSpPr>
                <p:cNvPr id="24592" name="Text Box 45"/>
                <p:cNvSpPr txBox="1">
                  <a:spLocks noChangeArrowheads="1"/>
                </p:cNvSpPr>
                <p:nvPr/>
              </p:nvSpPr>
              <p:spPr bwMode="auto">
                <a:xfrm>
                  <a:off x="295" y="2886"/>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2.0.0.2:P2</a:t>
                  </a:r>
                </a:p>
              </p:txBody>
            </p:sp>
            <p:sp>
              <p:nvSpPr>
                <p:cNvPr id="24593" name="Text Box 46"/>
                <p:cNvSpPr txBox="1">
                  <a:spLocks noChangeArrowheads="1"/>
                </p:cNvSpPr>
                <p:nvPr/>
              </p:nvSpPr>
              <p:spPr bwMode="auto">
                <a:xfrm>
                  <a:off x="295" y="3294"/>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2.0.0.3:P3</a:t>
                  </a:r>
                </a:p>
              </p:txBody>
            </p:sp>
          </p:grpSp>
        </p:grpSp>
        <p:sp>
          <p:nvSpPr>
            <p:cNvPr id="24583" name="Text Box 48"/>
            <p:cNvSpPr txBox="1">
              <a:spLocks noChangeArrowheads="1"/>
            </p:cNvSpPr>
            <p:nvPr/>
          </p:nvSpPr>
          <p:spPr bwMode="auto">
            <a:xfrm>
              <a:off x="4195" y="2659"/>
              <a:ext cx="596" cy="288"/>
            </a:xfrm>
            <a:prstGeom prst="rect">
              <a:avLst/>
            </a:prstGeom>
            <a:noFill/>
            <a:ln w="9525" algn="ctr">
              <a:noFill/>
              <a:miter lim="800000"/>
              <a:headEnd/>
              <a:tailEnd/>
            </a:ln>
          </p:spPr>
          <p:txBody>
            <a:bodyPr wrap="none">
              <a:spAutoFit/>
            </a:bodyPr>
            <a:lstStyle/>
            <a:p>
              <a:r>
                <a:rPr lang="en-US" altLang="zh-CN" sz="1200">
                  <a:solidFill>
                    <a:srgbClr val="FF0000"/>
                  </a:solidFill>
                  <a:latin typeface="MS Gothic" pitchFamily="49" charset="-128"/>
                  <a:ea typeface="MS Gothic" pitchFamily="49" charset="-128"/>
                </a:rPr>
                <a:t>a.com</a:t>
              </a:r>
            </a:p>
            <a:p>
              <a:r>
                <a:rPr lang="en-US" altLang="zh-CN" sz="1200">
                  <a:solidFill>
                    <a:srgbClr val="FF0000"/>
                  </a:solidFill>
                  <a:latin typeface="MS Gothic" pitchFamily="49" charset="-128"/>
                  <a:ea typeface="MS Gothic" pitchFamily="49" charset="-128"/>
                </a:rPr>
                <a:t>1.0.0.1:80</a:t>
              </a:r>
            </a:p>
          </p:txBody>
        </p:sp>
        <p:sp>
          <p:nvSpPr>
            <p:cNvPr id="24584" name="Text Box 49"/>
            <p:cNvSpPr txBox="1">
              <a:spLocks noChangeArrowheads="1"/>
            </p:cNvSpPr>
            <p:nvPr/>
          </p:nvSpPr>
          <p:spPr bwMode="auto">
            <a:xfrm>
              <a:off x="4195" y="3249"/>
              <a:ext cx="596" cy="288"/>
            </a:xfrm>
            <a:prstGeom prst="rect">
              <a:avLst/>
            </a:prstGeom>
            <a:noFill/>
            <a:ln w="9525" algn="ctr">
              <a:noFill/>
              <a:miter lim="800000"/>
              <a:headEnd/>
              <a:tailEnd/>
            </a:ln>
          </p:spPr>
          <p:txBody>
            <a:bodyPr wrap="none">
              <a:spAutoFit/>
            </a:bodyPr>
            <a:lstStyle/>
            <a:p>
              <a:r>
                <a:rPr lang="en-US" altLang="zh-CN" sz="1200">
                  <a:solidFill>
                    <a:srgbClr val="FFCC99"/>
                  </a:solidFill>
                  <a:latin typeface="MS Gothic" pitchFamily="49" charset="-128"/>
                  <a:ea typeface="MS Gothic" pitchFamily="49" charset="-128"/>
                </a:rPr>
                <a:t>b.com</a:t>
              </a:r>
            </a:p>
            <a:p>
              <a:r>
                <a:rPr lang="en-US" altLang="zh-CN" sz="1200">
                  <a:solidFill>
                    <a:srgbClr val="FFCC99"/>
                  </a:solidFill>
                  <a:latin typeface="MS Gothic" pitchFamily="49" charset="-128"/>
                  <a:ea typeface="MS Gothic" pitchFamily="49" charset="-128"/>
                </a:rPr>
                <a:t>1.0.0.1:80</a:t>
              </a:r>
            </a:p>
          </p:txBody>
        </p:sp>
        <p:sp>
          <p:nvSpPr>
            <p:cNvPr id="24585" name="Text Box 50"/>
            <p:cNvSpPr txBox="1">
              <a:spLocks noChangeArrowheads="1"/>
            </p:cNvSpPr>
            <p:nvPr/>
          </p:nvSpPr>
          <p:spPr bwMode="auto">
            <a:xfrm>
              <a:off x="4195" y="3748"/>
              <a:ext cx="596" cy="288"/>
            </a:xfrm>
            <a:prstGeom prst="rect">
              <a:avLst/>
            </a:prstGeom>
            <a:noFill/>
            <a:ln w="9525" algn="ctr">
              <a:noFill/>
              <a:miter lim="800000"/>
              <a:headEnd/>
              <a:tailEnd/>
            </a:ln>
          </p:spPr>
          <p:txBody>
            <a:bodyPr wrap="none">
              <a:spAutoFit/>
            </a:bodyPr>
            <a:lstStyle/>
            <a:p>
              <a:r>
                <a:rPr lang="en-US" altLang="zh-CN" sz="1200">
                  <a:solidFill>
                    <a:srgbClr val="FFCC99"/>
                  </a:solidFill>
                  <a:latin typeface="MS Gothic" pitchFamily="49" charset="-128"/>
                  <a:ea typeface="MS Gothic" pitchFamily="49" charset="-128"/>
                </a:rPr>
                <a:t>c.com</a:t>
              </a:r>
            </a:p>
            <a:p>
              <a:r>
                <a:rPr lang="en-US" altLang="zh-CN" sz="1200">
                  <a:solidFill>
                    <a:srgbClr val="FFCC99"/>
                  </a:solidFill>
                  <a:latin typeface="MS Gothic" pitchFamily="49" charset="-128"/>
                  <a:ea typeface="MS Gothic" pitchFamily="49" charset="-128"/>
                </a:rPr>
                <a:t>1.0.0.1:80</a:t>
              </a:r>
            </a:p>
          </p:txBody>
        </p:sp>
      </p:grpSp>
      <p:sp>
        <p:nvSpPr>
          <p:cNvPr id="24581" name="Text Box 53"/>
          <p:cNvSpPr txBox="1">
            <a:spLocks noChangeArrowheads="1"/>
          </p:cNvSpPr>
          <p:nvPr/>
        </p:nvSpPr>
        <p:spPr bwMode="auto">
          <a:xfrm>
            <a:off x="2555875" y="5330825"/>
            <a:ext cx="3225800" cy="639763"/>
          </a:xfrm>
          <a:prstGeom prst="rect">
            <a:avLst/>
          </a:prstGeom>
          <a:noFill/>
          <a:ln w="9525" algn="ctr">
            <a:noFill/>
            <a:miter lim="800000"/>
            <a:headEnd/>
            <a:tailEnd/>
          </a:ln>
        </p:spPr>
        <p:txBody>
          <a:bodyPr wrap="none">
            <a:spAutoFit/>
          </a:bodyPr>
          <a:lstStyle/>
          <a:p>
            <a:r>
              <a:rPr lang="en-US" altLang="zh-CN" sz="1200">
                <a:solidFill>
                  <a:srgbClr val="CC0066"/>
                </a:solidFill>
                <a:latin typeface="MS Gothic" pitchFamily="49" charset="-128"/>
                <a:ea typeface="MS Gothic" pitchFamily="49" charset="-128"/>
              </a:rPr>
              <a:t>{1.0.0.1:80}</a:t>
            </a:r>
            <a:r>
              <a:rPr lang="en-US" altLang="zh-CN" sz="1200">
                <a:solidFill>
                  <a:srgbClr val="CC0066"/>
                </a:solidFill>
                <a:latin typeface="MS Gothic" pitchFamily="49" charset="-128"/>
                <a:ea typeface="MS Gothic" pitchFamily="49" charset="-128"/>
                <a:sym typeface="Wingdings" pitchFamily="2" charset="2"/>
              </a:rPr>
              <a:t></a:t>
            </a:r>
            <a:r>
              <a:rPr lang="en-US" altLang="zh-CN" sz="1200">
                <a:solidFill>
                  <a:srgbClr val="CC0066"/>
                </a:solidFill>
                <a:latin typeface="MS Gothic" pitchFamily="49" charset="-128"/>
                <a:ea typeface="MS Gothic" pitchFamily="49" charset="-128"/>
              </a:rPr>
              <a:t>[Pref:1.0.0.1::]:80</a:t>
            </a:r>
            <a:r>
              <a:rPr lang="en-US" altLang="zh-CN" sz="1200">
                <a:solidFill>
                  <a:srgbClr val="CC0066"/>
                </a:solidFill>
                <a:latin typeface="MS Gothic" pitchFamily="49" charset="-128"/>
                <a:ea typeface="MS Gothic" pitchFamily="49" charset="-128"/>
                <a:sym typeface="Wingdings" pitchFamily="2" charset="2"/>
              </a:rPr>
              <a:t>a.com</a:t>
            </a:r>
            <a:endParaRPr lang="en-US" altLang="zh-CN" sz="1200">
              <a:solidFill>
                <a:srgbClr val="CC0066"/>
              </a:solidFill>
              <a:latin typeface="MS Gothic" pitchFamily="49" charset="-128"/>
              <a:ea typeface="MS Gothic" pitchFamily="49" charset="-128"/>
            </a:endParaRPr>
          </a:p>
          <a:p>
            <a:r>
              <a:rPr lang="en-US" altLang="zh-CN" sz="1200">
                <a:solidFill>
                  <a:srgbClr val="CC0066"/>
                </a:solidFill>
                <a:latin typeface="MS Gothic" pitchFamily="49" charset="-128"/>
                <a:ea typeface="MS Gothic" pitchFamily="49" charset="-128"/>
              </a:rPr>
              <a:t>{</a:t>
            </a:r>
            <a:r>
              <a:rPr lang="en-US" altLang="zh-CN" sz="1200">
                <a:solidFill>
                  <a:srgbClr val="CC0066"/>
                </a:solidFill>
                <a:latin typeface="MS Gothic" pitchFamily="49" charset="-128"/>
                <a:ea typeface="MS Gothic" pitchFamily="49" charset="-128"/>
                <a:sym typeface="Wingdings" pitchFamily="2" charset="2"/>
              </a:rPr>
              <a:t>1.0.0.1:80}</a:t>
            </a:r>
            <a:r>
              <a:rPr lang="en-US" altLang="zh-CN" sz="1200">
                <a:solidFill>
                  <a:srgbClr val="CC0066"/>
                </a:solidFill>
                <a:latin typeface="MS Gothic" pitchFamily="49" charset="-128"/>
                <a:ea typeface="MS Gothic" pitchFamily="49" charset="-128"/>
              </a:rPr>
              <a:t>[Pref:1.0.0.1::]:80</a:t>
            </a:r>
            <a:r>
              <a:rPr lang="en-US" altLang="zh-CN" sz="1200">
                <a:solidFill>
                  <a:srgbClr val="CC0066"/>
                </a:solidFill>
                <a:latin typeface="MS Gothic" pitchFamily="49" charset="-128"/>
                <a:ea typeface="MS Gothic" pitchFamily="49" charset="-128"/>
                <a:sym typeface="Wingdings" pitchFamily="2" charset="2"/>
              </a:rPr>
              <a:t>b.com</a:t>
            </a:r>
            <a:endParaRPr lang="en-US" altLang="zh-CN" sz="1200">
              <a:solidFill>
                <a:srgbClr val="CC0066"/>
              </a:solidFill>
              <a:latin typeface="MS Gothic" pitchFamily="49" charset="-128"/>
              <a:ea typeface="MS Gothic" pitchFamily="49" charset="-128"/>
            </a:endParaRPr>
          </a:p>
          <a:p>
            <a:r>
              <a:rPr lang="en-US" altLang="zh-CN" sz="1200">
                <a:solidFill>
                  <a:srgbClr val="CC0066"/>
                </a:solidFill>
                <a:latin typeface="MS Gothic" pitchFamily="49" charset="-128"/>
                <a:ea typeface="MS Gothic" pitchFamily="49" charset="-128"/>
                <a:sym typeface="Wingdings" pitchFamily="2" charset="2"/>
              </a:rPr>
              <a:t>{1.0.0.1:80}</a:t>
            </a:r>
            <a:r>
              <a:rPr lang="en-US" altLang="zh-CN" sz="1200">
                <a:solidFill>
                  <a:srgbClr val="CC0066"/>
                </a:solidFill>
                <a:latin typeface="MS Gothic" pitchFamily="49" charset="-128"/>
                <a:ea typeface="MS Gothic" pitchFamily="49" charset="-128"/>
              </a:rPr>
              <a:t>[Pref:1.0.0.1::]:80</a:t>
            </a:r>
            <a:r>
              <a:rPr lang="en-US" altLang="zh-CN" sz="1200">
                <a:solidFill>
                  <a:srgbClr val="CC0066"/>
                </a:solidFill>
                <a:latin typeface="MS Gothic" pitchFamily="49" charset="-128"/>
                <a:ea typeface="MS Gothic" pitchFamily="49" charset="-128"/>
                <a:sym typeface="Wingdings" pitchFamily="2" charset="2"/>
              </a:rPr>
              <a:t>c.com</a:t>
            </a:r>
          </a:p>
        </p:txBody>
      </p:sp>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CN" smtClean="0">
                <a:ea typeface="宋体" pitchFamily="2" charset="-122"/>
              </a:rPr>
              <a:t>1:1-IVI+DHCPv6 (2)</a:t>
            </a:r>
          </a:p>
        </p:txBody>
      </p:sp>
      <p:sp>
        <p:nvSpPr>
          <p:cNvPr id="25603" name="Rectangle 3"/>
          <p:cNvSpPr>
            <a:spLocks noGrp="1" noChangeArrowheads="1"/>
          </p:cNvSpPr>
          <p:nvPr>
            <p:ph type="body" idx="1"/>
          </p:nvPr>
        </p:nvSpPr>
        <p:spPr>
          <a:xfrm>
            <a:off x="457200" y="1600200"/>
            <a:ext cx="8229600" cy="1973263"/>
          </a:xfrm>
          <a:noFill/>
        </p:spPr>
        <p:txBody>
          <a:bodyPr/>
          <a:lstStyle/>
          <a:p>
            <a:pPr eaLnBrk="1" hangingPunct="1">
              <a:lnSpc>
                <a:spcPct val="80000"/>
              </a:lnSpc>
            </a:pPr>
            <a:r>
              <a:rPr lang="en-US" altLang="zh-CN" sz="2000" smtClean="0">
                <a:solidFill>
                  <a:srgbClr val="3333FF"/>
                </a:solidFill>
                <a:ea typeface="宋体" pitchFamily="2" charset="-122"/>
              </a:rPr>
              <a:t>For scenario 2 (also for scenario 1)</a:t>
            </a:r>
          </a:p>
          <a:p>
            <a:pPr eaLnBrk="1" hangingPunct="1">
              <a:lnSpc>
                <a:spcPct val="80000"/>
              </a:lnSpc>
            </a:pPr>
            <a:r>
              <a:rPr lang="en-US" altLang="zh-CN" sz="2000" smtClean="0">
                <a:solidFill>
                  <a:srgbClr val="009900"/>
                </a:solidFill>
                <a:ea typeface="宋体" pitchFamily="2" charset="-122"/>
              </a:rPr>
              <a:t>Stateless translation</a:t>
            </a:r>
          </a:p>
          <a:p>
            <a:pPr eaLnBrk="1" hangingPunct="1">
              <a:lnSpc>
                <a:spcPct val="80000"/>
              </a:lnSpc>
            </a:pPr>
            <a:r>
              <a:rPr lang="en-US" altLang="zh-CN" sz="2000" smtClean="0">
                <a:solidFill>
                  <a:srgbClr val="009900"/>
                </a:solidFill>
                <a:ea typeface="宋体" pitchFamily="2" charset="-122"/>
              </a:rPr>
              <a:t>Does not require DNS-ALG</a:t>
            </a:r>
          </a:p>
          <a:p>
            <a:pPr eaLnBrk="1" hangingPunct="1">
              <a:lnSpc>
                <a:spcPct val="80000"/>
              </a:lnSpc>
            </a:pPr>
            <a:r>
              <a:rPr lang="en-US" altLang="zh-CN" sz="2000" smtClean="0">
                <a:ea typeface="宋体" pitchFamily="2" charset="-122"/>
              </a:rPr>
              <a:t>Dynamic address assignment (may link to DNS)</a:t>
            </a:r>
          </a:p>
          <a:p>
            <a:pPr eaLnBrk="1" hangingPunct="1">
              <a:lnSpc>
                <a:spcPct val="80000"/>
              </a:lnSpc>
            </a:pPr>
            <a:r>
              <a:rPr lang="en-US" altLang="zh-CN" sz="2000" smtClean="0">
                <a:solidFill>
                  <a:srgbClr val="CC0066"/>
                </a:solidFill>
                <a:ea typeface="宋体" pitchFamily="2" charset="-122"/>
              </a:rPr>
              <a:t>1-to-1 IPv4/IPv6 address mapping</a:t>
            </a:r>
          </a:p>
          <a:p>
            <a:pPr eaLnBrk="1" hangingPunct="1">
              <a:lnSpc>
                <a:spcPct val="80000"/>
              </a:lnSpc>
            </a:pPr>
            <a:r>
              <a:rPr lang="en-US" altLang="zh-CN" sz="2000" smtClean="0">
                <a:solidFill>
                  <a:srgbClr val="009900"/>
                </a:solidFill>
                <a:ea typeface="宋体" pitchFamily="2" charset="-122"/>
              </a:rPr>
              <a:t>Unmodified service port</a:t>
            </a:r>
          </a:p>
        </p:txBody>
      </p:sp>
      <p:grpSp>
        <p:nvGrpSpPr>
          <p:cNvPr id="2" name="Group 4"/>
          <p:cNvGrpSpPr>
            <a:grpSpLocks/>
          </p:cNvGrpSpPr>
          <p:nvPr/>
        </p:nvGrpSpPr>
        <p:grpSpPr bwMode="auto">
          <a:xfrm>
            <a:off x="312738" y="4005263"/>
            <a:ext cx="8831262" cy="2435225"/>
            <a:chOff x="197" y="2523"/>
            <a:chExt cx="5563" cy="1534"/>
          </a:xfrm>
        </p:grpSpPr>
        <p:grpSp>
          <p:nvGrpSpPr>
            <p:cNvPr id="3" name="Group 5"/>
            <p:cNvGrpSpPr>
              <a:grpSpLocks/>
            </p:cNvGrpSpPr>
            <p:nvPr/>
          </p:nvGrpSpPr>
          <p:grpSpPr bwMode="auto">
            <a:xfrm>
              <a:off x="197" y="2523"/>
              <a:ext cx="5563" cy="1534"/>
              <a:chOff x="295" y="2523"/>
              <a:chExt cx="5563" cy="1534"/>
            </a:xfrm>
          </p:grpSpPr>
          <p:grpSp>
            <p:nvGrpSpPr>
              <p:cNvPr id="4" name="Group 6"/>
              <p:cNvGrpSpPr>
                <a:grpSpLocks/>
              </p:cNvGrpSpPr>
              <p:nvPr/>
            </p:nvGrpSpPr>
            <p:grpSpPr bwMode="auto">
              <a:xfrm>
                <a:off x="340" y="2523"/>
                <a:ext cx="4910" cy="1342"/>
                <a:chOff x="340" y="2523"/>
                <a:chExt cx="4910" cy="1342"/>
              </a:xfrm>
            </p:grpSpPr>
            <p:sp>
              <p:nvSpPr>
                <p:cNvPr id="25618" name="Line 7"/>
                <p:cNvSpPr>
                  <a:spLocks noChangeShapeType="1"/>
                </p:cNvSpPr>
                <p:nvPr/>
              </p:nvSpPr>
              <p:spPr bwMode="auto">
                <a:xfrm>
                  <a:off x="748" y="3113"/>
                  <a:ext cx="272" cy="45"/>
                </a:xfrm>
                <a:prstGeom prst="line">
                  <a:avLst/>
                </a:prstGeom>
                <a:noFill/>
                <a:ln w="9525">
                  <a:solidFill>
                    <a:schemeClr val="tx1"/>
                  </a:solidFill>
                  <a:round/>
                  <a:headEnd/>
                  <a:tailEnd/>
                </a:ln>
              </p:spPr>
              <p:txBody>
                <a:bodyPr/>
                <a:lstStyle/>
                <a:p>
                  <a:endParaRPr lang="en-US"/>
                </a:p>
              </p:txBody>
            </p:sp>
            <p:grpSp>
              <p:nvGrpSpPr>
                <p:cNvPr id="5" name="Group 8"/>
                <p:cNvGrpSpPr>
                  <a:grpSpLocks/>
                </p:cNvGrpSpPr>
                <p:nvPr/>
              </p:nvGrpSpPr>
              <p:grpSpPr bwMode="auto">
                <a:xfrm>
                  <a:off x="997" y="2523"/>
                  <a:ext cx="4253" cy="1342"/>
                  <a:chOff x="649" y="2205"/>
                  <a:chExt cx="4253" cy="1342"/>
                </a:xfrm>
              </p:grpSpPr>
              <p:sp>
                <p:nvSpPr>
                  <p:cNvPr id="25626" name="Line 9"/>
                  <p:cNvSpPr>
                    <a:spLocks noChangeShapeType="1"/>
                  </p:cNvSpPr>
                  <p:nvPr/>
                </p:nvSpPr>
                <p:spPr bwMode="auto">
                  <a:xfrm>
                    <a:off x="1839" y="2844"/>
                    <a:ext cx="1329" cy="0"/>
                  </a:xfrm>
                  <a:prstGeom prst="line">
                    <a:avLst/>
                  </a:prstGeom>
                  <a:noFill/>
                  <a:ln w="9525">
                    <a:solidFill>
                      <a:schemeClr val="tx1"/>
                    </a:solidFill>
                    <a:round/>
                    <a:headEnd/>
                    <a:tailEnd/>
                  </a:ln>
                </p:spPr>
                <p:txBody>
                  <a:bodyPr/>
                  <a:lstStyle/>
                  <a:p>
                    <a:endParaRPr lang="en-US"/>
                  </a:p>
                </p:txBody>
              </p:sp>
              <p:sp>
                <p:nvSpPr>
                  <p:cNvPr id="25627" name="Rectangle 10"/>
                  <p:cNvSpPr>
                    <a:spLocks noChangeArrowheads="1"/>
                  </p:cNvSpPr>
                  <p:nvPr/>
                </p:nvSpPr>
                <p:spPr bwMode="auto">
                  <a:xfrm>
                    <a:off x="2282" y="2697"/>
                    <a:ext cx="443" cy="246"/>
                  </a:xfrm>
                  <a:prstGeom prst="rect">
                    <a:avLst/>
                  </a:prstGeom>
                  <a:solidFill>
                    <a:schemeClr val="accent1"/>
                  </a:solidFill>
                  <a:ln w="9525" algn="ctr">
                    <a:solidFill>
                      <a:schemeClr val="tx1"/>
                    </a:solidFill>
                    <a:miter lim="800000"/>
                    <a:headEnd/>
                    <a:tailEnd/>
                  </a:ln>
                </p:spPr>
                <p:txBody>
                  <a:bodyPr wrap="none" anchor="ctr"/>
                  <a:lstStyle/>
                  <a:p>
                    <a:pPr algn="ctr"/>
                    <a:r>
                      <a:rPr lang="en-US" altLang="zh-CN" sz="1400">
                        <a:ea typeface="宋体" pitchFamily="2" charset="-122"/>
                      </a:rPr>
                      <a:t>xlate</a:t>
                    </a:r>
                  </a:p>
                </p:txBody>
              </p:sp>
              <p:sp>
                <p:nvSpPr>
                  <p:cNvPr id="25628" name="Cloud"/>
                  <p:cNvSpPr>
                    <a:spLocks noChangeAspect="1" noEditPoints="1" noChangeArrowheads="1"/>
                  </p:cNvSpPr>
                  <p:nvPr/>
                </p:nvSpPr>
                <p:spPr bwMode="auto">
                  <a:xfrm>
                    <a:off x="649" y="2470"/>
                    <a:ext cx="1232" cy="822"/>
                  </a:xfrm>
                  <a:custGeom>
                    <a:avLst/>
                    <a:gdLst>
                      <a:gd name="T0" fmla="*/ 0 w 21600"/>
                      <a:gd name="T1" fmla="*/ 1 h 21600"/>
                      <a:gd name="T2" fmla="*/ 2 w 21600"/>
                      <a:gd name="T3" fmla="*/ 1 h 21600"/>
                      <a:gd name="T4" fmla="*/ 4 w 21600"/>
                      <a:gd name="T5" fmla="*/ 1 h 21600"/>
                      <a:gd name="T6" fmla="*/ 2 w 21600"/>
                      <a:gd name="T7" fmla="*/ 0 h 21600"/>
                      <a:gd name="T8" fmla="*/ 0 60000 65536"/>
                      <a:gd name="T9" fmla="*/ 0 60000 65536"/>
                      <a:gd name="T10" fmla="*/ 0 60000 65536"/>
                      <a:gd name="T11" fmla="*/ 0 60000 65536"/>
                      <a:gd name="T12" fmla="*/ 2981 w 21600"/>
                      <a:gd name="T13" fmla="*/ 3258 h 21600"/>
                      <a:gd name="T14" fmla="*/ 17094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9C9"/>
                  </a:solidFill>
                  <a:ln w="9525" algn="ctr">
                    <a:solidFill>
                      <a:schemeClr val="tx1"/>
                    </a:solidFill>
                    <a:miter lim="800000"/>
                    <a:headEnd/>
                    <a:tailEnd/>
                  </a:ln>
                </p:spPr>
                <p:txBody>
                  <a:bodyPr wrap="none" anchor="ctr"/>
                  <a:lstStyle/>
                  <a:p>
                    <a:pPr algn="ctr"/>
                    <a:r>
                      <a:rPr lang="en-US" altLang="zh-CN" sz="1400">
                        <a:ea typeface="宋体" pitchFamily="2" charset="-122"/>
                      </a:rPr>
                      <a:t>The IPv4</a:t>
                    </a:r>
                  </a:p>
                  <a:p>
                    <a:pPr algn="ctr"/>
                    <a:r>
                      <a:rPr lang="en-US" altLang="zh-CN" sz="1400">
                        <a:ea typeface="宋体" pitchFamily="2" charset="-122"/>
                      </a:rPr>
                      <a:t>Internet</a:t>
                    </a:r>
                  </a:p>
                </p:txBody>
              </p:sp>
              <p:sp>
                <p:nvSpPr>
                  <p:cNvPr id="25629" name="Cloud"/>
                  <p:cNvSpPr>
                    <a:spLocks noChangeAspect="1" noEditPoints="1" noChangeArrowheads="1"/>
                  </p:cNvSpPr>
                  <p:nvPr/>
                </p:nvSpPr>
                <p:spPr bwMode="auto">
                  <a:xfrm>
                    <a:off x="3061" y="2568"/>
                    <a:ext cx="836" cy="592"/>
                  </a:xfrm>
                  <a:custGeom>
                    <a:avLst/>
                    <a:gdLst>
                      <a:gd name="T0" fmla="*/ 0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2971 w 21600"/>
                      <a:gd name="T13" fmla="*/ 3247 h 21600"/>
                      <a:gd name="T14" fmla="*/ 17078 w 21600"/>
                      <a:gd name="T15" fmla="*/ 1733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4FAB4"/>
                  </a:solidFill>
                  <a:ln w="9525" algn="ctr">
                    <a:solidFill>
                      <a:schemeClr val="tx1"/>
                    </a:solidFill>
                    <a:miter lim="800000"/>
                    <a:headEnd/>
                    <a:tailEnd/>
                  </a:ln>
                </p:spPr>
                <p:txBody>
                  <a:bodyPr wrap="none" anchor="ctr"/>
                  <a:lstStyle/>
                  <a:p>
                    <a:pPr algn="ctr"/>
                    <a:r>
                      <a:rPr lang="en-US" altLang="zh-CN" sz="1400">
                        <a:ea typeface="宋体" pitchFamily="2" charset="-122"/>
                      </a:rPr>
                      <a:t>An IPv6</a:t>
                    </a:r>
                  </a:p>
                  <a:p>
                    <a:pPr algn="ctr"/>
                    <a:r>
                      <a:rPr lang="en-US" altLang="zh-CN" sz="1400">
                        <a:ea typeface="宋体" pitchFamily="2" charset="-122"/>
                      </a:rPr>
                      <a:t>Network</a:t>
                    </a:r>
                  </a:p>
                  <a:p>
                    <a:pPr algn="ctr"/>
                    <a:r>
                      <a:rPr lang="en-US" altLang="zh-CN" sz="1400">
                        <a:ea typeface="宋体" pitchFamily="2" charset="-122"/>
                      </a:rPr>
                      <a:t>(subset)</a:t>
                    </a:r>
                  </a:p>
                </p:txBody>
              </p:sp>
              <p:sp>
                <p:nvSpPr>
                  <p:cNvPr id="25630" name="computr1"/>
                  <p:cNvSpPr>
                    <a:spLocks noEditPoints="1" noChangeArrowheads="1"/>
                  </p:cNvSpPr>
                  <p:nvPr/>
                </p:nvSpPr>
                <p:spPr bwMode="auto">
                  <a:xfrm>
                    <a:off x="4649" y="2205"/>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5631" name="computr1"/>
                  <p:cNvSpPr>
                    <a:spLocks noEditPoints="1" noChangeArrowheads="1"/>
                  </p:cNvSpPr>
                  <p:nvPr/>
                </p:nvSpPr>
                <p:spPr bwMode="auto">
                  <a:xfrm>
                    <a:off x="4649" y="2704"/>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5632" name="computr1"/>
                  <p:cNvSpPr>
                    <a:spLocks noEditPoints="1" noChangeArrowheads="1"/>
                  </p:cNvSpPr>
                  <p:nvPr/>
                </p:nvSpPr>
                <p:spPr bwMode="auto">
                  <a:xfrm>
                    <a:off x="4649" y="3249"/>
                    <a:ext cx="253" cy="2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52 w 21600"/>
                      <a:gd name="T43" fmla="*/ 2537 h 21600"/>
                      <a:gd name="T44" fmla="*/ 16734 w 21600"/>
                      <a:gd name="T45" fmla="*/ 11162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25633" name="Line 16"/>
                  <p:cNvSpPr>
                    <a:spLocks noChangeShapeType="1"/>
                  </p:cNvSpPr>
                  <p:nvPr/>
                </p:nvSpPr>
                <p:spPr bwMode="auto">
                  <a:xfrm flipV="1">
                    <a:off x="3833" y="2341"/>
                    <a:ext cx="816" cy="318"/>
                  </a:xfrm>
                  <a:prstGeom prst="line">
                    <a:avLst/>
                  </a:prstGeom>
                  <a:noFill/>
                  <a:ln w="9525">
                    <a:solidFill>
                      <a:schemeClr val="tx1"/>
                    </a:solidFill>
                    <a:round/>
                    <a:headEnd/>
                    <a:tailEnd/>
                  </a:ln>
                </p:spPr>
                <p:txBody>
                  <a:bodyPr/>
                  <a:lstStyle/>
                  <a:p>
                    <a:endParaRPr lang="en-US"/>
                  </a:p>
                </p:txBody>
              </p:sp>
              <p:sp>
                <p:nvSpPr>
                  <p:cNvPr id="25634" name="Line 17"/>
                  <p:cNvSpPr>
                    <a:spLocks noChangeShapeType="1"/>
                  </p:cNvSpPr>
                  <p:nvPr/>
                </p:nvSpPr>
                <p:spPr bwMode="auto">
                  <a:xfrm>
                    <a:off x="3878" y="2840"/>
                    <a:ext cx="771" cy="0"/>
                  </a:xfrm>
                  <a:prstGeom prst="line">
                    <a:avLst/>
                  </a:prstGeom>
                  <a:noFill/>
                  <a:ln w="9525">
                    <a:solidFill>
                      <a:schemeClr val="tx1"/>
                    </a:solidFill>
                    <a:prstDash val="dash"/>
                    <a:round/>
                    <a:headEnd/>
                    <a:tailEnd/>
                  </a:ln>
                </p:spPr>
                <p:txBody>
                  <a:bodyPr/>
                  <a:lstStyle/>
                  <a:p>
                    <a:endParaRPr lang="en-US"/>
                  </a:p>
                </p:txBody>
              </p:sp>
              <p:sp>
                <p:nvSpPr>
                  <p:cNvPr id="25635" name="Line 18"/>
                  <p:cNvSpPr>
                    <a:spLocks noChangeShapeType="1"/>
                  </p:cNvSpPr>
                  <p:nvPr/>
                </p:nvSpPr>
                <p:spPr bwMode="auto">
                  <a:xfrm>
                    <a:off x="3787" y="3022"/>
                    <a:ext cx="862" cy="317"/>
                  </a:xfrm>
                  <a:prstGeom prst="line">
                    <a:avLst/>
                  </a:prstGeom>
                  <a:noFill/>
                  <a:ln w="9525">
                    <a:solidFill>
                      <a:schemeClr val="tx1"/>
                    </a:solidFill>
                    <a:prstDash val="dash"/>
                    <a:round/>
                    <a:headEnd/>
                    <a:tailEnd/>
                  </a:ln>
                </p:spPr>
                <p:txBody>
                  <a:bodyPr/>
                  <a:lstStyle/>
                  <a:p>
                    <a:endParaRPr lang="en-US"/>
                  </a:p>
                </p:txBody>
              </p:sp>
              <p:sp>
                <p:nvSpPr>
                  <p:cNvPr id="25636" name="AutoShape 19"/>
                  <p:cNvSpPr>
                    <a:spLocks noChangeArrowheads="1"/>
                  </p:cNvSpPr>
                  <p:nvPr/>
                </p:nvSpPr>
                <p:spPr bwMode="auto">
                  <a:xfrm>
                    <a:off x="2245" y="3339"/>
                    <a:ext cx="590" cy="136"/>
                  </a:xfrm>
                  <a:prstGeom prst="rightArrow">
                    <a:avLst>
                      <a:gd name="adj1" fmla="val 50000"/>
                      <a:gd name="adj2" fmla="val 108456"/>
                    </a:avLst>
                  </a:prstGeom>
                  <a:solidFill>
                    <a:schemeClr val="accent1"/>
                  </a:solidFill>
                  <a:ln w="9525">
                    <a:solidFill>
                      <a:schemeClr val="tx1"/>
                    </a:solidFill>
                    <a:miter lim="800000"/>
                    <a:headEnd/>
                    <a:tailEnd/>
                  </a:ln>
                </p:spPr>
                <p:txBody>
                  <a:bodyPr wrap="none" anchor="ctr"/>
                  <a:lstStyle/>
                  <a:p>
                    <a:endParaRPr lang="en-US"/>
                  </a:p>
                </p:txBody>
              </p:sp>
              <p:sp>
                <p:nvSpPr>
                  <p:cNvPr id="25637" name="Rectangle 20"/>
                  <p:cNvSpPr>
                    <a:spLocks noChangeArrowheads="1"/>
                  </p:cNvSpPr>
                  <p:nvPr/>
                </p:nvSpPr>
                <p:spPr bwMode="auto">
                  <a:xfrm>
                    <a:off x="2290" y="2251"/>
                    <a:ext cx="409" cy="227"/>
                  </a:xfrm>
                  <a:prstGeom prst="rect">
                    <a:avLst/>
                  </a:prstGeom>
                  <a:solidFill>
                    <a:schemeClr val="accent1"/>
                  </a:solidFill>
                  <a:ln w="9525" algn="ctr">
                    <a:solidFill>
                      <a:schemeClr val="tx1"/>
                    </a:solidFill>
                    <a:miter lim="800000"/>
                    <a:headEnd/>
                    <a:tailEnd/>
                  </a:ln>
                </p:spPr>
                <p:txBody>
                  <a:bodyPr wrap="none" anchor="ctr"/>
                  <a:lstStyle/>
                  <a:p>
                    <a:pPr algn="ctr"/>
                    <a:r>
                      <a:rPr lang="en-US" altLang="zh-CN" sz="1400">
                        <a:ea typeface="宋体" pitchFamily="2" charset="-122"/>
                      </a:rPr>
                      <a:t>Dynamic</a:t>
                    </a:r>
                  </a:p>
                  <a:p>
                    <a:pPr algn="ctr"/>
                    <a:r>
                      <a:rPr lang="en-US" altLang="zh-CN" sz="1400">
                        <a:ea typeface="宋体" pitchFamily="2" charset="-122"/>
                      </a:rPr>
                      <a:t>DNS</a:t>
                    </a:r>
                  </a:p>
                </p:txBody>
              </p:sp>
              <p:sp>
                <p:nvSpPr>
                  <p:cNvPr id="25638" name="Line 21"/>
                  <p:cNvSpPr>
                    <a:spLocks noChangeShapeType="1"/>
                  </p:cNvSpPr>
                  <p:nvPr/>
                </p:nvSpPr>
                <p:spPr bwMode="auto">
                  <a:xfrm flipV="1">
                    <a:off x="1791" y="2341"/>
                    <a:ext cx="499" cy="273"/>
                  </a:xfrm>
                  <a:prstGeom prst="line">
                    <a:avLst/>
                  </a:prstGeom>
                  <a:noFill/>
                  <a:ln w="9525">
                    <a:solidFill>
                      <a:schemeClr val="tx1"/>
                    </a:solidFill>
                    <a:round/>
                    <a:headEnd/>
                    <a:tailEnd/>
                  </a:ln>
                </p:spPr>
                <p:txBody>
                  <a:bodyPr/>
                  <a:lstStyle/>
                  <a:p>
                    <a:endParaRPr lang="en-US"/>
                  </a:p>
                </p:txBody>
              </p:sp>
              <p:sp>
                <p:nvSpPr>
                  <p:cNvPr id="25639" name="Line 22"/>
                  <p:cNvSpPr>
                    <a:spLocks noChangeShapeType="1"/>
                  </p:cNvSpPr>
                  <p:nvPr/>
                </p:nvSpPr>
                <p:spPr bwMode="auto">
                  <a:xfrm>
                    <a:off x="2699" y="2341"/>
                    <a:ext cx="680" cy="227"/>
                  </a:xfrm>
                  <a:prstGeom prst="line">
                    <a:avLst/>
                  </a:prstGeom>
                  <a:noFill/>
                  <a:ln w="9525">
                    <a:solidFill>
                      <a:schemeClr val="tx1"/>
                    </a:solidFill>
                    <a:round/>
                    <a:headEnd/>
                    <a:tailEnd/>
                  </a:ln>
                </p:spPr>
                <p:txBody>
                  <a:bodyPr/>
                  <a:lstStyle/>
                  <a:p>
                    <a:endParaRPr lang="en-US"/>
                  </a:p>
                </p:txBody>
              </p:sp>
              <p:sp>
                <p:nvSpPr>
                  <p:cNvPr id="25640" name="Rectangle 23"/>
                  <p:cNvSpPr>
                    <a:spLocks noChangeArrowheads="1"/>
                  </p:cNvSpPr>
                  <p:nvPr/>
                </p:nvSpPr>
                <p:spPr bwMode="auto">
                  <a:xfrm>
                    <a:off x="3243" y="3294"/>
                    <a:ext cx="454" cy="227"/>
                  </a:xfrm>
                  <a:prstGeom prst="rect">
                    <a:avLst/>
                  </a:prstGeom>
                  <a:solidFill>
                    <a:schemeClr val="accent1"/>
                  </a:solidFill>
                  <a:ln w="9525" algn="ctr">
                    <a:solidFill>
                      <a:schemeClr val="tx1"/>
                    </a:solidFill>
                    <a:miter lim="800000"/>
                    <a:headEnd/>
                    <a:tailEnd/>
                  </a:ln>
                </p:spPr>
                <p:txBody>
                  <a:bodyPr wrap="none" anchor="ctr"/>
                  <a:lstStyle/>
                  <a:p>
                    <a:pPr algn="ctr"/>
                    <a:r>
                      <a:rPr lang="en-US" altLang="zh-CN" sz="1400">
                        <a:ea typeface="宋体" pitchFamily="2" charset="-122"/>
                      </a:rPr>
                      <a:t>DHCPv6</a:t>
                    </a:r>
                  </a:p>
                </p:txBody>
              </p:sp>
              <p:sp>
                <p:nvSpPr>
                  <p:cNvPr id="25641" name="Line 24"/>
                  <p:cNvSpPr>
                    <a:spLocks noChangeShapeType="1"/>
                  </p:cNvSpPr>
                  <p:nvPr/>
                </p:nvSpPr>
                <p:spPr bwMode="auto">
                  <a:xfrm>
                    <a:off x="3470" y="3158"/>
                    <a:ext cx="0" cy="136"/>
                  </a:xfrm>
                  <a:prstGeom prst="line">
                    <a:avLst/>
                  </a:prstGeom>
                  <a:noFill/>
                  <a:ln w="9525">
                    <a:solidFill>
                      <a:schemeClr val="tx1"/>
                    </a:solidFill>
                    <a:round/>
                    <a:headEnd/>
                    <a:tailEnd/>
                  </a:ln>
                </p:spPr>
                <p:txBody>
                  <a:bodyPr/>
                  <a:lstStyle/>
                  <a:p>
                    <a:endParaRPr lang="en-US"/>
                  </a:p>
                </p:txBody>
              </p:sp>
            </p:grpSp>
            <p:sp>
              <p:nvSpPr>
                <p:cNvPr id="25620" name="Freeform 25"/>
                <p:cNvSpPr>
                  <a:spLocks/>
                </p:cNvSpPr>
                <p:nvPr/>
              </p:nvSpPr>
              <p:spPr bwMode="auto">
                <a:xfrm>
                  <a:off x="3069" y="2756"/>
                  <a:ext cx="522" cy="947"/>
                </a:xfrm>
                <a:custGeom>
                  <a:avLst/>
                  <a:gdLst>
                    <a:gd name="T0" fmla="*/ 0 w 522"/>
                    <a:gd name="T1" fmla="*/ 0 h 947"/>
                    <a:gd name="T2" fmla="*/ 204 w 522"/>
                    <a:gd name="T3" fmla="*/ 176 h 947"/>
                    <a:gd name="T4" fmla="*/ 295 w 522"/>
                    <a:gd name="T5" fmla="*/ 720 h 947"/>
                    <a:gd name="T6" fmla="*/ 522 w 522"/>
                    <a:gd name="T7" fmla="*/ 947 h 947"/>
                    <a:gd name="T8" fmla="*/ 0 60000 65536"/>
                    <a:gd name="T9" fmla="*/ 0 60000 65536"/>
                    <a:gd name="T10" fmla="*/ 0 60000 65536"/>
                    <a:gd name="T11" fmla="*/ 0 60000 65536"/>
                    <a:gd name="T12" fmla="*/ 0 w 522"/>
                    <a:gd name="T13" fmla="*/ 0 h 947"/>
                    <a:gd name="T14" fmla="*/ 522 w 522"/>
                    <a:gd name="T15" fmla="*/ 947 h 947"/>
                  </a:gdLst>
                  <a:ahLst/>
                  <a:cxnLst>
                    <a:cxn ang="T8">
                      <a:pos x="T0" y="T1"/>
                    </a:cxn>
                    <a:cxn ang="T9">
                      <a:pos x="T2" y="T3"/>
                    </a:cxn>
                    <a:cxn ang="T10">
                      <a:pos x="T4" y="T5"/>
                    </a:cxn>
                    <a:cxn ang="T11">
                      <a:pos x="T6" y="T7"/>
                    </a:cxn>
                  </a:cxnLst>
                  <a:rect l="T12" t="T13" r="T14" b="T15"/>
                  <a:pathLst>
                    <a:path w="522" h="947">
                      <a:moveTo>
                        <a:pt x="0" y="0"/>
                      </a:moveTo>
                      <a:cubicBezTo>
                        <a:pt x="35" y="29"/>
                        <a:pt x="155" y="56"/>
                        <a:pt x="204" y="176"/>
                      </a:cubicBezTo>
                      <a:cubicBezTo>
                        <a:pt x="253" y="296"/>
                        <a:pt x="242" y="592"/>
                        <a:pt x="295" y="720"/>
                      </a:cubicBezTo>
                      <a:cubicBezTo>
                        <a:pt x="348" y="848"/>
                        <a:pt x="435" y="897"/>
                        <a:pt x="522" y="947"/>
                      </a:cubicBezTo>
                    </a:path>
                  </a:pathLst>
                </a:custGeom>
                <a:noFill/>
                <a:ln w="38100">
                  <a:solidFill>
                    <a:srgbClr val="FF0000"/>
                  </a:solidFill>
                  <a:prstDash val="dash"/>
                  <a:round/>
                  <a:headEnd type="triangle" w="med" len="med"/>
                  <a:tailEnd type="triangle" w="med" len="med"/>
                </a:ln>
              </p:spPr>
              <p:txBody>
                <a:bodyPr/>
                <a:lstStyle/>
                <a:p>
                  <a:endParaRPr lang="en-US"/>
                </a:p>
              </p:txBody>
            </p:sp>
            <p:sp>
              <p:nvSpPr>
                <p:cNvPr id="25621" name="AutoShape 26"/>
                <p:cNvSpPr>
                  <a:spLocks noChangeArrowheads="1"/>
                </p:cNvSpPr>
                <p:nvPr/>
              </p:nvSpPr>
              <p:spPr bwMode="auto">
                <a:xfrm>
                  <a:off x="340" y="2659"/>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H1</a:t>
                  </a:r>
                </a:p>
              </p:txBody>
            </p:sp>
            <p:sp>
              <p:nvSpPr>
                <p:cNvPr id="25622" name="AutoShape 27"/>
                <p:cNvSpPr>
                  <a:spLocks noChangeArrowheads="1"/>
                </p:cNvSpPr>
                <p:nvPr/>
              </p:nvSpPr>
              <p:spPr bwMode="auto">
                <a:xfrm>
                  <a:off x="340" y="3022"/>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H2</a:t>
                  </a:r>
                </a:p>
              </p:txBody>
            </p:sp>
            <p:sp>
              <p:nvSpPr>
                <p:cNvPr id="25623" name="AutoShape 28"/>
                <p:cNvSpPr>
                  <a:spLocks noChangeArrowheads="1"/>
                </p:cNvSpPr>
                <p:nvPr/>
              </p:nvSpPr>
              <p:spPr bwMode="auto">
                <a:xfrm>
                  <a:off x="340" y="3430"/>
                  <a:ext cx="409" cy="227"/>
                </a:xfrm>
                <a:prstGeom prst="roundRect">
                  <a:avLst>
                    <a:gd name="adj" fmla="val 16667"/>
                  </a:avLst>
                </a:prstGeom>
                <a:solidFill>
                  <a:schemeClr val="accent1"/>
                </a:solidFill>
                <a:ln w="9525" algn="ctr">
                  <a:solidFill>
                    <a:schemeClr val="tx1"/>
                  </a:solidFill>
                  <a:round/>
                  <a:headEnd/>
                  <a:tailEnd/>
                </a:ln>
              </p:spPr>
              <p:txBody>
                <a:bodyPr wrap="none" anchor="ctr"/>
                <a:lstStyle/>
                <a:p>
                  <a:pPr algn="ctr"/>
                  <a:r>
                    <a:rPr lang="en-US" altLang="zh-CN" sz="1400">
                      <a:ea typeface="宋体" pitchFamily="2" charset="-122"/>
                    </a:rPr>
                    <a:t>H3</a:t>
                  </a:r>
                </a:p>
              </p:txBody>
            </p:sp>
            <p:sp>
              <p:nvSpPr>
                <p:cNvPr id="25624" name="Line 29"/>
                <p:cNvSpPr>
                  <a:spLocks noChangeShapeType="1"/>
                </p:cNvSpPr>
                <p:nvPr/>
              </p:nvSpPr>
              <p:spPr bwMode="auto">
                <a:xfrm>
                  <a:off x="748" y="2750"/>
                  <a:ext cx="363" cy="181"/>
                </a:xfrm>
                <a:prstGeom prst="line">
                  <a:avLst/>
                </a:prstGeom>
                <a:noFill/>
                <a:ln w="9525">
                  <a:solidFill>
                    <a:schemeClr val="tx1"/>
                  </a:solidFill>
                  <a:round/>
                  <a:headEnd/>
                  <a:tailEnd/>
                </a:ln>
              </p:spPr>
              <p:txBody>
                <a:bodyPr/>
                <a:lstStyle/>
                <a:p>
                  <a:endParaRPr lang="en-US"/>
                </a:p>
              </p:txBody>
            </p:sp>
            <p:sp>
              <p:nvSpPr>
                <p:cNvPr id="25625" name="Line 30"/>
                <p:cNvSpPr>
                  <a:spLocks noChangeShapeType="1"/>
                </p:cNvSpPr>
                <p:nvPr/>
              </p:nvSpPr>
              <p:spPr bwMode="auto">
                <a:xfrm flipV="1">
                  <a:off x="725" y="3430"/>
                  <a:ext cx="318" cy="91"/>
                </a:xfrm>
                <a:prstGeom prst="line">
                  <a:avLst/>
                </a:prstGeom>
                <a:noFill/>
                <a:ln w="9525">
                  <a:solidFill>
                    <a:schemeClr val="tx1"/>
                  </a:solidFill>
                  <a:round/>
                  <a:headEnd/>
                  <a:tailEnd/>
                </a:ln>
              </p:spPr>
              <p:txBody>
                <a:bodyPr/>
                <a:lstStyle/>
                <a:p>
                  <a:endParaRPr lang="en-US"/>
                </a:p>
              </p:txBody>
            </p:sp>
          </p:grpSp>
          <p:grpSp>
            <p:nvGrpSpPr>
              <p:cNvPr id="6" name="Group 31"/>
              <p:cNvGrpSpPr>
                <a:grpSpLocks/>
              </p:cNvGrpSpPr>
              <p:nvPr/>
            </p:nvGrpSpPr>
            <p:grpSpPr bwMode="auto">
              <a:xfrm>
                <a:off x="295" y="2523"/>
                <a:ext cx="5563" cy="1534"/>
                <a:chOff x="295" y="2523"/>
                <a:chExt cx="5563" cy="1534"/>
              </a:xfrm>
            </p:grpSpPr>
            <p:sp>
              <p:nvSpPr>
                <p:cNvPr id="25612" name="Text Box 32"/>
                <p:cNvSpPr txBox="1">
                  <a:spLocks noChangeArrowheads="1"/>
                </p:cNvSpPr>
                <p:nvPr/>
              </p:nvSpPr>
              <p:spPr bwMode="auto">
                <a:xfrm>
                  <a:off x="4818" y="2804"/>
                  <a:ext cx="1028"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[Pref:1.0.0.1::]:80</a:t>
                  </a:r>
                </a:p>
              </p:txBody>
            </p:sp>
            <p:sp>
              <p:nvSpPr>
                <p:cNvPr id="25613" name="Text Box 33"/>
                <p:cNvSpPr txBox="1">
                  <a:spLocks noChangeArrowheads="1"/>
                </p:cNvSpPr>
                <p:nvPr/>
              </p:nvSpPr>
              <p:spPr bwMode="auto">
                <a:xfrm>
                  <a:off x="4830" y="3339"/>
                  <a:ext cx="1028" cy="173"/>
                </a:xfrm>
                <a:prstGeom prst="rect">
                  <a:avLst/>
                </a:prstGeom>
                <a:noFill/>
                <a:ln w="9525">
                  <a:noFill/>
                  <a:miter lim="800000"/>
                  <a:headEnd/>
                  <a:tailEnd/>
                </a:ln>
              </p:spPr>
              <p:txBody>
                <a:bodyPr wrap="none">
                  <a:spAutoFit/>
                </a:bodyPr>
                <a:lstStyle/>
                <a:p>
                  <a:r>
                    <a:rPr lang="en-US" altLang="zh-CN" sz="1200">
                      <a:solidFill>
                        <a:schemeClr val="accent1"/>
                      </a:solidFill>
                      <a:latin typeface="MS Gothic" pitchFamily="49" charset="-128"/>
                      <a:ea typeface="MS Gothic" pitchFamily="49" charset="-128"/>
                    </a:rPr>
                    <a:t>[Pref:1.0.0.1::]:80</a:t>
                  </a:r>
                </a:p>
              </p:txBody>
            </p:sp>
            <p:sp>
              <p:nvSpPr>
                <p:cNvPr id="25614" name="Text Box 34"/>
                <p:cNvSpPr txBox="1">
                  <a:spLocks noChangeArrowheads="1"/>
                </p:cNvSpPr>
                <p:nvPr/>
              </p:nvSpPr>
              <p:spPr bwMode="auto">
                <a:xfrm>
                  <a:off x="4830" y="3884"/>
                  <a:ext cx="1028" cy="173"/>
                </a:xfrm>
                <a:prstGeom prst="rect">
                  <a:avLst/>
                </a:prstGeom>
                <a:noFill/>
                <a:ln w="9525">
                  <a:noFill/>
                  <a:miter lim="800000"/>
                  <a:headEnd/>
                  <a:tailEnd/>
                </a:ln>
              </p:spPr>
              <p:txBody>
                <a:bodyPr wrap="none">
                  <a:spAutoFit/>
                </a:bodyPr>
                <a:lstStyle/>
                <a:p>
                  <a:r>
                    <a:rPr lang="en-US" altLang="zh-CN" sz="1200">
                      <a:solidFill>
                        <a:schemeClr val="accent1"/>
                      </a:solidFill>
                      <a:latin typeface="MS Gothic" pitchFamily="49" charset="-128"/>
                      <a:ea typeface="MS Gothic" pitchFamily="49" charset="-128"/>
                    </a:rPr>
                    <a:t>[Pref:1.0.0.1::]:80</a:t>
                  </a:r>
                </a:p>
              </p:txBody>
            </p:sp>
            <p:sp>
              <p:nvSpPr>
                <p:cNvPr id="25615" name="Text Box 35"/>
                <p:cNvSpPr txBox="1">
                  <a:spLocks noChangeArrowheads="1"/>
                </p:cNvSpPr>
                <p:nvPr/>
              </p:nvSpPr>
              <p:spPr bwMode="auto">
                <a:xfrm>
                  <a:off x="295" y="2523"/>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2.0.0.1:P1</a:t>
                  </a:r>
                </a:p>
              </p:txBody>
            </p:sp>
            <p:sp>
              <p:nvSpPr>
                <p:cNvPr id="25616" name="Text Box 36"/>
                <p:cNvSpPr txBox="1">
                  <a:spLocks noChangeArrowheads="1"/>
                </p:cNvSpPr>
                <p:nvPr/>
              </p:nvSpPr>
              <p:spPr bwMode="auto">
                <a:xfrm>
                  <a:off x="295" y="2886"/>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2.0.0.2:P2</a:t>
                  </a:r>
                </a:p>
              </p:txBody>
            </p:sp>
            <p:sp>
              <p:nvSpPr>
                <p:cNvPr id="25617" name="Text Box 37"/>
                <p:cNvSpPr txBox="1">
                  <a:spLocks noChangeArrowheads="1"/>
                </p:cNvSpPr>
                <p:nvPr/>
              </p:nvSpPr>
              <p:spPr bwMode="auto">
                <a:xfrm>
                  <a:off x="295" y="3294"/>
                  <a:ext cx="596" cy="173"/>
                </a:xfrm>
                <a:prstGeom prst="rect">
                  <a:avLst/>
                </a:prstGeom>
                <a:noFill/>
                <a:ln w="9525">
                  <a:noFill/>
                  <a:miter lim="800000"/>
                  <a:headEnd/>
                  <a:tailEnd/>
                </a:ln>
              </p:spPr>
              <p:txBody>
                <a:bodyPr wrap="none">
                  <a:spAutoFit/>
                </a:bodyPr>
                <a:lstStyle/>
                <a:p>
                  <a:r>
                    <a:rPr lang="en-US" altLang="zh-CN" sz="1200">
                      <a:latin typeface="MS Gothic" pitchFamily="49" charset="-128"/>
                      <a:ea typeface="MS Gothic" pitchFamily="49" charset="-128"/>
                    </a:rPr>
                    <a:t>2.0.0.3:P3</a:t>
                  </a:r>
                </a:p>
              </p:txBody>
            </p:sp>
          </p:grpSp>
        </p:grpSp>
        <p:sp>
          <p:nvSpPr>
            <p:cNvPr id="25607" name="Text Box 38"/>
            <p:cNvSpPr txBox="1">
              <a:spLocks noChangeArrowheads="1"/>
            </p:cNvSpPr>
            <p:nvPr/>
          </p:nvSpPr>
          <p:spPr bwMode="auto">
            <a:xfrm>
              <a:off x="4195" y="2659"/>
              <a:ext cx="596" cy="288"/>
            </a:xfrm>
            <a:prstGeom prst="rect">
              <a:avLst/>
            </a:prstGeom>
            <a:noFill/>
            <a:ln w="9525" algn="ctr">
              <a:noFill/>
              <a:miter lim="800000"/>
              <a:headEnd/>
              <a:tailEnd/>
            </a:ln>
          </p:spPr>
          <p:txBody>
            <a:bodyPr wrap="none">
              <a:spAutoFit/>
            </a:bodyPr>
            <a:lstStyle/>
            <a:p>
              <a:r>
                <a:rPr lang="en-US" altLang="zh-CN" sz="1200">
                  <a:solidFill>
                    <a:srgbClr val="FF0000"/>
                  </a:solidFill>
                  <a:latin typeface="MS Gothic" pitchFamily="49" charset="-128"/>
                  <a:ea typeface="MS Gothic" pitchFamily="49" charset="-128"/>
                </a:rPr>
                <a:t>a.com</a:t>
              </a:r>
            </a:p>
            <a:p>
              <a:r>
                <a:rPr lang="en-US" altLang="zh-CN" sz="1200">
                  <a:solidFill>
                    <a:srgbClr val="FF0000"/>
                  </a:solidFill>
                  <a:latin typeface="MS Gothic" pitchFamily="49" charset="-128"/>
                  <a:ea typeface="MS Gothic" pitchFamily="49" charset="-128"/>
                </a:rPr>
                <a:t>1.0.0.1:80</a:t>
              </a:r>
            </a:p>
          </p:txBody>
        </p:sp>
        <p:sp>
          <p:nvSpPr>
            <p:cNvPr id="25608" name="Text Box 39"/>
            <p:cNvSpPr txBox="1">
              <a:spLocks noChangeArrowheads="1"/>
            </p:cNvSpPr>
            <p:nvPr/>
          </p:nvSpPr>
          <p:spPr bwMode="auto">
            <a:xfrm>
              <a:off x="4195" y="3249"/>
              <a:ext cx="596" cy="288"/>
            </a:xfrm>
            <a:prstGeom prst="rect">
              <a:avLst/>
            </a:prstGeom>
            <a:noFill/>
            <a:ln w="9525" algn="ctr">
              <a:noFill/>
              <a:miter lim="800000"/>
              <a:headEnd/>
              <a:tailEnd/>
            </a:ln>
          </p:spPr>
          <p:txBody>
            <a:bodyPr wrap="none">
              <a:spAutoFit/>
            </a:bodyPr>
            <a:lstStyle/>
            <a:p>
              <a:r>
                <a:rPr lang="en-US" altLang="zh-CN" sz="1200">
                  <a:solidFill>
                    <a:srgbClr val="FFCC99"/>
                  </a:solidFill>
                  <a:latin typeface="MS Gothic" pitchFamily="49" charset="-128"/>
                  <a:ea typeface="MS Gothic" pitchFamily="49" charset="-128"/>
                </a:rPr>
                <a:t>b.com</a:t>
              </a:r>
            </a:p>
            <a:p>
              <a:r>
                <a:rPr lang="en-US" altLang="zh-CN" sz="1200">
                  <a:solidFill>
                    <a:srgbClr val="FFCC99"/>
                  </a:solidFill>
                  <a:latin typeface="MS Gothic" pitchFamily="49" charset="-128"/>
                  <a:ea typeface="MS Gothic" pitchFamily="49" charset="-128"/>
                </a:rPr>
                <a:t>1.0.0.1:80</a:t>
              </a:r>
            </a:p>
          </p:txBody>
        </p:sp>
        <p:sp>
          <p:nvSpPr>
            <p:cNvPr id="25609" name="Text Box 40"/>
            <p:cNvSpPr txBox="1">
              <a:spLocks noChangeArrowheads="1"/>
            </p:cNvSpPr>
            <p:nvPr/>
          </p:nvSpPr>
          <p:spPr bwMode="auto">
            <a:xfrm>
              <a:off x="4195" y="3748"/>
              <a:ext cx="596" cy="288"/>
            </a:xfrm>
            <a:prstGeom prst="rect">
              <a:avLst/>
            </a:prstGeom>
            <a:noFill/>
            <a:ln w="9525" algn="ctr">
              <a:noFill/>
              <a:miter lim="800000"/>
              <a:headEnd/>
              <a:tailEnd/>
            </a:ln>
          </p:spPr>
          <p:txBody>
            <a:bodyPr wrap="none">
              <a:spAutoFit/>
            </a:bodyPr>
            <a:lstStyle/>
            <a:p>
              <a:r>
                <a:rPr lang="en-US" altLang="zh-CN" sz="1200">
                  <a:solidFill>
                    <a:srgbClr val="FFCC99"/>
                  </a:solidFill>
                  <a:latin typeface="MS Gothic" pitchFamily="49" charset="-128"/>
                  <a:ea typeface="MS Gothic" pitchFamily="49" charset="-128"/>
                </a:rPr>
                <a:t>c.com</a:t>
              </a:r>
            </a:p>
            <a:p>
              <a:r>
                <a:rPr lang="en-US" altLang="zh-CN" sz="1200">
                  <a:solidFill>
                    <a:srgbClr val="FFCC99"/>
                  </a:solidFill>
                  <a:latin typeface="MS Gothic" pitchFamily="49" charset="-128"/>
                  <a:ea typeface="MS Gothic" pitchFamily="49" charset="-128"/>
                </a:rPr>
                <a:t>1.0.0.1:80</a:t>
              </a:r>
            </a:p>
          </p:txBody>
        </p:sp>
      </p:grpSp>
      <p:sp>
        <p:nvSpPr>
          <p:cNvPr id="25605" name="Text Box 41"/>
          <p:cNvSpPr txBox="1">
            <a:spLocks noChangeArrowheads="1"/>
          </p:cNvSpPr>
          <p:nvPr/>
        </p:nvSpPr>
        <p:spPr bwMode="auto">
          <a:xfrm>
            <a:off x="2555875" y="6021388"/>
            <a:ext cx="3225800" cy="639762"/>
          </a:xfrm>
          <a:prstGeom prst="rect">
            <a:avLst/>
          </a:prstGeom>
          <a:noFill/>
          <a:ln w="9525" algn="ctr">
            <a:noFill/>
            <a:miter lim="800000"/>
            <a:headEnd/>
            <a:tailEnd/>
          </a:ln>
        </p:spPr>
        <p:txBody>
          <a:bodyPr wrap="none">
            <a:spAutoFit/>
          </a:bodyPr>
          <a:lstStyle/>
          <a:p>
            <a:r>
              <a:rPr lang="en-US" altLang="zh-CN" sz="1200">
                <a:solidFill>
                  <a:srgbClr val="CC0066"/>
                </a:solidFill>
                <a:latin typeface="MS Gothic" pitchFamily="49" charset="-128"/>
                <a:ea typeface="MS Gothic" pitchFamily="49" charset="-128"/>
              </a:rPr>
              <a:t>{1.0.0.1:80}</a:t>
            </a:r>
            <a:r>
              <a:rPr lang="en-US" altLang="zh-CN" sz="1200">
                <a:solidFill>
                  <a:srgbClr val="CC0066"/>
                </a:solidFill>
                <a:latin typeface="MS Gothic" pitchFamily="49" charset="-128"/>
                <a:ea typeface="MS Gothic" pitchFamily="49" charset="-128"/>
                <a:sym typeface="Wingdings" pitchFamily="2" charset="2"/>
              </a:rPr>
              <a:t></a:t>
            </a:r>
            <a:r>
              <a:rPr lang="en-US" altLang="zh-CN" sz="1200">
                <a:solidFill>
                  <a:srgbClr val="CC0066"/>
                </a:solidFill>
                <a:latin typeface="MS Gothic" pitchFamily="49" charset="-128"/>
                <a:ea typeface="MS Gothic" pitchFamily="49" charset="-128"/>
              </a:rPr>
              <a:t>[Pref:1.0.0.1::]:80</a:t>
            </a:r>
            <a:r>
              <a:rPr lang="en-US" altLang="zh-CN" sz="1200">
                <a:solidFill>
                  <a:srgbClr val="CC0066"/>
                </a:solidFill>
                <a:latin typeface="MS Gothic" pitchFamily="49" charset="-128"/>
                <a:ea typeface="MS Gothic" pitchFamily="49" charset="-128"/>
                <a:sym typeface="Wingdings" pitchFamily="2" charset="2"/>
              </a:rPr>
              <a:t>a.com</a:t>
            </a:r>
            <a:endParaRPr lang="en-US" altLang="zh-CN" sz="1200">
              <a:solidFill>
                <a:srgbClr val="CC0066"/>
              </a:solidFill>
              <a:latin typeface="MS Gothic" pitchFamily="49" charset="-128"/>
              <a:ea typeface="MS Gothic" pitchFamily="49" charset="-128"/>
            </a:endParaRPr>
          </a:p>
          <a:p>
            <a:r>
              <a:rPr lang="en-US" altLang="zh-CN" sz="1200">
                <a:solidFill>
                  <a:srgbClr val="CC0066"/>
                </a:solidFill>
                <a:latin typeface="MS Gothic" pitchFamily="49" charset="-128"/>
                <a:ea typeface="MS Gothic" pitchFamily="49" charset="-128"/>
              </a:rPr>
              <a:t>{</a:t>
            </a:r>
            <a:r>
              <a:rPr lang="en-US" altLang="zh-CN" sz="1200">
                <a:solidFill>
                  <a:srgbClr val="CC0066"/>
                </a:solidFill>
                <a:latin typeface="MS Gothic" pitchFamily="49" charset="-128"/>
                <a:ea typeface="MS Gothic" pitchFamily="49" charset="-128"/>
                <a:sym typeface="Wingdings" pitchFamily="2" charset="2"/>
              </a:rPr>
              <a:t>1.0.0.1:80}</a:t>
            </a:r>
            <a:r>
              <a:rPr lang="en-US" altLang="zh-CN" sz="1200">
                <a:solidFill>
                  <a:srgbClr val="CC0066"/>
                </a:solidFill>
                <a:latin typeface="MS Gothic" pitchFamily="49" charset="-128"/>
                <a:ea typeface="MS Gothic" pitchFamily="49" charset="-128"/>
              </a:rPr>
              <a:t>[Pref:1.0.0.1::]:80</a:t>
            </a:r>
            <a:r>
              <a:rPr lang="en-US" altLang="zh-CN" sz="1200">
                <a:solidFill>
                  <a:srgbClr val="CC0066"/>
                </a:solidFill>
                <a:latin typeface="MS Gothic" pitchFamily="49" charset="-128"/>
                <a:ea typeface="MS Gothic" pitchFamily="49" charset="-128"/>
                <a:sym typeface="Wingdings" pitchFamily="2" charset="2"/>
              </a:rPr>
              <a:t>b.com</a:t>
            </a:r>
            <a:endParaRPr lang="en-US" altLang="zh-CN" sz="1200">
              <a:solidFill>
                <a:srgbClr val="CC0066"/>
              </a:solidFill>
              <a:latin typeface="MS Gothic" pitchFamily="49" charset="-128"/>
              <a:ea typeface="MS Gothic" pitchFamily="49" charset="-128"/>
            </a:endParaRPr>
          </a:p>
          <a:p>
            <a:r>
              <a:rPr lang="en-US" altLang="zh-CN" sz="1200">
                <a:solidFill>
                  <a:srgbClr val="CC0066"/>
                </a:solidFill>
                <a:latin typeface="MS Gothic" pitchFamily="49" charset="-128"/>
                <a:ea typeface="MS Gothic" pitchFamily="49" charset="-128"/>
                <a:sym typeface="Wingdings" pitchFamily="2" charset="2"/>
              </a:rPr>
              <a:t>{1.0.0.1:80}</a:t>
            </a:r>
            <a:r>
              <a:rPr lang="en-US" altLang="zh-CN" sz="1200">
                <a:solidFill>
                  <a:srgbClr val="CC0066"/>
                </a:solidFill>
                <a:latin typeface="MS Gothic" pitchFamily="49" charset="-128"/>
                <a:ea typeface="MS Gothic" pitchFamily="49" charset="-128"/>
              </a:rPr>
              <a:t>[Pref:1.0.0.1::]:80</a:t>
            </a:r>
            <a:r>
              <a:rPr lang="en-US" altLang="zh-CN" sz="1200">
                <a:solidFill>
                  <a:srgbClr val="CC0066"/>
                </a:solidFill>
                <a:latin typeface="MS Gothic" pitchFamily="49" charset="-128"/>
                <a:ea typeface="MS Gothic" pitchFamily="49" charset="-128"/>
                <a:sym typeface="Wingdings" pitchFamily="2" charset="2"/>
              </a:rPr>
              <a:t>c.com</a:t>
            </a:r>
          </a:p>
        </p:txBody>
      </p:sp>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CN" smtClean="0">
                <a:ea typeface="宋体" pitchFamily="2" charset="-122"/>
              </a:rPr>
              <a:t>Comparisons (1)</a:t>
            </a:r>
          </a:p>
        </p:txBody>
      </p:sp>
      <p:sp>
        <p:nvSpPr>
          <p:cNvPr id="26627" name="Rectangle 3"/>
          <p:cNvSpPr>
            <a:spLocks noGrp="1" noChangeArrowheads="1"/>
          </p:cNvSpPr>
          <p:nvPr>
            <p:ph type="body" idx="1"/>
          </p:nvPr>
        </p:nvSpPr>
        <p:spPr>
          <a:xfrm>
            <a:off x="457200" y="1600200"/>
            <a:ext cx="8229600" cy="4900613"/>
          </a:xfrm>
        </p:spPr>
        <p:txBody>
          <a:bodyPr/>
          <a:lstStyle/>
          <a:p>
            <a:pPr eaLnBrk="1" hangingPunct="1"/>
            <a:r>
              <a:rPr lang="en-US" altLang="zh-CN" sz="2000" smtClean="0">
                <a:ea typeface="宋体" pitchFamily="2" charset="-122"/>
              </a:rPr>
              <a:t>(1:1 IVI) is a good solution for destinations that serve many  flows, and are each typically active serving one or more flows from the IPv4 Internet.  In this case, there is little or no advantage to be gained by dynamic assignment. </a:t>
            </a:r>
          </a:p>
          <a:p>
            <a:pPr eaLnBrk="1" hangingPunct="1"/>
            <a:r>
              <a:rPr lang="en-US" altLang="zh-CN" sz="2000" smtClean="0">
                <a:ea typeface="宋体" pitchFamily="2" charset="-122"/>
              </a:rPr>
              <a:t>(1:1 IVI+DHCP) is a good solution for destinations that may be inactive for extended periods of time, but are also likely to serve many flows during other extended periods of time. </a:t>
            </a:r>
          </a:p>
          <a:p>
            <a:pPr eaLnBrk="1" hangingPunct="1"/>
            <a:r>
              <a:rPr lang="en-US" altLang="zh-CN" sz="2000" smtClean="0">
                <a:ea typeface="宋体" pitchFamily="2" charset="-122"/>
              </a:rPr>
              <a:t>Bi-Directional-NAT-PT shares some scalability properties with (1:1 IVI+DHCP) </a:t>
            </a:r>
          </a:p>
          <a:p>
            <a:pPr eaLnBrk="1" hangingPunct="1"/>
            <a:r>
              <a:rPr lang="en-US" altLang="zh-CN" sz="2000" smtClean="0">
                <a:ea typeface="宋体" pitchFamily="2" charset="-122"/>
              </a:rPr>
              <a:t>(1:N IVI) is a solution which may be workable for situations where destinations host applications that are resilient and aware of port restrictions. </a:t>
            </a:r>
          </a:p>
          <a:p>
            <a:pPr eaLnBrk="1" hangingPunct="1"/>
            <a:r>
              <a:rPr lang="en-US" altLang="zh-CN" sz="2000" smtClean="0">
                <a:ea typeface="宋体" pitchFamily="2" charset="-122"/>
              </a:rPr>
              <a:t>SIPNAT is a good solution for situations where there are a large number of IPv6 destinations, each of which serves a relatively low volume of flows (e.g, fewer than 100 distinct flows per hour). </a:t>
            </a:r>
          </a:p>
        </p:txBody>
      </p:sp>
    </p:spTree>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rPr>
              <a:t>Comparison criteria</a:t>
            </a:r>
          </a:p>
        </p:txBody>
      </p:sp>
      <p:sp>
        <p:nvSpPr>
          <p:cNvPr id="27651" name="Rectangle 3"/>
          <p:cNvSpPr>
            <a:spLocks noGrp="1" noChangeArrowheads="1"/>
          </p:cNvSpPr>
          <p:nvPr>
            <p:ph type="body" idx="1"/>
          </p:nvPr>
        </p:nvSpPr>
        <p:spPr/>
        <p:txBody>
          <a:bodyPr/>
          <a:lstStyle/>
          <a:p>
            <a:pPr eaLnBrk="1" hangingPunct="1"/>
            <a:r>
              <a:rPr lang="en-US" altLang="zh-CN" smtClean="0">
                <a:ea typeface="宋体" pitchFamily="2" charset="-122"/>
              </a:rPr>
              <a:t>Translator complexity</a:t>
            </a:r>
          </a:p>
          <a:p>
            <a:pPr lvl="1" eaLnBrk="1" hangingPunct="1"/>
            <a:r>
              <a:rPr lang="en-US" altLang="zh-CN" smtClean="0">
                <a:ea typeface="宋体" pitchFamily="2" charset="-122"/>
              </a:rPr>
              <a:t>Stateless</a:t>
            </a:r>
          </a:p>
          <a:p>
            <a:pPr lvl="1" eaLnBrk="1" hangingPunct="1"/>
            <a:r>
              <a:rPr lang="en-US" altLang="zh-CN" smtClean="0">
                <a:ea typeface="宋体" pitchFamily="2" charset="-122"/>
              </a:rPr>
              <a:t>DNS decoupled</a:t>
            </a:r>
          </a:p>
          <a:p>
            <a:pPr eaLnBrk="1" hangingPunct="1"/>
            <a:r>
              <a:rPr lang="en-US" altLang="zh-CN" smtClean="0">
                <a:ea typeface="宋体" pitchFamily="2" charset="-122"/>
                <a:cs typeface="Times New Roman" pitchFamily="18" charset="0"/>
              </a:rPr>
              <a:t>Conserves IPv4 addresses</a:t>
            </a:r>
            <a:endParaRPr lang="en-US" altLang="zh-CN" smtClean="0">
              <a:ea typeface="宋体" pitchFamily="2" charset="-122"/>
            </a:endParaRPr>
          </a:p>
          <a:p>
            <a:pPr eaLnBrk="1" hangingPunct="1"/>
            <a:r>
              <a:rPr lang="en-US" altLang="zh-CN" smtClean="0">
                <a:ea typeface="宋体" pitchFamily="2" charset="-122"/>
                <a:cs typeface="Times New Roman" pitchFamily="18" charset="0"/>
              </a:rPr>
              <a:t>Application Port Transparency</a:t>
            </a:r>
            <a:endParaRPr lang="en-US" altLang="zh-CN" smtClean="0">
              <a:ea typeface="宋体" pitchFamily="2" charset="-122"/>
            </a:endParaRPr>
          </a:p>
          <a:p>
            <a:pPr eaLnBrk="1" hangingPunct="1"/>
            <a:r>
              <a:rPr lang="en-US" altLang="zh-CN" smtClean="0">
                <a:ea typeface="宋体" pitchFamily="2" charset="-122"/>
              </a:rPr>
              <a:t>Continuous service (vs. dynamic assignment)</a:t>
            </a: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today</a:t>
            </a:r>
            <a:endParaRPr lang="en-US" dirty="0"/>
          </a:p>
        </p:txBody>
      </p:sp>
      <p:sp>
        <p:nvSpPr>
          <p:cNvPr id="3" name="Content Placeholder 2"/>
          <p:cNvSpPr>
            <a:spLocks noGrp="1"/>
          </p:cNvSpPr>
          <p:nvPr>
            <p:ph idx="1"/>
          </p:nvPr>
        </p:nvSpPr>
        <p:spPr>
          <a:xfrm>
            <a:off x="177121" y="1146174"/>
            <a:ext cx="8675687" cy="5486855"/>
          </a:xfrm>
        </p:spPr>
        <p:txBody>
          <a:bodyPr/>
          <a:lstStyle/>
          <a:p>
            <a:r>
              <a:rPr lang="en-US" i="1" dirty="0" smtClean="0">
                <a:hlinkClick r:id="rId2"/>
              </a:rPr>
              <a:t>www.bbc.co.uk/news/10569081</a:t>
            </a:r>
            <a:r>
              <a:rPr lang="en-US" i="1" dirty="0" smtClean="0"/>
              <a:t>: </a:t>
            </a:r>
            <a:r>
              <a:rPr lang="en-US" b="0" dirty="0" smtClean="0"/>
              <a:t>5 billion </a:t>
            </a:r>
            <a:r>
              <a:rPr lang="en-US" b="0" dirty="0" err="1" smtClean="0"/>
              <a:t>cellphones</a:t>
            </a:r>
            <a:endParaRPr lang="en-US" b="0" dirty="0" smtClean="0"/>
          </a:p>
          <a:p>
            <a:pPr lvl="1">
              <a:buFont typeface="Wingdings" pitchFamily="2" charset="2"/>
              <a:buChar char="v"/>
            </a:pPr>
            <a:r>
              <a:rPr lang="en-US" dirty="0" smtClean="0"/>
              <a:t>China has 815M, India has 670M</a:t>
            </a:r>
          </a:p>
          <a:p>
            <a:pPr lvl="1">
              <a:buFont typeface="Wingdings" pitchFamily="2" charset="2"/>
              <a:buChar char="v"/>
            </a:pPr>
            <a:r>
              <a:rPr lang="en-US" dirty="0" smtClean="0"/>
              <a:t> US is a distant third,</a:t>
            </a:r>
          </a:p>
          <a:p>
            <a:pPr lvl="1">
              <a:buFont typeface="Wingdings" pitchFamily="2" charset="2"/>
              <a:buChar char="v"/>
            </a:pPr>
            <a:r>
              <a:rPr lang="en-US" dirty="0" smtClean="0"/>
              <a:t> Russia next, with 147% penetration!</a:t>
            </a:r>
          </a:p>
          <a:p>
            <a:pPr lvl="1">
              <a:buFont typeface="Wingdings" pitchFamily="2" charset="2"/>
              <a:buChar char="v"/>
            </a:pPr>
            <a:r>
              <a:rPr lang="en-US" dirty="0" smtClean="0"/>
              <a:t> less than 1 billion ten years ago</a:t>
            </a:r>
          </a:p>
          <a:p>
            <a:r>
              <a:rPr lang="en-US" dirty="0" smtClean="0"/>
              <a:t>Lots of bandwidth</a:t>
            </a:r>
          </a:p>
          <a:p>
            <a:pPr lvl="1">
              <a:buFont typeface="Wingdings" pitchFamily="2" charset="2"/>
              <a:buChar char="v"/>
            </a:pPr>
            <a:r>
              <a:rPr lang="en-US" dirty="0" smtClean="0"/>
              <a:t>People usually don’t lust after wired connectivity</a:t>
            </a:r>
          </a:p>
          <a:p>
            <a:r>
              <a:rPr lang="en-US" dirty="0" smtClean="0"/>
              <a:t>but not enough</a:t>
            </a:r>
          </a:p>
          <a:p>
            <a:pPr lvl="1">
              <a:buFont typeface="Wingdings" pitchFamily="2" charset="2"/>
              <a:buChar char="v"/>
            </a:pPr>
            <a:r>
              <a:rPr lang="en-US" dirty="0" err="1" smtClean="0"/>
              <a:t>iPhone</a:t>
            </a:r>
            <a:r>
              <a:rPr lang="en-US" dirty="0" smtClean="0"/>
              <a:t> meltdown</a:t>
            </a:r>
          </a:p>
          <a:p>
            <a:pPr>
              <a:buFont typeface="Wingdings" pitchFamily="2" charset="2"/>
              <a:buChar char="v"/>
            </a:pPr>
            <a:r>
              <a:rPr lang="en-US" b="0" dirty="0" smtClean="0"/>
              <a:t>Soon: vehicular networks, machine-machine</a:t>
            </a:r>
          </a:p>
          <a:p>
            <a:pPr lvl="1">
              <a:buFont typeface="Wingdings" pitchFamily="2" charset="2"/>
              <a:buChar char="v"/>
            </a:pPr>
            <a:r>
              <a:rPr lang="en-US" b="0" dirty="0" smtClean="0"/>
              <a:t>more pressure on address space</a:t>
            </a:r>
          </a:p>
          <a:p>
            <a:pPr lvl="2">
              <a:buFont typeface="Wingdings" pitchFamily="2" charset="2"/>
              <a:buChar char="v"/>
            </a:pPr>
            <a:endParaRPr lang="en-US" dirty="0"/>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4</a:t>
            </a:fld>
            <a:endParaRPr lang="en-US"/>
          </a:p>
        </p:txBody>
      </p:sp>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912812"/>
          </a:xfrm>
        </p:spPr>
        <p:txBody>
          <a:bodyPr/>
          <a:lstStyle/>
          <a:p>
            <a:pPr eaLnBrk="1" hangingPunct="1"/>
            <a:r>
              <a:rPr lang="en-US" altLang="zh-CN" smtClean="0">
                <a:ea typeface="宋体" pitchFamily="2" charset="-122"/>
              </a:rPr>
              <a:t>Comparisons (2)</a:t>
            </a:r>
          </a:p>
        </p:txBody>
      </p:sp>
      <p:graphicFrame>
        <p:nvGraphicFramePr>
          <p:cNvPr id="31924" name="Group 1204"/>
          <p:cNvGraphicFramePr>
            <a:graphicFrameLocks noGrp="1"/>
          </p:cNvGraphicFramePr>
          <p:nvPr>
            <p:ph type="tbl" idx="1"/>
          </p:nvPr>
        </p:nvGraphicFramePr>
        <p:xfrm>
          <a:off x="449263" y="1765300"/>
          <a:ext cx="8296860" cy="3459405"/>
        </p:xfrm>
        <a:graphic>
          <a:graphicData uri="http://schemas.openxmlformats.org/drawingml/2006/table">
            <a:tbl>
              <a:tblPr/>
              <a:tblGrid>
                <a:gridCol w="1106906"/>
                <a:gridCol w="1026695"/>
                <a:gridCol w="1122947"/>
                <a:gridCol w="1160762"/>
                <a:gridCol w="1450031"/>
                <a:gridCol w="1213159"/>
                <a:gridCol w="1216360"/>
              </a:tblGrid>
              <a:tr h="1248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altLang="zh-CN" sz="2000" b="0" i="0" u="none" strike="noStrike" cap="none" normalizeH="0" baseline="0" dirty="0" smtClean="0">
                        <a:ln>
                          <a:noFill/>
                        </a:ln>
                        <a:solidFill>
                          <a:schemeClr val="tx1"/>
                        </a:solidFill>
                        <a:effectLst/>
                        <a:latin typeface="Arial" charset="0"/>
                        <a:ea typeface="宋体" pitchFamily="2" charset="-122"/>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Times New Roman" pitchFamily="18" charset="0"/>
                          <a:cs typeface="Arial" charset="0"/>
                        </a:rPr>
                        <a:t>Stateless</a:t>
                      </a:r>
                      <a:endParaRPr kumimoji="0" lang="en-US" altLang="zh-CN" sz="2000" b="0" i="0" u="none" strike="noStrike" cap="none" normalizeH="0" baseline="0" dirty="0" smtClean="0">
                        <a:ln>
                          <a:noFill/>
                        </a:ln>
                        <a:solidFill>
                          <a:schemeClr val="tx1"/>
                        </a:solidFill>
                        <a:effectLst/>
                        <a:latin typeface="Arial" charset="0"/>
                        <a:ea typeface="宋体"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Times New Roman" pitchFamily="18" charset="0"/>
                          <a:cs typeface="Arial" charset="0"/>
                        </a:rPr>
                        <a:t>Decoupled from DNS</a:t>
                      </a:r>
                      <a:endParaRPr kumimoji="0" lang="en-US" altLang="zh-CN" sz="2000" b="0" i="0" u="none" strike="noStrike" cap="none" normalizeH="0" baseline="0" dirty="0" smtClean="0">
                        <a:ln>
                          <a:noFill/>
                        </a:ln>
                        <a:solidFill>
                          <a:schemeClr val="tx1"/>
                        </a:solidFill>
                        <a:effectLst/>
                        <a:latin typeface="Arial" charset="0"/>
                        <a:ea typeface="宋体"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Times New Roman" pitchFamily="18" charset="0"/>
                          <a:cs typeface="Arial" charset="0"/>
                        </a:rPr>
                        <a:t>Conserves IPv4 addresses</a:t>
                      </a:r>
                      <a:endParaRPr kumimoji="0" lang="en-US" altLang="zh-CN" sz="2000" b="0" i="0" u="none" strike="noStrike" cap="none" normalizeH="0" baseline="0" dirty="0" smtClean="0">
                        <a:ln>
                          <a:noFill/>
                        </a:ln>
                        <a:solidFill>
                          <a:schemeClr val="tx1"/>
                        </a:solidFill>
                        <a:effectLst/>
                        <a:latin typeface="Arial" charset="0"/>
                        <a:ea typeface="宋体"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Times New Roman" pitchFamily="18" charset="0"/>
                          <a:cs typeface="Arial" charset="0"/>
                        </a:rPr>
                        <a:t>Application Port Transparency</a:t>
                      </a:r>
                      <a:endParaRPr kumimoji="0" lang="en-US" altLang="zh-CN" sz="2000" b="0" i="0" u="none" strike="noStrike" cap="none" normalizeH="0" baseline="0" smtClean="0">
                        <a:ln>
                          <a:noFill/>
                        </a:ln>
                        <a:solidFill>
                          <a:schemeClr val="tx1"/>
                        </a:solidFill>
                        <a:effectLst/>
                        <a:latin typeface="Arial" charset="0"/>
                        <a:ea typeface="宋体"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Times New Roman" pitchFamily="18" charset="0"/>
                          <a:cs typeface="Arial" charset="0"/>
                        </a:rPr>
                        <a:t>Port-based Translation</a:t>
                      </a:r>
                      <a:endParaRPr kumimoji="0" lang="en-US" altLang="zh-CN" sz="2000" b="0" i="0" u="none" strike="noStrike" cap="none" normalizeH="0" baseline="0" smtClean="0">
                        <a:ln>
                          <a:noFill/>
                        </a:ln>
                        <a:solidFill>
                          <a:schemeClr val="tx1"/>
                        </a:solidFill>
                        <a:effectLst/>
                        <a:latin typeface="Arial" charset="0"/>
                        <a:ea typeface="宋体"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Times New Roman" pitchFamily="18" charset="0"/>
                          <a:cs typeface="Arial" charset="0"/>
                        </a:rPr>
                        <a:t>Continuous service</a:t>
                      </a:r>
                      <a:endParaRPr kumimoji="0" lang="en-US" altLang="zh-CN" sz="2000" b="0" i="0" u="none" strike="noStrike" cap="none" normalizeH="0" baseline="0" dirty="0" smtClean="0">
                        <a:ln>
                          <a:noFill/>
                        </a:ln>
                        <a:solidFill>
                          <a:schemeClr val="tx1"/>
                        </a:solidFill>
                        <a:effectLst/>
                        <a:latin typeface="Arial" charset="0"/>
                        <a:ea typeface="宋体" pitchFamily="2" charset="-122"/>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Times New Roman" pitchFamily="18" charset="0"/>
                          <a:cs typeface="Arial" charset="0"/>
                        </a:rPr>
                        <a:t>1:1-IVI</a:t>
                      </a:r>
                      <a:endParaRPr kumimoji="0" lang="en-US" altLang="zh-CN" sz="2000" b="0" i="0" u="none" strike="noStrike" cap="none" normalizeH="0" baseline="0" smtClean="0">
                        <a:ln>
                          <a:noFill/>
                        </a:ln>
                        <a:solidFill>
                          <a:schemeClr val="tx1"/>
                        </a:solidFill>
                        <a:effectLst/>
                        <a:latin typeface="Arial" charset="0"/>
                        <a:ea typeface="宋体" pitchFamily="2" charset="-122"/>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dirty="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dirty="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no</a:t>
                      </a:r>
                      <a:endParaRPr kumimoji="0" lang="en-US" altLang="zh-CN" sz="3200" b="0" i="0" u="none" strike="noStrike" cap="none" normalizeH="0" baseline="0" dirty="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dirty="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no</a:t>
                      </a:r>
                      <a:endParaRPr kumimoji="0" lang="en-US" altLang="zh-CN" sz="3200" b="0" i="0" u="none" strike="noStrike" cap="none" normalizeH="0" baseline="0" dirty="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9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Times New Roman" pitchFamily="18" charset="0"/>
                          <a:cs typeface="Arial" charset="0"/>
                        </a:rPr>
                        <a:t>1:1-IVI</a:t>
                      </a:r>
                      <a:endParaRPr kumimoji="0" lang="en-US" altLang="zh-CN" sz="105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charset="0"/>
                          <a:ea typeface="Times New Roman" pitchFamily="18" charset="0"/>
                          <a:cs typeface="Arial" charset="0"/>
                        </a:rPr>
                        <a:t> + DHCPv6</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no</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no</a:t>
                      </a:r>
                      <a:endParaRPr kumimoji="0" lang="en-US" altLang="zh-CN" sz="3200" b="0" i="0" u="none" strike="noStrike" cap="none" normalizeH="0" baseline="0" dirty="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2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ea typeface="Times New Roman" pitchFamily="18" charset="0"/>
                          <a:cs typeface="Arial" charset="0"/>
                        </a:rPr>
                        <a:t>SIPNAT</a:t>
                      </a:r>
                      <a:endParaRPr kumimoji="0" lang="en-US" altLang="zh-CN" sz="2000" b="0" i="0" u="none" strike="noStrike" cap="none" normalizeH="0" baseline="0" dirty="0" smtClean="0">
                        <a:ln>
                          <a:noFill/>
                        </a:ln>
                        <a:solidFill>
                          <a:schemeClr val="tx1"/>
                        </a:solidFill>
                        <a:effectLst/>
                        <a:latin typeface="Arial" charset="0"/>
                        <a:ea typeface="宋体" pitchFamily="2" charset="-122"/>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no</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no</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no</a:t>
                      </a:r>
                      <a:endParaRPr kumimoji="0" lang="en-US" altLang="zh-CN" sz="32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yes</a:t>
                      </a:r>
                      <a:endParaRPr kumimoji="0" lang="en-US" altLang="zh-CN" sz="3200" b="0" i="0" u="none" strike="noStrike" cap="none" normalizeH="0" baseline="0" dirty="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6763" y="288925"/>
            <a:ext cx="7772400" cy="771525"/>
          </a:xfrm>
        </p:spPr>
        <p:txBody>
          <a:bodyPr/>
          <a:lstStyle/>
          <a:p>
            <a:pPr eaLnBrk="1" hangingPunct="1"/>
            <a:r>
              <a:rPr lang="en-US" altLang="zh-CN" smtClean="0">
                <a:ea typeface="宋体" pitchFamily="2" charset="-122"/>
              </a:rPr>
              <a:t>Last words about IPv4</a:t>
            </a:r>
            <a:r>
              <a:rPr lang="en-US" altLang="zh-CN" smtClean="0">
                <a:ea typeface="宋体" pitchFamily="2" charset="-122"/>
                <a:sym typeface="Wingdings" pitchFamily="2" charset="2"/>
              </a:rPr>
              <a:t>IPv6 NAT comparison</a:t>
            </a:r>
            <a:endParaRPr lang="en-US" altLang="zh-CN" smtClean="0">
              <a:ea typeface="宋体" pitchFamily="2" charset="-122"/>
            </a:endParaRPr>
          </a:p>
        </p:txBody>
      </p:sp>
      <p:sp>
        <p:nvSpPr>
          <p:cNvPr id="29699" name="Rectangle 3"/>
          <p:cNvSpPr>
            <a:spLocks noGrp="1" noChangeArrowheads="1"/>
          </p:cNvSpPr>
          <p:nvPr>
            <p:ph type="body" idx="1"/>
          </p:nvPr>
        </p:nvSpPr>
        <p:spPr>
          <a:xfrm>
            <a:off x="500063" y="1357313"/>
            <a:ext cx="8229600" cy="5257800"/>
          </a:xfrm>
        </p:spPr>
        <p:txBody>
          <a:bodyPr/>
          <a:lstStyle/>
          <a:p>
            <a:pPr eaLnBrk="1" hangingPunct="1"/>
            <a:r>
              <a:rPr lang="en-US" altLang="zh-CN" smtClean="0">
                <a:ea typeface="宋体" pitchFamily="2" charset="-122"/>
              </a:rPr>
              <a:t>Supporting IPv4-initiated communication is crucial.</a:t>
            </a:r>
          </a:p>
          <a:p>
            <a:pPr eaLnBrk="1" hangingPunct="1"/>
            <a:r>
              <a:rPr lang="en-US" altLang="zh-CN" smtClean="0">
                <a:ea typeface="宋体" pitchFamily="2" charset="-122"/>
              </a:rPr>
              <a:t>Compared (1:1 IVI), (1:1 IVI+DHCP) and (SIPNAT) solutions which support IPv4-initiated communication.</a:t>
            </a:r>
          </a:p>
          <a:p>
            <a:pPr eaLnBrk="1" hangingPunct="1"/>
            <a:r>
              <a:rPr lang="en-US" altLang="zh-CN" smtClean="0">
                <a:ea typeface="宋体" pitchFamily="2" charset="-122"/>
              </a:rPr>
              <a:t>These approaches can be integrated to provide comprehensive support.</a:t>
            </a:r>
          </a:p>
          <a:p>
            <a:pPr eaLnBrk="1" hangingPunct="1"/>
            <a:r>
              <a:rPr lang="en-US" altLang="zh-CN" smtClean="0">
                <a:ea typeface="宋体" pitchFamily="2" charset="-122"/>
              </a:rPr>
              <a:t>See draft-nat46compare-perkins-01.txt</a:t>
            </a:r>
          </a:p>
          <a:p>
            <a:pPr eaLnBrk="1" hangingPunct="1"/>
            <a:endParaRPr lang="en-US" altLang="zh-CN" smtClean="0">
              <a:ea typeface="宋体" pitchFamily="2" charset="-122"/>
            </a:endParaRPr>
          </a:p>
          <a:p>
            <a:pPr eaLnBrk="1" hangingPunct="1"/>
            <a:endParaRPr lang="en-US" altLang="zh-CN" smtClean="0">
              <a:ea typeface="宋体" pitchFamily="2" charset="-122"/>
            </a:endParaRPr>
          </a:p>
        </p:txBody>
      </p:sp>
    </p:spTree>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More details about SIPNAT (research direction)</a:t>
            </a:r>
          </a:p>
        </p:txBody>
      </p:sp>
      <p:sp>
        <p:nvSpPr>
          <p:cNvPr id="30723" name="Content Placeholder 2"/>
          <p:cNvSpPr>
            <a:spLocks noGrp="1"/>
          </p:cNvSpPr>
          <p:nvPr>
            <p:ph idx="1"/>
          </p:nvPr>
        </p:nvSpPr>
        <p:spPr/>
        <p:txBody>
          <a:bodyPr/>
          <a:lstStyle/>
          <a:p>
            <a:r>
              <a:rPr lang="en-US" smtClean="0"/>
              <a:t>Unassisted SIPNAT has (rare) failure modes which can be eliminated by using additional techniques as explained</a:t>
            </a:r>
          </a:p>
          <a:p>
            <a:r>
              <a:rPr lang="en-US" smtClean="0"/>
              <a:t>Guidance in choosing parameters is needed</a:t>
            </a:r>
          </a:p>
          <a:p>
            <a:pPr lvl="1"/>
            <a:r>
              <a:rPr lang="en-US" smtClean="0"/>
              <a:t>How many IPv4 addresses?</a:t>
            </a:r>
          </a:p>
          <a:p>
            <a:pPr lvl="1"/>
            <a:r>
              <a:rPr lang="en-US" smtClean="0"/>
              <a:t>How long BIND_TIMEOUT?  WAIT_TIME?</a:t>
            </a:r>
          </a:p>
          <a:p>
            <a:r>
              <a:rPr lang="en-US" smtClean="0"/>
              <a:t>Characterizing traffic is also important</a:t>
            </a:r>
          </a:p>
          <a:p>
            <a:pPr lvl="1"/>
            <a:r>
              <a:rPr lang="en-US" smtClean="0"/>
              <a:t>HTTP traffic is “easy”, for instance</a:t>
            </a:r>
          </a:p>
          <a:p>
            <a:pPr lvl="1"/>
            <a:r>
              <a:rPr lang="en-US" smtClean="0"/>
              <a:t>Random traffic doesn’t allow much help</a:t>
            </a:r>
          </a:p>
        </p:txBody>
      </p:sp>
      <p:sp>
        <p:nvSpPr>
          <p:cNvPr id="30724" name="Slide Number Placeholder 3"/>
          <p:cNvSpPr>
            <a:spLocks noGrp="1"/>
          </p:cNvSpPr>
          <p:nvPr>
            <p:ph type="sldNum" sz="quarter" idx="10"/>
          </p:nvPr>
        </p:nvSpPr>
        <p:spPr>
          <a:noFill/>
        </p:spPr>
        <p:txBody>
          <a:bodyPr/>
          <a:lstStyle/>
          <a:p>
            <a:fld id="{C5680FF6-38F8-4FFC-A312-DE2148629A6F}" type="slidenum">
              <a:rPr lang="en-US" smtClean="0"/>
              <a:pPr/>
              <a:t>42</a:t>
            </a:fld>
            <a:endParaRPr lang="en-US" smtClean="0"/>
          </a:p>
        </p:txBody>
      </p:sp>
      <p:sp>
        <p:nvSpPr>
          <p:cNvPr id="30725" name="Footer Placeholder 4"/>
          <p:cNvSpPr>
            <a:spLocks noGrp="1"/>
          </p:cNvSpPr>
          <p:nvPr>
            <p:ph type="ftr" sz="quarter" idx="11"/>
          </p:nvPr>
        </p:nvSpPr>
        <p:spPr>
          <a:noFill/>
        </p:spPr>
        <p:txBody>
          <a:bodyPr/>
          <a:lstStyle/>
          <a:p>
            <a:r>
              <a:rPr lang="en-US" smtClean="0"/>
              <a:t>© 2009 Wichorus Inc. All rights reserved. </a:t>
            </a:r>
          </a:p>
        </p:txBody>
      </p:sp>
    </p:spTree>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To provide seamless interworking between LTE, WiMAX and CDMA2000 as well as WiFi</a:t>
            </a:r>
          </a:p>
          <a:p>
            <a:r>
              <a:rPr lang="en-US" dirty="0" smtClean="0"/>
              <a:t>To minimize upgrades to major network components such as </a:t>
            </a:r>
          </a:p>
          <a:p>
            <a:pPr lvl="1"/>
            <a:r>
              <a:rPr lang="en-US" dirty="0" smtClean="0"/>
              <a:t>PDSN, RNC, BS (for EvDO)</a:t>
            </a:r>
          </a:p>
          <a:p>
            <a:pPr lvl="1"/>
            <a:r>
              <a:rPr lang="en-US" dirty="0" smtClean="0"/>
              <a:t>MME, SGW, PGW, eNodeB, HSS, PCC (for LTE)</a:t>
            </a:r>
          </a:p>
          <a:p>
            <a:pPr lvl="1"/>
            <a:r>
              <a:rPr lang="en-US" dirty="0" smtClean="0"/>
              <a:t>ASN GW (for WiMAX)</a:t>
            </a:r>
          </a:p>
          <a:p>
            <a:pPr>
              <a:buNone/>
            </a:pPr>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43</a:t>
            </a:fld>
            <a:endParaRPr lang="en-US"/>
          </a:p>
        </p:txBody>
      </p:sp>
    </p:spTree>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LTE specifications for Session Continuity</a:t>
            </a:r>
            <a:endParaRPr lang="en-US" dirty="0"/>
          </a:p>
        </p:txBody>
      </p:sp>
      <p:sp>
        <p:nvSpPr>
          <p:cNvPr id="3" name="Content Placeholder 2"/>
          <p:cNvSpPr>
            <a:spLocks noGrp="1"/>
          </p:cNvSpPr>
          <p:nvPr>
            <p:ph idx="1"/>
          </p:nvPr>
        </p:nvSpPr>
        <p:spPr/>
        <p:txBody>
          <a:bodyPr/>
          <a:lstStyle/>
          <a:p>
            <a:r>
              <a:rPr lang="en-US" dirty="0" smtClean="0"/>
              <a:t>LTE specifies reference point S101 for pre-registration</a:t>
            </a:r>
          </a:p>
          <a:p>
            <a:pPr lvl="1"/>
            <a:r>
              <a:rPr lang="en-US" dirty="0" smtClean="0"/>
              <a:t>UDP tunneling  UE </a:t>
            </a:r>
            <a:r>
              <a:rPr lang="en-US" dirty="0" smtClean="0">
                <a:sym typeface="Wingdings" pitchFamily="2" charset="2"/>
              </a:rPr>
              <a:t> MME and UE  “HSGW”</a:t>
            </a:r>
            <a:endParaRPr lang="en-US" dirty="0" smtClean="0"/>
          </a:p>
          <a:p>
            <a:r>
              <a:rPr lang="en-US" dirty="0" smtClean="0"/>
              <a:t>LTE specifies reference point S103 for avoiding packet loss during handover: S-GW </a:t>
            </a:r>
            <a:r>
              <a:rPr lang="en-US" dirty="0" smtClean="0">
                <a:sym typeface="Wingdings" pitchFamily="2" charset="2"/>
              </a:rPr>
              <a:t> “HSGW”</a:t>
            </a:r>
            <a:endParaRPr lang="en-US" dirty="0" smtClean="0"/>
          </a:p>
          <a:p>
            <a:r>
              <a:rPr lang="en-US" dirty="0" smtClean="0"/>
              <a:t>ANDSF is recommended to find target </a:t>
            </a:r>
            <a:r>
              <a:rPr lang="en-US" smtClean="0"/>
              <a:t>eNodeBs</a:t>
            </a:r>
            <a:endParaRPr lang="en-US" dirty="0" smtClean="0"/>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44</a:t>
            </a:fld>
            <a:endParaRPr lang="en-US"/>
          </a:p>
        </p:txBody>
      </p:sp>
    </p:spTree>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HSPA specifications for Session Continuity</a:t>
            </a:r>
            <a:endParaRPr lang="en-US" dirty="0"/>
          </a:p>
        </p:txBody>
      </p:sp>
      <p:sp>
        <p:nvSpPr>
          <p:cNvPr id="3" name="Content Placeholder 2"/>
          <p:cNvSpPr>
            <a:spLocks noGrp="1"/>
          </p:cNvSpPr>
          <p:nvPr>
            <p:ph idx="1"/>
          </p:nvPr>
        </p:nvSpPr>
        <p:spPr/>
        <p:txBody>
          <a:bodyPr/>
          <a:lstStyle/>
          <a:p>
            <a:r>
              <a:rPr lang="en-US" dirty="0" smtClean="0"/>
              <a:t>3GPP2 X.S0057 and X.S0058 </a:t>
            </a:r>
            <a:r>
              <a:rPr lang="en-US" b="0" dirty="0" smtClean="0"/>
              <a:t>for handover from WiMAX</a:t>
            </a:r>
          </a:p>
          <a:p>
            <a:pPr lvl="1"/>
            <a:r>
              <a:rPr lang="en-US" b="0" dirty="0" smtClean="0"/>
              <a:t>Also </a:t>
            </a:r>
            <a:r>
              <a:rPr lang="en-US" dirty="0" smtClean="0"/>
              <a:t>C.S0086 </a:t>
            </a:r>
            <a:r>
              <a:rPr lang="en-US" b="0" dirty="0" smtClean="0"/>
              <a:t>for</a:t>
            </a:r>
            <a:r>
              <a:rPr lang="en-US" dirty="0" smtClean="0"/>
              <a:t> S101</a:t>
            </a:r>
            <a:endParaRPr lang="en-US" b="0" dirty="0" smtClean="0"/>
          </a:p>
          <a:p>
            <a:r>
              <a:rPr lang="en-US" b="0" dirty="0" smtClean="0"/>
              <a:t>Specifies new interface X1 for incoming handovers</a:t>
            </a:r>
          </a:p>
          <a:p>
            <a:r>
              <a:rPr lang="en-US" b="0" dirty="0" smtClean="0"/>
              <a:t>HRPD SFF uses previously existing A23 interface for handover to HRPD AN</a:t>
            </a:r>
          </a:p>
          <a:p>
            <a:r>
              <a:rPr lang="en-US" b="0" dirty="0" smtClean="0"/>
              <a:t>PDSN is already specified to act as Foreign Agent for MIP handovers with external home agent.</a:t>
            </a:r>
            <a:endParaRPr lang="en-US" b="0" dirty="0"/>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45</a:t>
            </a:fld>
            <a:endParaRPr lang="en-US"/>
          </a:p>
        </p:txBody>
      </p:sp>
    </p:spTree>
  </p:cSld>
  <p:clrMapOvr>
    <a:masterClrMapping/>
  </p:clrMapOvr>
  <p:transition spd="med">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WiMAX specifications for Session Continuity</a:t>
            </a:r>
            <a:endParaRPr lang="en-US" dirty="0"/>
          </a:p>
        </p:txBody>
      </p:sp>
      <p:sp>
        <p:nvSpPr>
          <p:cNvPr id="3" name="Content Placeholder 2"/>
          <p:cNvSpPr>
            <a:spLocks noGrp="1"/>
          </p:cNvSpPr>
          <p:nvPr>
            <p:ph idx="1"/>
          </p:nvPr>
        </p:nvSpPr>
        <p:spPr/>
        <p:txBody>
          <a:bodyPr/>
          <a:lstStyle/>
          <a:p>
            <a:r>
              <a:rPr lang="en-US" dirty="0" smtClean="0"/>
              <a:t>Single Radio Interworking between Non-WiMAX and WiMAX Access Networks</a:t>
            </a:r>
          </a:p>
          <a:p>
            <a:pPr lvl="1"/>
            <a:r>
              <a:rPr lang="en-US" sz="2000" dirty="0" smtClean="0"/>
              <a:t>Specifies reference point r9 to WiMAX SFF</a:t>
            </a:r>
          </a:p>
          <a:p>
            <a:r>
              <a:rPr lang="en-US" dirty="0" smtClean="0"/>
              <a:t>Also NWG_3GPP_EPS_WiMAX_IWK_Specification_r13-1</a:t>
            </a:r>
          </a:p>
          <a:p>
            <a:pPr lvl="1"/>
            <a:r>
              <a:rPr lang="en-US" sz="2000" dirty="0" smtClean="0"/>
              <a:t>Dual-radio</a:t>
            </a:r>
          </a:p>
          <a:p>
            <a:pPr lvl="1"/>
            <a:r>
              <a:rPr lang="en-US" sz="2000" dirty="0" smtClean="0"/>
              <a:t>Annex to 23.402</a:t>
            </a:r>
          </a:p>
          <a:p>
            <a:pPr lvl="1"/>
            <a:endParaRPr lang="en-US" sz="1800" dirty="0" smtClean="0"/>
          </a:p>
          <a:p>
            <a:r>
              <a:rPr lang="en-US" sz="2000" dirty="0" smtClean="0"/>
              <a:t>TODO: insert drawing from spec.</a:t>
            </a:r>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46</a:t>
            </a:fld>
            <a:endParaRPr lang="en-US"/>
          </a:p>
        </p:txBody>
      </p:sp>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technology today</a:t>
            </a:r>
            <a:endParaRPr lang="en-US" dirty="0"/>
          </a:p>
        </p:txBody>
      </p:sp>
      <p:sp>
        <p:nvSpPr>
          <p:cNvPr id="3" name="Content Placeholder 2"/>
          <p:cNvSpPr>
            <a:spLocks noGrp="1"/>
          </p:cNvSpPr>
          <p:nvPr>
            <p:ph idx="1"/>
          </p:nvPr>
        </p:nvSpPr>
        <p:spPr>
          <a:xfrm>
            <a:off x="322263" y="1247774"/>
            <a:ext cx="8675687" cy="5065939"/>
          </a:xfrm>
        </p:spPr>
        <p:txBody>
          <a:bodyPr/>
          <a:lstStyle/>
          <a:p>
            <a:r>
              <a:rPr lang="en-US" dirty="0" smtClean="0"/>
              <a:t>Internet access becoming very widespread</a:t>
            </a:r>
          </a:p>
          <a:p>
            <a:pPr lvl="1">
              <a:buFont typeface="Wingdings" pitchFamily="2" charset="2"/>
              <a:buChar char="v"/>
            </a:pPr>
            <a:r>
              <a:rPr lang="en-US" dirty="0" smtClean="0"/>
              <a:t>Disregard politically-motivated filtering?</a:t>
            </a:r>
          </a:p>
          <a:p>
            <a:pPr lvl="1">
              <a:buFont typeface="Wingdings" pitchFamily="2" charset="2"/>
              <a:buChar char="v"/>
            </a:pPr>
            <a:r>
              <a:rPr lang="en-US" dirty="0" smtClean="0"/>
              <a:t>IETF Beijing?!</a:t>
            </a:r>
          </a:p>
          <a:p>
            <a:r>
              <a:rPr lang="en-US" dirty="0" smtClean="0"/>
              <a:t>100 </a:t>
            </a:r>
            <a:r>
              <a:rPr lang="en-US" dirty="0" err="1" smtClean="0"/>
              <a:t>Gbytes</a:t>
            </a:r>
            <a:r>
              <a:rPr lang="en-US" dirty="0" smtClean="0"/>
              <a:t> is a lot of storage</a:t>
            </a:r>
          </a:p>
          <a:p>
            <a:pPr lvl="1">
              <a:buFont typeface="Wingdings" pitchFamily="2" charset="2"/>
              <a:buChar char="v"/>
            </a:pPr>
            <a:r>
              <a:rPr lang="en-US" dirty="0" smtClean="0"/>
              <a:t>Wikipedia is 20 </a:t>
            </a:r>
            <a:r>
              <a:rPr lang="en-US" dirty="0" err="1" smtClean="0"/>
              <a:t>Gbytes</a:t>
            </a:r>
            <a:r>
              <a:rPr lang="en-US" dirty="0" smtClean="0"/>
              <a:t>?</a:t>
            </a:r>
          </a:p>
          <a:p>
            <a:pPr lvl="1">
              <a:buFont typeface="Wingdings" pitchFamily="2" charset="2"/>
              <a:buChar char="v"/>
            </a:pPr>
            <a:r>
              <a:rPr lang="en-US" dirty="0" smtClean="0"/>
              <a:t>World phone book is 10 </a:t>
            </a:r>
            <a:r>
              <a:rPr lang="en-US" dirty="0" err="1" smtClean="0"/>
              <a:t>Gbytes</a:t>
            </a:r>
            <a:r>
              <a:rPr lang="en-US" dirty="0" smtClean="0"/>
              <a:t>?</a:t>
            </a:r>
          </a:p>
          <a:p>
            <a:pPr lvl="1">
              <a:buFont typeface="Wingdings" pitchFamily="2" charset="2"/>
              <a:buChar char="v"/>
            </a:pPr>
            <a:r>
              <a:rPr lang="en-US" dirty="0" smtClean="0"/>
              <a:t>About a year's worth of music (.mp3, no repeats)</a:t>
            </a:r>
          </a:p>
          <a:p>
            <a:pPr lvl="1">
              <a:buFont typeface="Wingdings" pitchFamily="2" charset="2"/>
              <a:buChar char="v"/>
            </a:pPr>
            <a:r>
              <a:rPr lang="en-US" dirty="0" smtClean="0"/>
              <a:t>could already fit well within a </a:t>
            </a:r>
            <a:r>
              <a:rPr lang="en-US" dirty="0" err="1" smtClean="0"/>
              <a:t>cellphone</a:t>
            </a:r>
            <a:r>
              <a:rPr lang="en-US" dirty="0" smtClean="0"/>
              <a:t>!</a:t>
            </a:r>
          </a:p>
          <a:p>
            <a:r>
              <a:rPr lang="en-US" dirty="0" smtClean="0"/>
              <a:t>3-D, stereo, barcodes, security, micropayments, etc.</a:t>
            </a:r>
          </a:p>
          <a:p>
            <a:r>
              <a:rPr lang="en-US" dirty="0" smtClean="0"/>
              <a:t>General computing -- Android -- apps</a:t>
            </a:r>
            <a:endParaRPr lang="en-US" dirty="0"/>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5</a:t>
            </a:fld>
            <a:endParaRPr lang="en-US"/>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http://YOU.wireless.net</a:t>
            </a:r>
            <a:endParaRPr lang="en-US" dirty="0"/>
          </a:p>
        </p:txBody>
      </p:sp>
      <p:sp>
        <p:nvSpPr>
          <p:cNvPr id="3" name="Content Placeholder 2"/>
          <p:cNvSpPr>
            <a:spLocks noGrp="1"/>
          </p:cNvSpPr>
          <p:nvPr>
            <p:ph idx="1"/>
          </p:nvPr>
        </p:nvSpPr>
        <p:spPr>
          <a:xfrm>
            <a:off x="322263" y="1247775"/>
            <a:ext cx="8675687" cy="5007882"/>
          </a:xfrm>
        </p:spPr>
        <p:txBody>
          <a:bodyPr/>
          <a:lstStyle/>
          <a:p>
            <a:r>
              <a:rPr lang="en-US" dirty="0" smtClean="0"/>
              <a:t>With all of these technology advances, it “should” be straightforward to offer a fully functional mobile website</a:t>
            </a:r>
          </a:p>
          <a:p>
            <a:r>
              <a:rPr lang="en-US" dirty="0" smtClean="0"/>
              <a:t>Why not??</a:t>
            </a:r>
          </a:p>
          <a:p>
            <a:pPr lvl="1">
              <a:buFont typeface="Wingdings" pitchFamily="2" charset="2"/>
              <a:buChar char="v"/>
            </a:pPr>
            <a:r>
              <a:rPr lang="en-US" dirty="0" smtClean="0"/>
              <a:t>People are not asking for this feature yet</a:t>
            </a:r>
          </a:p>
          <a:p>
            <a:pPr lvl="1">
              <a:buFont typeface="Wingdings" pitchFamily="2" charset="2"/>
              <a:buChar char="v"/>
            </a:pPr>
            <a:r>
              <a:rPr lang="en-US" dirty="0" smtClean="0"/>
              <a:t>Operators fear this; want to manage all such “services”</a:t>
            </a:r>
          </a:p>
          <a:p>
            <a:pPr lvl="1">
              <a:buFont typeface="Wingdings" pitchFamily="2" charset="2"/>
              <a:buChar char="v"/>
            </a:pPr>
            <a:r>
              <a:rPr lang="en-US" dirty="0" smtClean="0"/>
              <a:t>Private addresses make it difficult</a:t>
            </a:r>
          </a:p>
          <a:p>
            <a:pPr lvl="1">
              <a:buFont typeface="Wingdings" pitchFamily="2" charset="2"/>
              <a:buChar char="v"/>
            </a:pPr>
            <a:r>
              <a:rPr lang="en-US" dirty="0" smtClean="0"/>
              <a:t>Security story needs work</a:t>
            </a:r>
          </a:p>
          <a:p>
            <a:r>
              <a:rPr lang="en-US" dirty="0" smtClean="0"/>
              <a:t>Two ideas worth investigating in order to get there</a:t>
            </a:r>
          </a:p>
          <a:p>
            <a:pPr lvl="1">
              <a:buFont typeface="Wingdings" pitchFamily="2" charset="2"/>
              <a:buChar char="v"/>
            </a:pPr>
            <a:r>
              <a:rPr lang="en-US" dirty="0" smtClean="0"/>
              <a:t>Better NAT</a:t>
            </a:r>
          </a:p>
          <a:p>
            <a:pPr lvl="1">
              <a:buFont typeface="Wingdings" pitchFamily="2" charset="2"/>
              <a:buChar char="v"/>
            </a:pPr>
            <a:r>
              <a:rPr lang="en-US" dirty="0" smtClean="0"/>
              <a:t>Seamless interworking</a:t>
            </a:r>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6</a:t>
            </a:fld>
            <a:endParaRPr lang="en-US"/>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Industry Standards</a:t>
            </a:r>
            <a:endParaRPr lang="en-US" dirty="0"/>
          </a:p>
        </p:txBody>
      </p:sp>
      <p:sp>
        <p:nvSpPr>
          <p:cNvPr id="3" name="Content Placeholder 2"/>
          <p:cNvSpPr>
            <a:spLocks noGrp="1"/>
          </p:cNvSpPr>
          <p:nvPr>
            <p:ph idx="1"/>
          </p:nvPr>
        </p:nvSpPr>
        <p:spPr>
          <a:xfrm>
            <a:off x="322263" y="1247774"/>
            <a:ext cx="8675687" cy="5138511"/>
          </a:xfrm>
        </p:spPr>
        <p:txBody>
          <a:bodyPr/>
          <a:lstStyle/>
          <a:p>
            <a:r>
              <a:rPr lang="en-US" dirty="0" smtClean="0"/>
              <a:t>GSM / GPRS / EDGE / HSPA+   [3GPP]</a:t>
            </a:r>
          </a:p>
          <a:p>
            <a:pPr lvl="1">
              <a:buFont typeface="Wingdings" pitchFamily="2" charset="2"/>
              <a:buChar char="v"/>
            </a:pPr>
            <a:r>
              <a:rPr lang="en-US" dirty="0" smtClean="0"/>
              <a:t>…. </a:t>
            </a:r>
            <a:r>
              <a:rPr lang="en-US" dirty="0" err="1" smtClean="0"/>
              <a:t>sssslllloooowwww</a:t>
            </a:r>
            <a:r>
              <a:rPr lang="en-US" dirty="0" smtClean="0"/>
              <a:t> … compared to 4G</a:t>
            </a:r>
          </a:p>
          <a:p>
            <a:r>
              <a:rPr lang="en-US" dirty="0" smtClean="0"/>
              <a:t>CDMA / EVDO / HRPD  [3GPP2]</a:t>
            </a:r>
          </a:p>
          <a:p>
            <a:pPr lvl="1">
              <a:buFont typeface="Wingdings" pitchFamily="2" charset="2"/>
              <a:buChar char="v"/>
            </a:pPr>
            <a:r>
              <a:rPr lang="en-US" dirty="0" smtClean="0"/>
              <a:t>Better, but …</a:t>
            </a:r>
          </a:p>
          <a:p>
            <a:r>
              <a:rPr lang="en-US" dirty="0" smtClean="0"/>
              <a:t>WiFi  [IEEE 802]</a:t>
            </a:r>
          </a:p>
          <a:p>
            <a:pPr lvl="1">
              <a:buFont typeface="Wingdings" pitchFamily="2" charset="2"/>
              <a:buChar char="v"/>
            </a:pPr>
            <a:r>
              <a:rPr lang="en-US" dirty="0" smtClean="0"/>
              <a:t>max range 150 miles </a:t>
            </a:r>
            <a:r>
              <a:rPr lang="en-US" dirty="0" smtClean="0">
                <a:sym typeface="Wingdings" pitchFamily="2" charset="2"/>
              </a:rPr>
              <a:t></a:t>
            </a:r>
            <a:r>
              <a:rPr lang="en-US" dirty="0" smtClean="0"/>
              <a:t>  ;  max speed 220 Mb/sec</a:t>
            </a:r>
          </a:p>
          <a:p>
            <a:r>
              <a:rPr lang="en-US" dirty="0" smtClean="0"/>
              <a:t>WiMAX  [</a:t>
            </a:r>
            <a:r>
              <a:rPr lang="en-US" dirty="0" err="1" smtClean="0"/>
              <a:t>WimaxForum</a:t>
            </a:r>
            <a:r>
              <a:rPr lang="en-US" dirty="0" smtClean="0"/>
              <a:t> + IEEE 802]</a:t>
            </a:r>
          </a:p>
          <a:p>
            <a:pPr lvl="1">
              <a:buFont typeface="Wingdings" pitchFamily="2" charset="2"/>
              <a:buChar char="v"/>
            </a:pPr>
            <a:r>
              <a:rPr lang="en-US" dirty="0" smtClean="0"/>
              <a:t>max range 50 km; max speed 30Mb/sec, often &lt; 10Mb/se</a:t>
            </a:r>
          </a:p>
          <a:p>
            <a:r>
              <a:rPr lang="en-US" dirty="0" smtClean="0"/>
              <a:t>LTE  [3GPP Release 8]</a:t>
            </a:r>
          </a:p>
          <a:p>
            <a:pPr lvl="1">
              <a:buFont typeface="Wingdings" pitchFamily="2" charset="2"/>
              <a:buChar char="v"/>
            </a:pPr>
            <a:r>
              <a:rPr lang="en-US" dirty="0" smtClean="0"/>
              <a:t>max speed 100 Mb/sec ; max range 1-3 km</a:t>
            </a:r>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7</a:t>
            </a:fld>
            <a:endParaRPr lang="en-US"/>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IETF Standards</a:t>
            </a:r>
            <a:endParaRPr lang="en-US" dirty="0"/>
          </a:p>
        </p:txBody>
      </p:sp>
      <p:sp>
        <p:nvSpPr>
          <p:cNvPr id="3" name="Content Placeholder 2"/>
          <p:cNvSpPr>
            <a:spLocks noGrp="1"/>
          </p:cNvSpPr>
          <p:nvPr>
            <p:ph idx="1"/>
          </p:nvPr>
        </p:nvSpPr>
        <p:spPr/>
        <p:txBody>
          <a:bodyPr/>
          <a:lstStyle/>
          <a:p>
            <a:r>
              <a:rPr lang="en-US" dirty="0" err="1" smtClean="0"/>
              <a:t>IPv</a:t>
            </a:r>
            <a:r>
              <a:rPr lang="en-US" dirty="0" smtClean="0"/>
              <a:t>*, DHCP*, routing protocols</a:t>
            </a:r>
          </a:p>
          <a:p>
            <a:r>
              <a:rPr lang="en-US" dirty="0" smtClean="0"/>
              <a:t>Mobile IP, MIPv6, {P,H,F,DS}MIP, NEMO, MANET, “CMIP”</a:t>
            </a:r>
          </a:p>
          <a:p>
            <a:r>
              <a:rPr lang="en-US" dirty="0" smtClean="0"/>
              <a:t>AAA (RADIUS/Diameter)  </a:t>
            </a:r>
            <a:r>
              <a:rPr lang="en-US" i="1" u="sng" dirty="0" smtClean="0"/>
              <a:t>is</a:t>
            </a:r>
            <a:r>
              <a:rPr lang="en-US" dirty="0" smtClean="0"/>
              <a:t>  economically important </a:t>
            </a:r>
          </a:p>
          <a:p>
            <a:r>
              <a:rPr lang="en-US" dirty="0" smtClean="0"/>
              <a:t>IPv6 is screwed in tightly enough to (inevitably) </a:t>
            </a:r>
            <a:r>
              <a:rPr lang="en-US" sz="2800" i="1" u="sng" dirty="0" smtClean="0"/>
              <a:t>become</a:t>
            </a:r>
            <a:r>
              <a:rPr lang="en-US" sz="2800" dirty="0" smtClean="0"/>
              <a:t>  </a:t>
            </a:r>
            <a:r>
              <a:rPr lang="en-US" dirty="0" smtClean="0"/>
              <a:t>economically important </a:t>
            </a:r>
          </a:p>
          <a:p>
            <a:r>
              <a:rPr lang="en-US" dirty="0" smtClean="0"/>
              <a:t>Utilized properly, *MIP* </a:t>
            </a:r>
            <a:r>
              <a:rPr lang="en-US" sz="2800" i="1" u="sng" dirty="0" smtClean="0"/>
              <a:t> should  </a:t>
            </a:r>
            <a:r>
              <a:rPr lang="en-US" dirty="0" smtClean="0"/>
              <a:t>have greatly simplified 4G wireless infrastructure</a:t>
            </a:r>
          </a:p>
          <a:p>
            <a:pPr lvl="1">
              <a:buFont typeface="Wingdings" pitchFamily="2" charset="2"/>
              <a:buChar char="v"/>
            </a:pPr>
            <a:r>
              <a:rPr lang="en-US" dirty="0" smtClean="0"/>
              <a:t>But, it did not …  why??</a:t>
            </a:r>
          </a:p>
          <a:p>
            <a:pPr lvl="1">
              <a:buFont typeface="Wingdings" pitchFamily="2" charset="2"/>
              <a:buChar char="v"/>
            </a:pPr>
            <a:r>
              <a:rPr lang="en-US" dirty="0" smtClean="0"/>
              <a:t>Project: identify technical barriers and resolve</a:t>
            </a:r>
            <a:endParaRPr lang="en-US" dirty="0"/>
          </a:p>
        </p:txBody>
      </p:sp>
      <p:sp>
        <p:nvSpPr>
          <p:cNvPr id="4" name="Footer Placeholder 3"/>
          <p:cNvSpPr>
            <a:spLocks noGrp="1"/>
          </p:cNvSpPr>
          <p:nvPr>
            <p:ph type="ftr" sz="quarter" idx="10"/>
          </p:nvPr>
        </p:nvSpPr>
        <p:spPr/>
        <p:txBody>
          <a:bodyPr/>
          <a:lstStyle/>
          <a:p>
            <a:pPr>
              <a:defRPr/>
            </a:pPr>
            <a:r>
              <a:rPr lang="en-US" smtClean="0"/>
              <a:t>TELLABS CONFIDENTIAL PROPRIETARY</a:t>
            </a:r>
            <a:endParaRPr lang="en-US"/>
          </a:p>
        </p:txBody>
      </p:sp>
      <p:sp>
        <p:nvSpPr>
          <p:cNvPr id="5" name="Date Placeholder 4"/>
          <p:cNvSpPr>
            <a:spLocks noGrp="1"/>
          </p:cNvSpPr>
          <p:nvPr>
            <p:ph type="dt" sz="half" idx="11"/>
          </p:nvPr>
        </p:nvSpPr>
        <p:spPr/>
        <p:txBody>
          <a:bodyPr/>
          <a:lstStyle/>
          <a:p>
            <a:pPr>
              <a:defRPr/>
            </a:pPr>
            <a:fld id="{A529823D-3CD7-4AA2-878B-BEF1F78FD0AF}" type="datetime1">
              <a:rPr lang="en-US" smtClean="0"/>
              <a:pPr>
                <a:defRPr/>
              </a:pPr>
              <a:t>10/29/2010</a:t>
            </a:fld>
            <a:endParaRPr lang="en-US"/>
          </a:p>
        </p:txBody>
      </p:sp>
      <p:sp>
        <p:nvSpPr>
          <p:cNvPr id="6" name="Slide Number Placeholder 5"/>
          <p:cNvSpPr>
            <a:spLocks noGrp="1"/>
          </p:cNvSpPr>
          <p:nvPr>
            <p:ph type="sldNum" sz="quarter" idx="12"/>
          </p:nvPr>
        </p:nvSpPr>
        <p:spPr/>
        <p:txBody>
          <a:bodyPr/>
          <a:lstStyle/>
          <a:p>
            <a:pPr>
              <a:defRPr/>
            </a:pPr>
            <a:fld id="{90F87CF4-D132-4119-874F-D4A533DB5A31}" type="slidenum">
              <a:rPr lang="en-US" smtClean="0"/>
              <a:pPr>
                <a:defRPr/>
              </a:pPr>
              <a:t>8</a:t>
            </a:fld>
            <a:endParaRPr lang="en-US"/>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228600"/>
            <a:ext cx="7772400" cy="685800"/>
          </a:xfrm>
        </p:spPr>
        <p:txBody>
          <a:bodyPr/>
          <a:lstStyle/>
          <a:p>
            <a:r>
              <a:rPr lang="en-US" sz="2800"/>
              <a:t>Mobile IP protocol overview</a:t>
            </a:r>
          </a:p>
        </p:txBody>
      </p:sp>
      <p:sp>
        <p:nvSpPr>
          <p:cNvPr id="190467" name="Rectangle 3"/>
          <p:cNvSpPr>
            <a:spLocks noGrp="1" noChangeArrowheads="1"/>
          </p:cNvSpPr>
          <p:nvPr>
            <p:ph type="body" idx="1"/>
          </p:nvPr>
        </p:nvSpPr>
        <p:spPr>
          <a:xfrm>
            <a:off x="148771" y="3490684"/>
            <a:ext cx="8995229" cy="2982687"/>
          </a:xfrm>
        </p:spPr>
        <p:txBody>
          <a:bodyPr/>
          <a:lstStyle/>
          <a:p>
            <a:pPr>
              <a:spcBef>
                <a:spcPct val="0"/>
              </a:spcBef>
            </a:pPr>
            <a:r>
              <a:rPr lang="en-US" dirty="0"/>
              <a:t>Routing Prefix from local Router Advertisement </a:t>
            </a:r>
          </a:p>
          <a:p>
            <a:pPr>
              <a:spcBef>
                <a:spcPct val="0"/>
              </a:spcBef>
            </a:pPr>
            <a:r>
              <a:rPr lang="en-US" i="1" dirty="0"/>
              <a:t>Seamless Roaming</a:t>
            </a:r>
            <a:r>
              <a:rPr lang="en-US" dirty="0"/>
              <a:t>: Mobile Node appears “</a:t>
            </a:r>
            <a:r>
              <a:rPr lang="en-US" i="1" dirty="0"/>
              <a:t>always on</a:t>
            </a:r>
            <a:r>
              <a:rPr lang="en-US" dirty="0"/>
              <a:t>” home network</a:t>
            </a:r>
          </a:p>
          <a:p>
            <a:pPr>
              <a:spcBef>
                <a:spcPct val="0"/>
              </a:spcBef>
            </a:pPr>
            <a:r>
              <a:rPr lang="en-US" dirty="0"/>
              <a:t>Address </a:t>
            </a:r>
            <a:r>
              <a:rPr lang="en-US" dirty="0" err="1"/>
              <a:t>autoconfiguration</a:t>
            </a:r>
            <a:r>
              <a:rPr lang="en-US" dirty="0"/>
              <a:t> </a:t>
            </a:r>
            <a:r>
              <a:rPr lang="en-US" dirty="0">
                <a:sym typeface="Wingdings" pitchFamily="2" charset="2"/>
              </a:rPr>
              <a:t></a:t>
            </a:r>
            <a:r>
              <a:rPr lang="en-US" dirty="0"/>
              <a:t> care-of address</a:t>
            </a:r>
          </a:p>
          <a:p>
            <a:pPr>
              <a:spcBef>
                <a:spcPct val="0"/>
              </a:spcBef>
            </a:pPr>
            <a:r>
              <a:rPr lang="en-US" dirty="0"/>
              <a:t>Binding Updates </a:t>
            </a:r>
            <a:r>
              <a:rPr lang="en-US" dirty="0">
                <a:sym typeface="Wingdings" pitchFamily="2" charset="2"/>
              </a:rPr>
              <a:t></a:t>
            </a:r>
            <a:r>
              <a:rPr lang="en-US" dirty="0"/>
              <a:t> home agent &amp; correspondent nodes</a:t>
            </a:r>
          </a:p>
          <a:p>
            <a:pPr lvl="1"/>
            <a:r>
              <a:rPr lang="en-US" dirty="0"/>
              <a:t>(home address, care-of address, binding lifetime)</a:t>
            </a:r>
          </a:p>
        </p:txBody>
      </p:sp>
      <p:grpSp>
        <p:nvGrpSpPr>
          <p:cNvPr id="2" name="Group 4"/>
          <p:cNvGrpSpPr>
            <a:grpSpLocks/>
          </p:cNvGrpSpPr>
          <p:nvPr/>
        </p:nvGrpSpPr>
        <p:grpSpPr bwMode="auto">
          <a:xfrm>
            <a:off x="5638800" y="2133600"/>
            <a:ext cx="1125538" cy="685800"/>
            <a:chOff x="3744" y="3024"/>
            <a:chExt cx="768" cy="432"/>
          </a:xfrm>
        </p:grpSpPr>
        <p:grpSp>
          <p:nvGrpSpPr>
            <p:cNvPr id="3" name="Group 5"/>
            <p:cNvGrpSpPr>
              <a:grpSpLocks/>
            </p:cNvGrpSpPr>
            <p:nvPr/>
          </p:nvGrpSpPr>
          <p:grpSpPr bwMode="auto">
            <a:xfrm>
              <a:off x="3744" y="3024"/>
              <a:ext cx="768" cy="432"/>
              <a:chOff x="1097" y="1656"/>
              <a:chExt cx="1187" cy="762"/>
            </a:xfrm>
          </p:grpSpPr>
          <p:sp>
            <p:nvSpPr>
              <p:cNvPr id="190470" name="Oval 6"/>
              <p:cNvSpPr>
                <a:spLocks noChangeArrowheads="1"/>
              </p:cNvSpPr>
              <p:nvPr/>
            </p:nvSpPr>
            <p:spPr bwMode="auto">
              <a:xfrm rot="892054">
                <a:off x="1097" y="1785"/>
                <a:ext cx="372" cy="279"/>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71" name="Oval 7"/>
              <p:cNvSpPr>
                <a:spLocks noChangeArrowheads="1"/>
              </p:cNvSpPr>
              <p:nvPr/>
            </p:nvSpPr>
            <p:spPr bwMode="auto">
              <a:xfrm>
                <a:off x="1930" y="1760"/>
                <a:ext cx="321" cy="306"/>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72" name="Oval 8"/>
              <p:cNvSpPr>
                <a:spLocks noChangeArrowheads="1"/>
              </p:cNvSpPr>
              <p:nvPr/>
            </p:nvSpPr>
            <p:spPr bwMode="auto">
              <a:xfrm rot="-5078581">
                <a:off x="1527" y="1991"/>
                <a:ext cx="350" cy="503"/>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73" name="Oval 9"/>
              <p:cNvSpPr>
                <a:spLocks noChangeArrowheads="1"/>
              </p:cNvSpPr>
              <p:nvPr/>
            </p:nvSpPr>
            <p:spPr bwMode="auto">
              <a:xfrm rot="-5825252">
                <a:off x="1948" y="1954"/>
                <a:ext cx="28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74" name="Oval 10"/>
              <p:cNvSpPr>
                <a:spLocks noChangeArrowheads="1"/>
              </p:cNvSpPr>
              <p:nvPr/>
            </p:nvSpPr>
            <p:spPr bwMode="auto">
              <a:xfrm rot="-4491197">
                <a:off x="1144" y="1961"/>
                <a:ext cx="29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75" name="Freeform 11"/>
              <p:cNvSpPr>
                <a:spLocks/>
              </p:cNvSpPr>
              <p:nvPr/>
            </p:nvSpPr>
            <p:spPr bwMode="auto">
              <a:xfrm>
                <a:off x="1101" y="1656"/>
                <a:ext cx="1183" cy="718"/>
              </a:xfrm>
              <a:custGeom>
                <a:avLst/>
                <a:gdLst/>
                <a:ahLst/>
                <a:cxnLst>
                  <a:cxn ang="0">
                    <a:pos x="1694" y="215"/>
                  </a:cxn>
                  <a:cxn ang="0">
                    <a:pos x="1598" y="95"/>
                  </a:cxn>
                  <a:cxn ang="0">
                    <a:pos x="1520" y="44"/>
                  </a:cxn>
                  <a:cxn ang="0">
                    <a:pos x="1431" y="22"/>
                  </a:cxn>
                  <a:cxn ang="0">
                    <a:pos x="1311" y="45"/>
                  </a:cxn>
                  <a:cxn ang="0">
                    <a:pos x="1200" y="127"/>
                  </a:cxn>
                  <a:cxn ang="0">
                    <a:pos x="1119" y="207"/>
                  </a:cxn>
                  <a:cxn ang="0">
                    <a:pos x="1026" y="80"/>
                  </a:cxn>
                  <a:cxn ang="0">
                    <a:pos x="904" y="9"/>
                  </a:cxn>
                  <a:cxn ang="0">
                    <a:pos x="785" y="5"/>
                  </a:cxn>
                  <a:cxn ang="0">
                    <a:pos x="692" y="42"/>
                  </a:cxn>
                  <a:cxn ang="0">
                    <a:pos x="612" y="114"/>
                  </a:cxn>
                  <a:cxn ang="0">
                    <a:pos x="550" y="212"/>
                  </a:cxn>
                  <a:cxn ang="0">
                    <a:pos x="508" y="333"/>
                  </a:cxn>
                  <a:cxn ang="0">
                    <a:pos x="470" y="430"/>
                  </a:cxn>
                  <a:cxn ang="0">
                    <a:pos x="338" y="379"/>
                  </a:cxn>
                  <a:cxn ang="0">
                    <a:pos x="209" y="382"/>
                  </a:cxn>
                  <a:cxn ang="0">
                    <a:pos x="106" y="436"/>
                  </a:cxn>
                  <a:cxn ang="0">
                    <a:pos x="42" y="520"/>
                  </a:cxn>
                  <a:cxn ang="0">
                    <a:pos x="7" y="628"/>
                  </a:cxn>
                  <a:cxn ang="0">
                    <a:pos x="4" y="753"/>
                  </a:cxn>
                  <a:cxn ang="0">
                    <a:pos x="33" y="885"/>
                  </a:cxn>
                  <a:cxn ang="0">
                    <a:pos x="88" y="1005"/>
                  </a:cxn>
                  <a:cxn ang="0">
                    <a:pos x="128" y="1066"/>
                  </a:cxn>
                  <a:cxn ang="0">
                    <a:pos x="61" y="1193"/>
                  </a:cxn>
                  <a:cxn ang="0">
                    <a:pos x="10" y="1350"/>
                  </a:cxn>
                  <a:cxn ang="0">
                    <a:pos x="3" y="1502"/>
                  </a:cxn>
                  <a:cxn ang="0">
                    <a:pos x="33" y="1644"/>
                  </a:cxn>
                  <a:cxn ang="0">
                    <a:pos x="100" y="1766"/>
                  </a:cxn>
                  <a:cxn ang="0">
                    <a:pos x="197" y="1859"/>
                  </a:cxn>
                  <a:cxn ang="0">
                    <a:pos x="328" y="1918"/>
                  </a:cxn>
                  <a:cxn ang="0">
                    <a:pos x="491" y="1922"/>
                  </a:cxn>
                  <a:cxn ang="0">
                    <a:pos x="646" y="1865"/>
                  </a:cxn>
                  <a:cxn ang="0">
                    <a:pos x="726" y="1884"/>
                  </a:cxn>
                  <a:cxn ang="0">
                    <a:pos x="772" y="2010"/>
                  </a:cxn>
                  <a:cxn ang="0">
                    <a:pos x="849" y="2116"/>
                  </a:cxn>
                  <a:cxn ang="0">
                    <a:pos x="954" y="2198"/>
                  </a:cxn>
                  <a:cxn ang="0">
                    <a:pos x="1077" y="2249"/>
                  </a:cxn>
                  <a:cxn ang="0">
                    <a:pos x="1215" y="2262"/>
                  </a:cxn>
                  <a:cxn ang="0">
                    <a:pos x="1354" y="2233"/>
                  </a:cxn>
                  <a:cxn ang="0">
                    <a:pos x="1475" y="2167"/>
                  </a:cxn>
                  <a:cxn ang="0">
                    <a:pos x="1572" y="2069"/>
                  </a:cxn>
                  <a:cxn ang="0">
                    <a:pos x="1637" y="1947"/>
                  </a:cxn>
                  <a:cxn ang="0">
                    <a:pos x="1667" y="1806"/>
                  </a:cxn>
                  <a:cxn ang="0">
                    <a:pos x="1667" y="1777"/>
                  </a:cxn>
                  <a:cxn ang="0">
                    <a:pos x="1738" y="1814"/>
                  </a:cxn>
                  <a:cxn ang="0">
                    <a:pos x="1887" y="1867"/>
                  </a:cxn>
                  <a:cxn ang="0">
                    <a:pos x="2041" y="1867"/>
                  </a:cxn>
                  <a:cxn ang="0">
                    <a:pos x="2166" y="1820"/>
                  </a:cxn>
                  <a:cxn ang="0">
                    <a:pos x="2257" y="1739"/>
                  </a:cxn>
                  <a:cxn ang="0">
                    <a:pos x="2317" y="1631"/>
                  </a:cxn>
                  <a:cxn ang="0">
                    <a:pos x="2339" y="1505"/>
                  </a:cxn>
                  <a:cxn ang="0">
                    <a:pos x="2323" y="1368"/>
                  </a:cxn>
                  <a:cxn ang="0">
                    <a:pos x="2250" y="1204"/>
                  </a:cxn>
                  <a:cxn ang="0">
                    <a:pos x="2165" y="1036"/>
                  </a:cxn>
                  <a:cxn ang="0">
                    <a:pos x="2266" y="783"/>
                  </a:cxn>
                  <a:cxn ang="0">
                    <a:pos x="2276" y="636"/>
                  </a:cxn>
                  <a:cxn ang="0">
                    <a:pos x="2255" y="525"/>
                  </a:cxn>
                  <a:cxn ang="0">
                    <a:pos x="2204" y="430"/>
                  </a:cxn>
                  <a:cxn ang="0">
                    <a:pos x="2137" y="368"/>
                  </a:cxn>
                  <a:cxn ang="0">
                    <a:pos x="2056" y="334"/>
                  </a:cxn>
                  <a:cxn ang="0">
                    <a:pos x="1966" y="326"/>
                  </a:cxn>
                  <a:cxn ang="0">
                    <a:pos x="1787" y="379"/>
                  </a:cxn>
                </a:cxnLst>
                <a:rect l="0" t="0" r="r" b="b"/>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1"/>
                    </a:lnTo>
                    <a:lnTo>
                      <a:pt x="1667" y="1780"/>
                    </a:lnTo>
                    <a:lnTo>
                      <a:pt x="1667" y="1778"/>
                    </a:lnTo>
                    <a:lnTo>
                      <a:pt x="1667" y="1777"/>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00CC99">
                      <a:gamma/>
                      <a:tint val="30196"/>
                      <a:invGamma/>
                    </a:srgbClr>
                  </a:gs>
                  <a:gs pos="100000">
                    <a:srgbClr val="00CC99"/>
                  </a:gs>
                </a:gsLst>
                <a:lin ang="2700000" scaled="1"/>
              </a:gradFill>
              <a:ln w="9525" cap="flat" cmpd="sng">
                <a:noFill/>
                <a:prstDash val="solid"/>
                <a:round/>
                <a:headEnd type="none" w="med" len="med"/>
                <a:tailEnd type="none" w="med" len="med"/>
              </a:ln>
              <a:effectLst/>
            </p:spPr>
            <p:txBody>
              <a:bodyPr/>
              <a:lstStyle/>
              <a:p>
                <a:endParaRPr lang="en-US"/>
              </a:p>
            </p:txBody>
          </p:sp>
        </p:grpSp>
        <p:sp>
          <p:nvSpPr>
            <p:cNvPr id="190476" name="Text Box 12"/>
            <p:cNvSpPr txBox="1">
              <a:spLocks noChangeArrowheads="1"/>
            </p:cNvSpPr>
            <p:nvPr/>
          </p:nvSpPr>
          <p:spPr bwMode="auto">
            <a:xfrm>
              <a:off x="3888" y="3072"/>
              <a:ext cx="126" cy="192"/>
            </a:xfrm>
            <a:prstGeom prst="rect">
              <a:avLst/>
            </a:prstGeom>
            <a:noFill/>
            <a:ln w="12700">
              <a:noFill/>
              <a:miter lim="800000"/>
              <a:headEnd/>
              <a:tailEnd/>
            </a:ln>
            <a:effectLst/>
          </p:spPr>
          <p:txBody>
            <a:bodyPr wrap="none">
              <a:spAutoFit/>
            </a:bodyPr>
            <a:lstStyle/>
            <a:p>
              <a:pPr>
                <a:lnSpc>
                  <a:spcPct val="100000"/>
                </a:lnSpc>
              </a:pPr>
              <a:endParaRPr lang="en-US" sz="1400" b="1">
                <a:latin typeface="Times" pitchFamily="18" charset="0"/>
              </a:endParaRPr>
            </a:p>
          </p:txBody>
        </p:sp>
      </p:grpSp>
      <p:grpSp>
        <p:nvGrpSpPr>
          <p:cNvPr id="4" name="Group 13"/>
          <p:cNvGrpSpPr>
            <a:grpSpLocks/>
          </p:cNvGrpSpPr>
          <p:nvPr/>
        </p:nvGrpSpPr>
        <p:grpSpPr bwMode="auto">
          <a:xfrm>
            <a:off x="2133600" y="1905000"/>
            <a:ext cx="1125538" cy="685800"/>
            <a:chOff x="3744" y="3024"/>
            <a:chExt cx="768" cy="432"/>
          </a:xfrm>
        </p:grpSpPr>
        <p:grpSp>
          <p:nvGrpSpPr>
            <p:cNvPr id="5" name="Group 14"/>
            <p:cNvGrpSpPr>
              <a:grpSpLocks/>
            </p:cNvGrpSpPr>
            <p:nvPr/>
          </p:nvGrpSpPr>
          <p:grpSpPr bwMode="auto">
            <a:xfrm>
              <a:off x="3744" y="3024"/>
              <a:ext cx="768" cy="432"/>
              <a:chOff x="1097" y="1656"/>
              <a:chExt cx="1187" cy="762"/>
            </a:xfrm>
          </p:grpSpPr>
          <p:sp>
            <p:nvSpPr>
              <p:cNvPr id="190479" name="Oval 15"/>
              <p:cNvSpPr>
                <a:spLocks noChangeArrowheads="1"/>
              </p:cNvSpPr>
              <p:nvPr/>
            </p:nvSpPr>
            <p:spPr bwMode="auto">
              <a:xfrm rot="892054">
                <a:off x="1097" y="1785"/>
                <a:ext cx="372" cy="279"/>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80" name="Oval 16"/>
              <p:cNvSpPr>
                <a:spLocks noChangeArrowheads="1"/>
              </p:cNvSpPr>
              <p:nvPr/>
            </p:nvSpPr>
            <p:spPr bwMode="auto">
              <a:xfrm>
                <a:off x="1930" y="1760"/>
                <a:ext cx="321" cy="306"/>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81" name="Oval 17"/>
              <p:cNvSpPr>
                <a:spLocks noChangeArrowheads="1"/>
              </p:cNvSpPr>
              <p:nvPr/>
            </p:nvSpPr>
            <p:spPr bwMode="auto">
              <a:xfrm rot="-5078581">
                <a:off x="1527" y="1991"/>
                <a:ext cx="350" cy="503"/>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82" name="Oval 18"/>
              <p:cNvSpPr>
                <a:spLocks noChangeArrowheads="1"/>
              </p:cNvSpPr>
              <p:nvPr/>
            </p:nvSpPr>
            <p:spPr bwMode="auto">
              <a:xfrm rot="-5825252">
                <a:off x="1948" y="1954"/>
                <a:ext cx="28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83" name="Oval 19"/>
              <p:cNvSpPr>
                <a:spLocks noChangeArrowheads="1"/>
              </p:cNvSpPr>
              <p:nvPr/>
            </p:nvSpPr>
            <p:spPr bwMode="auto">
              <a:xfrm rot="-4491197">
                <a:off x="1144" y="1961"/>
                <a:ext cx="29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84" name="Freeform 20"/>
              <p:cNvSpPr>
                <a:spLocks/>
              </p:cNvSpPr>
              <p:nvPr/>
            </p:nvSpPr>
            <p:spPr bwMode="auto">
              <a:xfrm>
                <a:off x="1101" y="1656"/>
                <a:ext cx="1183" cy="718"/>
              </a:xfrm>
              <a:custGeom>
                <a:avLst/>
                <a:gdLst/>
                <a:ahLst/>
                <a:cxnLst>
                  <a:cxn ang="0">
                    <a:pos x="1694" y="215"/>
                  </a:cxn>
                  <a:cxn ang="0">
                    <a:pos x="1598" y="95"/>
                  </a:cxn>
                  <a:cxn ang="0">
                    <a:pos x="1520" y="44"/>
                  </a:cxn>
                  <a:cxn ang="0">
                    <a:pos x="1431" y="22"/>
                  </a:cxn>
                  <a:cxn ang="0">
                    <a:pos x="1311" y="45"/>
                  </a:cxn>
                  <a:cxn ang="0">
                    <a:pos x="1200" y="127"/>
                  </a:cxn>
                  <a:cxn ang="0">
                    <a:pos x="1119" y="207"/>
                  </a:cxn>
                  <a:cxn ang="0">
                    <a:pos x="1026" y="80"/>
                  </a:cxn>
                  <a:cxn ang="0">
                    <a:pos x="904" y="9"/>
                  </a:cxn>
                  <a:cxn ang="0">
                    <a:pos x="785" y="5"/>
                  </a:cxn>
                  <a:cxn ang="0">
                    <a:pos x="692" y="42"/>
                  </a:cxn>
                  <a:cxn ang="0">
                    <a:pos x="612" y="114"/>
                  </a:cxn>
                  <a:cxn ang="0">
                    <a:pos x="550" y="212"/>
                  </a:cxn>
                  <a:cxn ang="0">
                    <a:pos x="508" y="333"/>
                  </a:cxn>
                  <a:cxn ang="0">
                    <a:pos x="470" y="430"/>
                  </a:cxn>
                  <a:cxn ang="0">
                    <a:pos x="338" y="379"/>
                  </a:cxn>
                  <a:cxn ang="0">
                    <a:pos x="209" y="382"/>
                  </a:cxn>
                  <a:cxn ang="0">
                    <a:pos x="106" y="436"/>
                  </a:cxn>
                  <a:cxn ang="0">
                    <a:pos x="42" y="520"/>
                  </a:cxn>
                  <a:cxn ang="0">
                    <a:pos x="7" y="628"/>
                  </a:cxn>
                  <a:cxn ang="0">
                    <a:pos x="4" y="753"/>
                  </a:cxn>
                  <a:cxn ang="0">
                    <a:pos x="33" y="885"/>
                  </a:cxn>
                  <a:cxn ang="0">
                    <a:pos x="88" y="1005"/>
                  </a:cxn>
                  <a:cxn ang="0">
                    <a:pos x="128" y="1066"/>
                  </a:cxn>
                  <a:cxn ang="0">
                    <a:pos x="61" y="1193"/>
                  </a:cxn>
                  <a:cxn ang="0">
                    <a:pos x="10" y="1350"/>
                  </a:cxn>
                  <a:cxn ang="0">
                    <a:pos x="3" y="1502"/>
                  </a:cxn>
                  <a:cxn ang="0">
                    <a:pos x="33" y="1644"/>
                  </a:cxn>
                  <a:cxn ang="0">
                    <a:pos x="100" y="1766"/>
                  </a:cxn>
                  <a:cxn ang="0">
                    <a:pos x="197" y="1859"/>
                  </a:cxn>
                  <a:cxn ang="0">
                    <a:pos x="328" y="1918"/>
                  </a:cxn>
                  <a:cxn ang="0">
                    <a:pos x="491" y="1922"/>
                  </a:cxn>
                  <a:cxn ang="0">
                    <a:pos x="646" y="1865"/>
                  </a:cxn>
                  <a:cxn ang="0">
                    <a:pos x="726" y="1884"/>
                  </a:cxn>
                  <a:cxn ang="0">
                    <a:pos x="772" y="2010"/>
                  </a:cxn>
                  <a:cxn ang="0">
                    <a:pos x="849" y="2116"/>
                  </a:cxn>
                  <a:cxn ang="0">
                    <a:pos x="954" y="2198"/>
                  </a:cxn>
                  <a:cxn ang="0">
                    <a:pos x="1077" y="2249"/>
                  </a:cxn>
                  <a:cxn ang="0">
                    <a:pos x="1215" y="2262"/>
                  </a:cxn>
                  <a:cxn ang="0">
                    <a:pos x="1354" y="2233"/>
                  </a:cxn>
                  <a:cxn ang="0">
                    <a:pos x="1475" y="2167"/>
                  </a:cxn>
                  <a:cxn ang="0">
                    <a:pos x="1572" y="2069"/>
                  </a:cxn>
                  <a:cxn ang="0">
                    <a:pos x="1637" y="1947"/>
                  </a:cxn>
                  <a:cxn ang="0">
                    <a:pos x="1667" y="1806"/>
                  </a:cxn>
                  <a:cxn ang="0">
                    <a:pos x="1667" y="1777"/>
                  </a:cxn>
                  <a:cxn ang="0">
                    <a:pos x="1738" y="1814"/>
                  </a:cxn>
                  <a:cxn ang="0">
                    <a:pos x="1887" y="1867"/>
                  </a:cxn>
                  <a:cxn ang="0">
                    <a:pos x="2041" y="1867"/>
                  </a:cxn>
                  <a:cxn ang="0">
                    <a:pos x="2166" y="1820"/>
                  </a:cxn>
                  <a:cxn ang="0">
                    <a:pos x="2257" y="1739"/>
                  </a:cxn>
                  <a:cxn ang="0">
                    <a:pos x="2317" y="1631"/>
                  </a:cxn>
                  <a:cxn ang="0">
                    <a:pos x="2339" y="1505"/>
                  </a:cxn>
                  <a:cxn ang="0">
                    <a:pos x="2323" y="1368"/>
                  </a:cxn>
                  <a:cxn ang="0">
                    <a:pos x="2250" y="1204"/>
                  </a:cxn>
                  <a:cxn ang="0">
                    <a:pos x="2165" y="1036"/>
                  </a:cxn>
                  <a:cxn ang="0">
                    <a:pos x="2266" y="783"/>
                  </a:cxn>
                  <a:cxn ang="0">
                    <a:pos x="2276" y="636"/>
                  </a:cxn>
                  <a:cxn ang="0">
                    <a:pos x="2255" y="525"/>
                  </a:cxn>
                  <a:cxn ang="0">
                    <a:pos x="2204" y="430"/>
                  </a:cxn>
                  <a:cxn ang="0">
                    <a:pos x="2137" y="368"/>
                  </a:cxn>
                  <a:cxn ang="0">
                    <a:pos x="2056" y="334"/>
                  </a:cxn>
                  <a:cxn ang="0">
                    <a:pos x="1966" y="326"/>
                  </a:cxn>
                  <a:cxn ang="0">
                    <a:pos x="1787" y="379"/>
                  </a:cxn>
                </a:cxnLst>
                <a:rect l="0" t="0" r="r" b="b"/>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1"/>
                    </a:lnTo>
                    <a:lnTo>
                      <a:pt x="1667" y="1780"/>
                    </a:lnTo>
                    <a:lnTo>
                      <a:pt x="1667" y="1778"/>
                    </a:lnTo>
                    <a:lnTo>
                      <a:pt x="1667" y="1777"/>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00CC99">
                      <a:gamma/>
                      <a:tint val="30196"/>
                      <a:invGamma/>
                    </a:srgbClr>
                  </a:gs>
                  <a:gs pos="100000">
                    <a:srgbClr val="00CC99"/>
                  </a:gs>
                </a:gsLst>
                <a:lin ang="2700000" scaled="1"/>
              </a:gradFill>
              <a:ln w="9525" cap="flat" cmpd="sng">
                <a:noFill/>
                <a:prstDash val="solid"/>
                <a:round/>
                <a:headEnd type="none" w="med" len="med"/>
                <a:tailEnd type="none" w="med" len="med"/>
              </a:ln>
              <a:effectLst/>
            </p:spPr>
            <p:txBody>
              <a:bodyPr/>
              <a:lstStyle/>
              <a:p>
                <a:endParaRPr lang="en-US"/>
              </a:p>
            </p:txBody>
          </p:sp>
        </p:grpSp>
        <p:sp>
          <p:nvSpPr>
            <p:cNvPr id="190485" name="Text Box 21"/>
            <p:cNvSpPr txBox="1">
              <a:spLocks noChangeArrowheads="1"/>
            </p:cNvSpPr>
            <p:nvPr/>
          </p:nvSpPr>
          <p:spPr bwMode="auto">
            <a:xfrm>
              <a:off x="3888" y="3072"/>
              <a:ext cx="126" cy="192"/>
            </a:xfrm>
            <a:prstGeom prst="rect">
              <a:avLst/>
            </a:prstGeom>
            <a:noFill/>
            <a:ln w="12700">
              <a:noFill/>
              <a:miter lim="800000"/>
              <a:headEnd/>
              <a:tailEnd/>
            </a:ln>
            <a:effectLst/>
          </p:spPr>
          <p:txBody>
            <a:bodyPr wrap="none">
              <a:spAutoFit/>
            </a:bodyPr>
            <a:lstStyle/>
            <a:p>
              <a:pPr>
                <a:lnSpc>
                  <a:spcPct val="100000"/>
                </a:lnSpc>
              </a:pPr>
              <a:endParaRPr lang="en-US" sz="1400" b="1">
                <a:latin typeface="Times" pitchFamily="18" charset="0"/>
              </a:endParaRPr>
            </a:p>
          </p:txBody>
        </p:sp>
      </p:grpSp>
      <p:graphicFrame>
        <p:nvGraphicFramePr>
          <p:cNvPr id="190486" name="Object 22"/>
          <p:cNvGraphicFramePr>
            <a:graphicFrameLocks noChangeAspect="1"/>
          </p:cNvGraphicFramePr>
          <p:nvPr/>
        </p:nvGraphicFramePr>
        <p:xfrm>
          <a:off x="2286000" y="2209800"/>
          <a:ext cx="260350" cy="438150"/>
        </p:xfrm>
        <a:graphic>
          <a:graphicData uri="http://schemas.openxmlformats.org/presentationml/2006/ole">
            <p:oleObj spid="_x0000_s2050" name="Clip" r:id="rId3" imgW="1681560" imgH="2825640" progId="">
              <p:embed/>
            </p:oleObj>
          </a:graphicData>
        </a:graphic>
      </p:graphicFrame>
      <p:pic>
        <p:nvPicPr>
          <p:cNvPr id="190487" name="Picture 23" descr="C:\Users\Andrej\3G\pics\02_7110.tif"/>
          <p:cNvPicPr>
            <a:picLocks noChangeAspect="1" noChangeArrowheads="1"/>
          </p:cNvPicPr>
          <p:nvPr/>
        </p:nvPicPr>
        <p:blipFill>
          <a:blip r:embed="rId4" cstate="print"/>
          <a:srcRect b="5170"/>
          <a:stretch>
            <a:fillRect/>
          </a:stretch>
        </p:blipFill>
        <p:spPr bwMode="auto">
          <a:xfrm>
            <a:off x="1447800" y="2438400"/>
            <a:ext cx="522288" cy="962025"/>
          </a:xfrm>
          <a:prstGeom prst="rect">
            <a:avLst/>
          </a:prstGeom>
          <a:noFill/>
        </p:spPr>
      </p:pic>
      <p:cxnSp>
        <p:nvCxnSpPr>
          <p:cNvPr id="190488" name="AutoShape 24"/>
          <p:cNvCxnSpPr>
            <a:cxnSpLocks noChangeShapeType="1"/>
            <a:stCxn id="0" idx="3"/>
            <a:endCxn id="0" idx="1"/>
          </p:cNvCxnSpPr>
          <p:nvPr/>
        </p:nvCxnSpPr>
        <p:spPr bwMode="auto">
          <a:xfrm flipV="1">
            <a:off x="1970088" y="2428875"/>
            <a:ext cx="315912" cy="490538"/>
          </a:xfrm>
          <a:prstGeom prst="bentConnector3">
            <a:avLst>
              <a:gd name="adj1" fmla="val 49750"/>
            </a:avLst>
          </a:prstGeom>
          <a:noFill/>
          <a:ln w="9525">
            <a:solidFill>
              <a:schemeClr val="tx1"/>
            </a:solidFill>
            <a:miter lim="800000"/>
            <a:headEnd type="triangle" w="med" len="med"/>
            <a:tailEnd type="triangle" w="med" len="med"/>
          </a:ln>
          <a:effectLst/>
        </p:spPr>
      </p:cxnSp>
      <p:sp>
        <p:nvSpPr>
          <p:cNvPr id="190489" name="Text Box 25"/>
          <p:cNvSpPr txBox="1">
            <a:spLocks noChangeArrowheads="1"/>
          </p:cNvSpPr>
          <p:nvPr/>
        </p:nvSpPr>
        <p:spPr bwMode="auto">
          <a:xfrm>
            <a:off x="990600" y="1828800"/>
            <a:ext cx="1420813" cy="336550"/>
          </a:xfrm>
          <a:prstGeom prst="rect">
            <a:avLst/>
          </a:prstGeom>
          <a:noFill/>
          <a:ln w="9525">
            <a:noFill/>
            <a:miter lim="800000"/>
            <a:headEnd/>
            <a:tailEnd/>
          </a:ln>
          <a:effectLst/>
        </p:spPr>
        <p:txBody>
          <a:bodyPr wrap="none">
            <a:spAutoFit/>
          </a:bodyPr>
          <a:lstStyle/>
          <a:p>
            <a:pPr eaLnBrk="1" hangingPunct="1">
              <a:lnSpc>
                <a:spcPct val="100000"/>
              </a:lnSpc>
            </a:pPr>
            <a:r>
              <a:rPr lang="en-US" sz="1600">
                <a:latin typeface="AvantGarde" pitchFamily="34" charset="0"/>
              </a:rPr>
              <a:t>Local Router</a:t>
            </a:r>
          </a:p>
        </p:txBody>
      </p:sp>
      <p:sp>
        <p:nvSpPr>
          <p:cNvPr id="190490" name="Text Box 26"/>
          <p:cNvSpPr txBox="1">
            <a:spLocks noChangeArrowheads="1"/>
          </p:cNvSpPr>
          <p:nvPr/>
        </p:nvSpPr>
        <p:spPr bwMode="auto">
          <a:xfrm>
            <a:off x="1752600" y="2971800"/>
            <a:ext cx="2470150" cy="366713"/>
          </a:xfrm>
          <a:prstGeom prst="rect">
            <a:avLst/>
          </a:prstGeom>
          <a:noFill/>
          <a:ln w="9525">
            <a:noFill/>
            <a:miter lim="800000"/>
            <a:headEnd/>
            <a:tailEnd/>
          </a:ln>
          <a:effectLst/>
        </p:spPr>
        <p:txBody>
          <a:bodyPr wrap="none">
            <a:spAutoFit/>
          </a:bodyPr>
          <a:lstStyle/>
          <a:p>
            <a:pPr eaLnBrk="1" hangingPunct="1">
              <a:lnSpc>
                <a:spcPct val="100000"/>
              </a:lnSpc>
            </a:pPr>
            <a:r>
              <a:rPr lang="en-US" sz="1800">
                <a:latin typeface="AvantGarde" pitchFamily="34" charset="0"/>
              </a:rPr>
              <a:t>charliep@nokia.com</a:t>
            </a:r>
          </a:p>
        </p:txBody>
      </p:sp>
      <p:grpSp>
        <p:nvGrpSpPr>
          <p:cNvPr id="6" name="Group 27"/>
          <p:cNvGrpSpPr>
            <a:grpSpLocks/>
          </p:cNvGrpSpPr>
          <p:nvPr/>
        </p:nvGrpSpPr>
        <p:grpSpPr bwMode="auto">
          <a:xfrm>
            <a:off x="3886200" y="1295400"/>
            <a:ext cx="1125538" cy="685800"/>
            <a:chOff x="3744" y="3024"/>
            <a:chExt cx="768" cy="432"/>
          </a:xfrm>
        </p:grpSpPr>
        <p:grpSp>
          <p:nvGrpSpPr>
            <p:cNvPr id="7" name="Group 28"/>
            <p:cNvGrpSpPr>
              <a:grpSpLocks/>
            </p:cNvGrpSpPr>
            <p:nvPr/>
          </p:nvGrpSpPr>
          <p:grpSpPr bwMode="auto">
            <a:xfrm>
              <a:off x="3744" y="3024"/>
              <a:ext cx="768" cy="432"/>
              <a:chOff x="1097" y="1656"/>
              <a:chExt cx="1187" cy="762"/>
            </a:xfrm>
          </p:grpSpPr>
          <p:sp>
            <p:nvSpPr>
              <p:cNvPr id="190493" name="Oval 29"/>
              <p:cNvSpPr>
                <a:spLocks noChangeArrowheads="1"/>
              </p:cNvSpPr>
              <p:nvPr/>
            </p:nvSpPr>
            <p:spPr bwMode="auto">
              <a:xfrm rot="892054">
                <a:off x="1097" y="1785"/>
                <a:ext cx="372" cy="279"/>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94" name="Oval 30"/>
              <p:cNvSpPr>
                <a:spLocks noChangeArrowheads="1"/>
              </p:cNvSpPr>
              <p:nvPr/>
            </p:nvSpPr>
            <p:spPr bwMode="auto">
              <a:xfrm>
                <a:off x="1930" y="1760"/>
                <a:ext cx="321" cy="306"/>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95" name="Oval 31"/>
              <p:cNvSpPr>
                <a:spLocks noChangeArrowheads="1"/>
              </p:cNvSpPr>
              <p:nvPr/>
            </p:nvSpPr>
            <p:spPr bwMode="auto">
              <a:xfrm rot="-5078581">
                <a:off x="1527" y="1991"/>
                <a:ext cx="350" cy="503"/>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96" name="Oval 32"/>
              <p:cNvSpPr>
                <a:spLocks noChangeArrowheads="1"/>
              </p:cNvSpPr>
              <p:nvPr/>
            </p:nvSpPr>
            <p:spPr bwMode="auto">
              <a:xfrm rot="-5825252">
                <a:off x="1948" y="1954"/>
                <a:ext cx="28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97" name="Oval 33"/>
              <p:cNvSpPr>
                <a:spLocks noChangeArrowheads="1"/>
              </p:cNvSpPr>
              <p:nvPr/>
            </p:nvSpPr>
            <p:spPr bwMode="auto">
              <a:xfrm rot="-4491197">
                <a:off x="1144" y="1961"/>
                <a:ext cx="293" cy="387"/>
              </a:xfrm>
              <a:prstGeom prst="ellipse">
                <a:avLst/>
              </a:prstGeom>
              <a:gradFill rotWithShape="0">
                <a:gsLst>
                  <a:gs pos="0">
                    <a:srgbClr val="008663"/>
                  </a:gs>
                  <a:gs pos="50000">
                    <a:srgbClr val="008663">
                      <a:gamma/>
                      <a:tint val="33333"/>
                      <a:invGamma/>
                    </a:srgbClr>
                  </a:gs>
                  <a:gs pos="100000">
                    <a:srgbClr val="008663"/>
                  </a:gs>
                </a:gsLst>
                <a:lin ang="0" scaled="1"/>
              </a:gradFill>
              <a:ln w="9525">
                <a:noFill/>
                <a:round/>
                <a:headEnd/>
                <a:tailEnd/>
              </a:ln>
              <a:effectLst/>
            </p:spPr>
            <p:txBody>
              <a:bodyPr/>
              <a:lstStyle/>
              <a:p>
                <a:endParaRPr lang="en-US"/>
              </a:p>
            </p:txBody>
          </p:sp>
          <p:sp>
            <p:nvSpPr>
              <p:cNvPr id="190498" name="Freeform 34"/>
              <p:cNvSpPr>
                <a:spLocks/>
              </p:cNvSpPr>
              <p:nvPr/>
            </p:nvSpPr>
            <p:spPr bwMode="auto">
              <a:xfrm>
                <a:off x="1101" y="1656"/>
                <a:ext cx="1183" cy="718"/>
              </a:xfrm>
              <a:custGeom>
                <a:avLst/>
                <a:gdLst/>
                <a:ahLst/>
                <a:cxnLst>
                  <a:cxn ang="0">
                    <a:pos x="1694" y="215"/>
                  </a:cxn>
                  <a:cxn ang="0">
                    <a:pos x="1598" y="95"/>
                  </a:cxn>
                  <a:cxn ang="0">
                    <a:pos x="1520" y="44"/>
                  </a:cxn>
                  <a:cxn ang="0">
                    <a:pos x="1431" y="22"/>
                  </a:cxn>
                  <a:cxn ang="0">
                    <a:pos x="1311" y="45"/>
                  </a:cxn>
                  <a:cxn ang="0">
                    <a:pos x="1200" y="127"/>
                  </a:cxn>
                  <a:cxn ang="0">
                    <a:pos x="1119" y="207"/>
                  </a:cxn>
                  <a:cxn ang="0">
                    <a:pos x="1026" y="80"/>
                  </a:cxn>
                  <a:cxn ang="0">
                    <a:pos x="904" y="9"/>
                  </a:cxn>
                  <a:cxn ang="0">
                    <a:pos x="785" y="5"/>
                  </a:cxn>
                  <a:cxn ang="0">
                    <a:pos x="692" y="42"/>
                  </a:cxn>
                  <a:cxn ang="0">
                    <a:pos x="612" y="114"/>
                  </a:cxn>
                  <a:cxn ang="0">
                    <a:pos x="550" y="212"/>
                  </a:cxn>
                  <a:cxn ang="0">
                    <a:pos x="508" y="333"/>
                  </a:cxn>
                  <a:cxn ang="0">
                    <a:pos x="470" y="430"/>
                  </a:cxn>
                  <a:cxn ang="0">
                    <a:pos x="338" y="379"/>
                  </a:cxn>
                  <a:cxn ang="0">
                    <a:pos x="209" y="382"/>
                  </a:cxn>
                  <a:cxn ang="0">
                    <a:pos x="106" y="436"/>
                  </a:cxn>
                  <a:cxn ang="0">
                    <a:pos x="42" y="520"/>
                  </a:cxn>
                  <a:cxn ang="0">
                    <a:pos x="7" y="628"/>
                  </a:cxn>
                  <a:cxn ang="0">
                    <a:pos x="4" y="753"/>
                  </a:cxn>
                  <a:cxn ang="0">
                    <a:pos x="33" y="885"/>
                  </a:cxn>
                  <a:cxn ang="0">
                    <a:pos x="88" y="1005"/>
                  </a:cxn>
                  <a:cxn ang="0">
                    <a:pos x="128" y="1066"/>
                  </a:cxn>
                  <a:cxn ang="0">
                    <a:pos x="61" y="1193"/>
                  </a:cxn>
                  <a:cxn ang="0">
                    <a:pos x="10" y="1350"/>
                  </a:cxn>
                  <a:cxn ang="0">
                    <a:pos x="3" y="1502"/>
                  </a:cxn>
                  <a:cxn ang="0">
                    <a:pos x="33" y="1644"/>
                  </a:cxn>
                  <a:cxn ang="0">
                    <a:pos x="100" y="1766"/>
                  </a:cxn>
                  <a:cxn ang="0">
                    <a:pos x="197" y="1859"/>
                  </a:cxn>
                  <a:cxn ang="0">
                    <a:pos x="328" y="1918"/>
                  </a:cxn>
                  <a:cxn ang="0">
                    <a:pos x="491" y="1922"/>
                  </a:cxn>
                  <a:cxn ang="0">
                    <a:pos x="646" y="1865"/>
                  </a:cxn>
                  <a:cxn ang="0">
                    <a:pos x="726" y="1884"/>
                  </a:cxn>
                  <a:cxn ang="0">
                    <a:pos x="772" y="2010"/>
                  </a:cxn>
                  <a:cxn ang="0">
                    <a:pos x="849" y="2116"/>
                  </a:cxn>
                  <a:cxn ang="0">
                    <a:pos x="954" y="2198"/>
                  </a:cxn>
                  <a:cxn ang="0">
                    <a:pos x="1077" y="2249"/>
                  </a:cxn>
                  <a:cxn ang="0">
                    <a:pos x="1215" y="2262"/>
                  </a:cxn>
                  <a:cxn ang="0">
                    <a:pos x="1354" y="2233"/>
                  </a:cxn>
                  <a:cxn ang="0">
                    <a:pos x="1475" y="2167"/>
                  </a:cxn>
                  <a:cxn ang="0">
                    <a:pos x="1572" y="2069"/>
                  </a:cxn>
                  <a:cxn ang="0">
                    <a:pos x="1637" y="1947"/>
                  </a:cxn>
                  <a:cxn ang="0">
                    <a:pos x="1667" y="1806"/>
                  </a:cxn>
                  <a:cxn ang="0">
                    <a:pos x="1667" y="1777"/>
                  </a:cxn>
                  <a:cxn ang="0">
                    <a:pos x="1738" y="1814"/>
                  </a:cxn>
                  <a:cxn ang="0">
                    <a:pos x="1887" y="1867"/>
                  </a:cxn>
                  <a:cxn ang="0">
                    <a:pos x="2041" y="1867"/>
                  </a:cxn>
                  <a:cxn ang="0">
                    <a:pos x="2166" y="1820"/>
                  </a:cxn>
                  <a:cxn ang="0">
                    <a:pos x="2257" y="1739"/>
                  </a:cxn>
                  <a:cxn ang="0">
                    <a:pos x="2317" y="1631"/>
                  </a:cxn>
                  <a:cxn ang="0">
                    <a:pos x="2339" y="1505"/>
                  </a:cxn>
                  <a:cxn ang="0">
                    <a:pos x="2323" y="1368"/>
                  </a:cxn>
                  <a:cxn ang="0">
                    <a:pos x="2250" y="1204"/>
                  </a:cxn>
                  <a:cxn ang="0">
                    <a:pos x="2165" y="1036"/>
                  </a:cxn>
                  <a:cxn ang="0">
                    <a:pos x="2266" y="783"/>
                  </a:cxn>
                  <a:cxn ang="0">
                    <a:pos x="2276" y="636"/>
                  </a:cxn>
                  <a:cxn ang="0">
                    <a:pos x="2255" y="525"/>
                  </a:cxn>
                  <a:cxn ang="0">
                    <a:pos x="2204" y="430"/>
                  </a:cxn>
                  <a:cxn ang="0">
                    <a:pos x="2137" y="368"/>
                  </a:cxn>
                  <a:cxn ang="0">
                    <a:pos x="2056" y="334"/>
                  </a:cxn>
                  <a:cxn ang="0">
                    <a:pos x="1966" y="326"/>
                  </a:cxn>
                  <a:cxn ang="0">
                    <a:pos x="1787" y="379"/>
                  </a:cxn>
                </a:cxnLst>
                <a:rect l="0" t="0" r="r" b="b"/>
                <a:pathLst>
                  <a:path w="2339" h="2262">
                    <a:moveTo>
                      <a:pt x="1754" y="398"/>
                    </a:moveTo>
                    <a:lnTo>
                      <a:pt x="1746" y="359"/>
                    </a:lnTo>
                    <a:lnTo>
                      <a:pt x="1736" y="321"/>
                    </a:lnTo>
                    <a:lnTo>
                      <a:pt x="1725" y="283"/>
                    </a:lnTo>
                    <a:lnTo>
                      <a:pt x="1710" y="249"/>
                    </a:lnTo>
                    <a:lnTo>
                      <a:pt x="1694" y="215"/>
                    </a:lnTo>
                    <a:lnTo>
                      <a:pt x="1675" y="185"/>
                    </a:lnTo>
                    <a:lnTo>
                      <a:pt x="1655" y="156"/>
                    </a:lnTo>
                    <a:lnTo>
                      <a:pt x="1635" y="130"/>
                    </a:lnTo>
                    <a:lnTo>
                      <a:pt x="1623" y="116"/>
                    </a:lnTo>
                    <a:lnTo>
                      <a:pt x="1611" y="105"/>
                    </a:lnTo>
                    <a:lnTo>
                      <a:pt x="1598" y="95"/>
                    </a:lnTo>
                    <a:lnTo>
                      <a:pt x="1587" y="85"/>
                    </a:lnTo>
                    <a:lnTo>
                      <a:pt x="1574" y="74"/>
                    </a:lnTo>
                    <a:lnTo>
                      <a:pt x="1561" y="66"/>
                    </a:lnTo>
                    <a:lnTo>
                      <a:pt x="1547" y="57"/>
                    </a:lnTo>
                    <a:lnTo>
                      <a:pt x="1534" y="50"/>
                    </a:lnTo>
                    <a:lnTo>
                      <a:pt x="1520" y="44"/>
                    </a:lnTo>
                    <a:lnTo>
                      <a:pt x="1505" y="38"/>
                    </a:lnTo>
                    <a:lnTo>
                      <a:pt x="1491" y="32"/>
                    </a:lnTo>
                    <a:lnTo>
                      <a:pt x="1476" y="29"/>
                    </a:lnTo>
                    <a:lnTo>
                      <a:pt x="1462" y="25"/>
                    </a:lnTo>
                    <a:lnTo>
                      <a:pt x="1447" y="24"/>
                    </a:lnTo>
                    <a:lnTo>
                      <a:pt x="1431" y="22"/>
                    </a:lnTo>
                    <a:lnTo>
                      <a:pt x="1417" y="22"/>
                    </a:lnTo>
                    <a:lnTo>
                      <a:pt x="1395" y="22"/>
                    </a:lnTo>
                    <a:lnTo>
                      <a:pt x="1373" y="25"/>
                    </a:lnTo>
                    <a:lnTo>
                      <a:pt x="1351" y="29"/>
                    </a:lnTo>
                    <a:lnTo>
                      <a:pt x="1331" y="37"/>
                    </a:lnTo>
                    <a:lnTo>
                      <a:pt x="1311" y="45"/>
                    </a:lnTo>
                    <a:lnTo>
                      <a:pt x="1291" y="54"/>
                    </a:lnTo>
                    <a:lnTo>
                      <a:pt x="1272" y="66"/>
                    </a:lnTo>
                    <a:lnTo>
                      <a:pt x="1253" y="79"/>
                    </a:lnTo>
                    <a:lnTo>
                      <a:pt x="1235" y="93"/>
                    </a:lnTo>
                    <a:lnTo>
                      <a:pt x="1218" y="109"/>
                    </a:lnTo>
                    <a:lnTo>
                      <a:pt x="1200" y="127"/>
                    </a:lnTo>
                    <a:lnTo>
                      <a:pt x="1186" y="146"/>
                    </a:lnTo>
                    <a:lnTo>
                      <a:pt x="1170" y="166"/>
                    </a:lnTo>
                    <a:lnTo>
                      <a:pt x="1157" y="186"/>
                    </a:lnTo>
                    <a:lnTo>
                      <a:pt x="1144" y="209"/>
                    </a:lnTo>
                    <a:lnTo>
                      <a:pt x="1131" y="233"/>
                    </a:lnTo>
                    <a:lnTo>
                      <a:pt x="1119" y="207"/>
                    </a:lnTo>
                    <a:lnTo>
                      <a:pt x="1106" y="182"/>
                    </a:lnTo>
                    <a:lnTo>
                      <a:pt x="1092" y="159"/>
                    </a:lnTo>
                    <a:lnTo>
                      <a:pt x="1077" y="137"/>
                    </a:lnTo>
                    <a:lnTo>
                      <a:pt x="1061" y="116"/>
                    </a:lnTo>
                    <a:lnTo>
                      <a:pt x="1044" y="98"/>
                    </a:lnTo>
                    <a:lnTo>
                      <a:pt x="1026" y="80"/>
                    </a:lnTo>
                    <a:lnTo>
                      <a:pt x="1007" y="64"/>
                    </a:lnTo>
                    <a:lnTo>
                      <a:pt x="989" y="50"/>
                    </a:lnTo>
                    <a:lnTo>
                      <a:pt x="968" y="37"/>
                    </a:lnTo>
                    <a:lnTo>
                      <a:pt x="948" y="25"/>
                    </a:lnTo>
                    <a:lnTo>
                      <a:pt x="926" y="16"/>
                    </a:lnTo>
                    <a:lnTo>
                      <a:pt x="904" y="9"/>
                    </a:lnTo>
                    <a:lnTo>
                      <a:pt x="883" y="3"/>
                    </a:lnTo>
                    <a:lnTo>
                      <a:pt x="859" y="0"/>
                    </a:lnTo>
                    <a:lnTo>
                      <a:pt x="836" y="0"/>
                    </a:lnTo>
                    <a:lnTo>
                      <a:pt x="819" y="0"/>
                    </a:lnTo>
                    <a:lnTo>
                      <a:pt x="803" y="2"/>
                    </a:lnTo>
                    <a:lnTo>
                      <a:pt x="785" y="5"/>
                    </a:lnTo>
                    <a:lnTo>
                      <a:pt x="769" y="9"/>
                    </a:lnTo>
                    <a:lnTo>
                      <a:pt x="753" y="13"/>
                    </a:lnTo>
                    <a:lnTo>
                      <a:pt x="737" y="19"/>
                    </a:lnTo>
                    <a:lnTo>
                      <a:pt x="723" y="26"/>
                    </a:lnTo>
                    <a:lnTo>
                      <a:pt x="707" y="34"/>
                    </a:lnTo>
                    <a:lnTo>
                      <a:pt x="692" y="42"/>
                    </a:lnTo>
                    <a:lnTo>
                      <a:pt x="678" y="53"/>
                    </a:lnTo>
                    <a:lnTo>
                      <a:pt x="665" y="63"/>
                    </a:lnTo>
                    <a:lnTo>
                      <a:pt x="650" y="74"/>
                    </a:lnTo>
                    <a:lnTo>
                      <a:pt x="637" y="87"/>
                    </a:lnTo>
                    <a:lnTo>
                      <a:pt x="624" y="100"/>
                    </a:lnTo>
                    <a:lnTo>
                      <a:pt x="612" y="114"/>
                    </a:lnTo>
                    <a:lnTo>
                      <a:pt x="601" y="130"/>
                    </a:lnTo>
                    <a:lnTo>
                      <a:pt x="589" y="144"/>
                    </a:lnTo>
                    <a:lnTo>
                      <a:pt x="579" y="160"/>
                    </a:lnTo>
                    <a:lnTo>
                      <a:pt x="569" y="177"/>
                    </a:lnTo>
                    <a:lnTo>
                      <a:pt x="559" y="195"/>
                    </a:lnTo>
                    <a:lnTo>
                      <a:pt x="550" y="212"/>
                    </a:lnTo>
                    <a:lnTo>
                      <a:pt x="541" y="231"/>
                    </a:lnTo>
                    <a:lnTo>
                      <a:pt x="533" y="250"/>
                    </a:lnTo>
                    <a:lnTo>
                      <a:pt x="525" y="270"/>
                    </a:lnTo>
                    <a:lnTo>
                      <a:pt x="518" y="291"/>
                    </a:lnTo>
                    <a:lnTo>
                      <a:pt x="512" y="311"/>
                    </a:lnTo>
                    <a:lnTo>
                      <a:pt x="508" y="333"/>
                    </a:lnTo>
                    <a:lnTo>
                      <a:pt x="502" y="353"/>
                    </a:lnTo>
                    <a:lnTo>
                      <a:pt x="499" y="376"/>
                    </a:lnTo>
                    <a:lnTo>
                      <a:pt x="496" y="398"/>
                    </a:lnTo>
                    <a:lnTo>
                      <a:pt x="493" y="421"/>
                    </a:lnTo>
                    <a:lnTo>
                      <a:pt x="492" y="445"/>
                    </a:lnTo>
                    <a:lnTo>
                      <a:pt x="470" y="430"/>
                    </a:lnTo>
                    <a:lnTo>
                      <a:pt x="448" y="419"/>
                    </a:lnTo>
                    <a:lnTo>
                      <a:pt x="427" y="408"/>
                    </a:lnTo>
                    <a:lnTo>
                      <a:pt x="403" y="398"/>
                    </a:lnTo>
                    <a:lnTo>
                      <a:pt x="382" y="391"/>
                    </a:lnTo>
                    <a:lnTo>
                      <a:pt x="360" y="384"/>
                    </a:lnTo>
                    <a:lnTo>
                      <a:pt x="338" y="379"/>
                    </a:lnTo>
                    <a:lnTo>
                      <a:pt x="315" y="375"/>
                    </a:lnTo>
                    <a:lnTo>
                      <a:pt x="293" y="374"/>
                    </a:lnTo>
                    <a:lnTo>
                      <a:pt x="271" y="374"/>
                    </a:lnTo>
                    <a:lnTo>
                      <a:pt x="250" y="375"/>
                    </a:lnTo>
                    <a:lnTo>
                      <a:pt x="229" y="378"/>
                    </a:lnTo>
                    <a:lnTo>
                      <a:pt x="209" y="382"/>
                    </a:lnTo>
                    <a:lnTo>
                      <a:pt x="189" y="388"/>
                    </a:lnTo>
                    <a:lnTo>
                      <a:pt x="168" y="395"/>
                    </a:lnTo>
                    <a:lnTo>
                      <a:pt x="149" y="405"/>
                    </a:lnTo>
                    <a:lnTo>
                      <a:pt x="133" y="414"/>
                    </a:lnTo>
                    <a:lnTo>
                      <a:pt x="119" y="424"/>
                    </a:lnTo>
                    <a:lnTo>
                      <a:pt x="106" y="436"/>
                    </a:lnTo>
                    <a:lnTo>
                      <a:pt x="93" y="448"/>
                    </a:lnTo>
                    <a:lnTo>
                      <a:pt x="81" y="461"/>
                    </a:lnTo>
                    <a:lnTo>
                      <a:pt x="69" y="475"/>
                    </a:lnTo>
                    <a:lnTo>
                      <a:pt x="59" y="490"/>
                    </a:lnTo>
                    <a:lnTo>
                      <a:pt x="51" y="504"/>
                    </a:lnTo>
                    <a:lnTo>
                      <a:pt x="42" y="520"/>
                    </a:lnTo>
                    <a:lnTo>
                      <a:pt x="33" y="536"/>
                    </a:lnTo>
                    <a:lnTo>
                      <a:pt x="27" y="554"/>
                    </a:lnTo>
                    <a:lnTo>
                      <a:pt x="20" y="571"/>
                    </a:lnTo>
                    <a:lnTo>
                      <a:pt x="16" y="590"/>
                    </a:lnTo>
                    <a:lnTo>
                      <a:pt x="11" y="609"/>
                    </a:lnTo>
                    <a:lnTo>
                      <a:pt x="7" y="628"/>
                    </a:lnTo>
                    <a:lnTo>
                      <a:pt x="4" y="648"/>
                    </a:lnTo>
                    <a:lnTo>
                      <a:pt x="3" y="668"/>
                    </a:lnTo>
                    <a:lnTo>
                      <a:pt x="1" y="689"/>
                    </a:lnTo>
                    <a:lnTo>
                      <a:pt x="1" y="709"/>
                    </a:lnTo>
                    <a:lnTo>
                      <a:pt x="3" y="731"/>
                    </a:lnTo>
                    <a:lnTo>
                      <a:pt x="4" y="753"/>
                    </a:lnTo>
                    <a:lnTo>
                      <a:pt x="7" y="774"/>
                    </a:lnTo>
                    <a:lnTo>
                      <a:pt x="10" y="796"/>
                    </a:lnTo>
                    <a:lnTo>
                      <a:pt x="14" y="818"/>
                    </a:lnTo>
                    <a:lnTo>
                      <a:pt x="20" y="840"/>
                    </a:lnTo>
                    <a:lnTo>
                      <a:pt x="26" y="862"/>
                    </a:lnTo>
                    <a:lnTo>
                      <a:pt x="33" y="885"/>
                    </a:lnTo>
                    <a:lnTo>
                      <a:pt x="40" y="907"/>
                    </a:lnTo>
                    <a:lnTo>
                      <a:pt x="49" y="928"/>
                    </a:lnTo>
                    <a:lnTo>
                      <a:pt x="59" y="952"/>
                    </a:lnTo>
                    <a:lnTo>
                      <a:pt x="69" y="973"/>
                    </a:lnTo>
                    <a:lnTo>
                      <a:pt x="81" y="995"/>
                    </a:lnTo>
                    <a:lnTo>
                      <a:pt x="88" y="1005"/>
                    </a:lnTo>
                    <a:lnTo>
                      <a:pt x="94" y="1016"/>
                    </a:lnTo>
                    <a:lnTo>
                      <a:pt x="100" y="1027"/>
                    </a:lnTo>
                    <a:lnTo>
                      <a:pt x="107" y="1037"/>
                    </a:lnTo>
                    <a:lnTo>
                      <a:pt x="115" y="1047"/>
                    </a:lnTo>
                    <a:lnTo>
                      <a:pt x="120" y="1056"/>
                    </a:lnTo>
                    <a:lnTo>
                      <a:pt x="128" y="1066"/>
                    </a:lnTo>
                    <a:lnTo>
                      <a:pt x="135" y="1077"/>
                    </a:lnTo>
                    <a:lnTo>
                      <a:pt x="119" y="1097"/>
                    </a:lnTo>
                    <a:lnTo>
                      <a:pt x="103" y="1120"/>
                    </a:lnTo>
                    <a:lnTo>
                      <a:pt x="87" y="1143"/>
                    </a:lnTo>
                    <a:lnTo>
                      <a:pt x="74" y="1167"/>
                    </a:lnTo>
                    <a:lnTo>
                      <a:pt x="61" y="1193"/>
                    </a:lnTo>
                    <a:lnTo>
                      <a:pt x="49" y="1219"/>
                    </a:lnTo>
                    <a:lnTo>
                      <a:pt x="38" y="1245"/>
                    </a:lnTo>
                    <a:lnTo>
                      <a:pt x="29" y="1273"/>
                    </a:lnTo>
                    <a:lnTo>
                      <a:pt x="22" y="1299"/>
                    </a:lnTo>
                    <a:lnTo>
                      <a:pt x="14" y="1325"/>
                    </a:lnTo>
                    <a:lnTo>
                      <a:pt x="10" y="1350"/>
                    </a:lnTo>
                    <a:lnTo>
                      <a:pt x="6" y="1376"/>
                    </a:lnTo>
                    <a:lnTo>
                      <a:pt x="3" y="1402"/>
                    </a:lnTo>
                    <a:lnTo>
                      <a:pt x="1" y="1427"/>
                    </a:lnTo>
                    <a:lnTo>
                      <a:pt x="0" y="1453"/>
                    </a:lnTo>
                    <a:lnTo>
                      <a:pt x="1" y="1477"/>
                    </a:lnTo>
                    <a:lnTo>
                      <a:pt x="3" y="1502"/>
                    </a:lnTo>
                    <a:lnTo>
                      <a:pt x="4" y="1527"/>
                    </a:lnTo>
                    <a:lnTo>
                      <a:pt x="9" y="1551"/>
                    </a:lnTo>
                    <a:lnTo>
                      <a:pt x="13" y="1575"/>
                    </a:lnTo>
                    <a:lnTo>
                      <a:pt x="19" y="1598"/>
                    </a:lnTo>
                    <a:lnTo>
                      <a:pt x="26" y="1621"/>
                    </a:lnTo>
                    <a:lnTo>
                      <a:pt x="33" y="1644"/>
                    </a:lnTo>
                    <a:lnTo>
                      <a:pt x="42" y="1666"/>
                    </a:lnTo>
                    <a:lnTo>
                      <a:pt x="52" y="1688"/>
                    </a:lnTo>
                    <a:lnTo>
                      <a:pt x="62" y="1708"/>
                    </a:lnTo>
                    <a:lnTo>
                      <a:pt x="74" y="1729"/>
                    </a:lnTo>
                    <a:lnTo>
                      <a:pt x="87" y="1748"/>
                    </a:lnTo>
                    <a:lnTo>
                      <a:pt x="100" y="1766"/>
                    </a:lnTo>
                    <a:lnTo>
                      <a:pt x="115" y="1784"/>
                    </a:lnTo>
                    <a:lnTo>
                      <a:pt x="129" y="1801"/>
                    </a:lnTo>
                    <a:lnTo>
                      <a:pt x="145" y="1817"/>
                    </a:lnTo>
                    <a:lnTo>
                      <a:pt x="162" y="1832"/>
                    </a:lnTo>
                    <a:lnTo>
                      <a:pt x="180" y="1846"/>
                    </a:lnTo>
                    <a:lnTo>
                      <a:pt x="197" y="1859"/>
                    </a:lnTo>
                    <a:lnTo>
                      <a:pt x="216" y="1872"/>
                    </a:lnTo>
                    <a:lnTo>
                      <a:pt x="236" y="1883"/>
                    </a:lnTo>
                    <a:lnTo>
                      <a:pt x="257" y="1893"/>
                    </a:lnTo>
                    <a:lnTo>
                      <a:pt x="279" y="1902"/>
                    </a:lnTo>
                    <a:lnTo>
                      <a:pt x="300" y="1910"/>
                    </a:lnTo>
                    <a:lnTo>
                      <a:pt x="328" y="1918"/>
                    </a:lnTo>
                    <a:lnTo>
                      <a:pt x="354" y="1923"/>
                    </a:lnTo>
                    <a:lnTo>
                      <a:pt x="382" y="1926"/>
                    </a:lnTo>
                    <a:lnTo>
                      <a:pt x="409" y="1929"/>
                    </a:lnTo>
                    <a:lnTo>
                      <a:pt x="437" y="1928"/>
                    </a:lnTo>
                    <a:lnTo>
                      <a:pt x="463" y="1926"/>
                    </a:lnTo>
                    <a:lnTo>
                      <a:pt x="491" y="1922"/>
                    </a:lnTo>
                    <a:lnTo>
                      <a:pt x="517" y="1918"/>
                    </a:lnTo>
                    <a:lnTo>
                      <a:pt x="544" y="1910"/>
                    </a:lnTo>
                    <a:lnTo>
                      <a:pt x="570" y="1902"/>
                    </a:lnTo>
                    <a:lnTo>
                      <a:pt x="595" y="1890"/>
                    </a:lnTo>
                    <a:lnTo>
                      <a:pt x="621" y="1878"/>
                    </a:lnTo>
                    <a:lnTo>
                      <a:pt x="646" y="1865"/>
                    </a:lnTo>
                    <a:lnTo>
                      <a:pt x="669" y="1849"/>
                    </a:lnTo>
                    <a:lnTo>
                      <a:pt x="692" y="1833"/>
                    </a:lnTo>
                    <a:lnTo>
                      <a:pt x="716" y="1814"/>
                    </a:lnTo>
                    <a:lnTo>
                      <a:pt x="717" y="1838"/>
                    </a:lnTo>
                    <a:lnTo>
                      <a:pt x="721" y="1861"/>
                    </a:lnTo>
                    <a:lnTo>
                      <a:pt x="726" y="1884"/>
                    </a:lnTo>
                    <a:lnTo>
                      <a:pt x="730" y="1906"/>
                    </a:lnTo>
                    <a:lnTo>
                      <a:pt x="737" y="1928"/>
                    </a:lnTo>
                    <a:lnTo>
                      <a:pt x="745" y="1948"/>
                    </a:lnTo>
                    <a:lnTo>
                      <a:pt x="752" y="1970"/>
                    </a:lnTo>
                    <a:lnTo>
                      <a:pt x="762" y="1990"/>
                    </a:lnTo>
                    <a:lnTo>
                      <a:pt x="772" y="2010"/>
                    </a:lnTo>
                    <a:lnTo>
                      <a:pt x="782" y="2029"/>
                    </a:lnTo>
                    <a:lnTo>
                      <a:pt x="794" y="2048"/>
                    </a:lnTo>
                    <a:lnTo>
                      <a:pt x="807" y="2066"/>
                    </a:lnTo>
                    <a:lnTo>
                      <a:pt x="820" y="2083"/>
                    </a:lnTo>
                    <a:lnTo>
                      <a:pt x="835" y="2101"/>
                    </a:lnTo>
                    <a:lnTo>
                      <a:pt x="849" y="2116"/>
                    </a:lnTo>
                    <a:lnTo>
                      <a:pt x="865" y="2132"/>
                    </a:lnTo>
                    <a:lnTo>
                      <a:pt x="881" y="2147"/>
                    </a:lnTo>
                    <a:lnTo>
                      <a:pt x="899" y="2162"/>
                    </a:lnTo>
                    <a:lnTo>
                      <a:pt x="916" y="2175"/>
                    </a:lnTo>
                    <a:lnTo>
                      <a:pt x="935" y="2186"/>
                    </a:lnTo>
                    <a:lnTo>
                      <a:pt x="954" y="2198"/>
                    </a:lnTo>
                    <a:lnTo>
                      <a:pt x="973" y="2209"/>
                    </a:lnTo>
                    <a:lnTo>
                      <a:pt x="993" y="2218"/>
                    </a:lnTo>
                    <a:lnTo>
                      <a:pt x="1013" y="2227"/>
                    </a:lnTo>
                    <a:lnTo>
                      <a:pt x="1034" y="2236"/>
                    </a:lnTo>
                    <a:lnTo>
                      <a:pt x="1055" y="2243"/>
                    </a:lnTo>
                    <a:lnTo>
                      <a:pt x="1077" y="2249"/>
                    </a:lnTo>
                    <a:lnTo>
                      <a:pt x="1099" y="2253"/>
                    </a:lnTo>
                    <a:lnTo>
                      <a:pt x="1121" y="2257"/>
                    </a:lnTo>
                    <a:lnTo>
                      <a:pt x="1144" y="2260"/>
                    </a:lnTo>
                    <a:lnTo>
                      <a:pt x="1167" y="2262"/>
                    </a:lnTo>
                    <a:lnTo>
                      <a:pt x="1190" y="2262"/>
                    </a:lnTo>
                    <a:lnTo>
                      <a:pt x="1215" y="2262"/>
                    </a:lnTo>
                    <a:lnTo>
                      <a:pt x="1240" y="2260"/>
                    </a:lnTo>
                    <a:lnTo>
                      <a:pt x="1263" y="2257"/>
                    </a:lnTo>
                    <a:lnTo>
                      <a:pt x="1286" y="2253"/>
                    </a:lnTo>
                    <a:lnTo>
                      <a:pt x="1309" y="2247"/>
                    </a:lnTo>
                    <a:lnTo>
                      <a:pt x="1333" y="2241"/>
                    </a:lnTo>
                    <a:lnTo>
                      <a:pt x="1354" y="2233"/>
                    </a:lnTo>
                    <a:lnTo>
                      <a:pt x="1376" y="2224"/>
                    </a:lnTo>
                    <a:lnTo>
                      <a:pt x="1396" y="2215"/>
                    </a:lnTo>
                    <a:lnTo>
                      <a:pt x="1417" y="2204"/>
                    </a:lnTo>
                    <a:lnTo>
                      <a:pt x="1437" y="2192"/>
                    </a:lnTo>
                    <a:lnTo>
                      <a:pt x="1456" y="2180"/>
                    </a:lnTo>
                    <a:lnTo>
                      <a:pt x="1475" y="2167"/>
                    </a:lnTo>
                    <a:lnTo>
                      <a:pt x="1494" y="2153"/>
                    </a:lnTo>
                    <a:lnTo>
                      <a:pt x="1511" y="2137"/>
                    </a:lnTo>
                    <a:lnTo>
                      <a:pt x="1527" y="2121"/>
                    </a:lnTo>
                    <a:lnTo>
                      <a:pt x="1543" y="2105"/>
                    </a:lnTo>
                    <a:lnTo>
                      <a:pt x="1558" y="2087"/>
                    </a:lnTo>
                    <a:lnTo>
                      <a:pt x="1572" y="2069"/>
                    </a:lnTo>
                    <a:lnTo>
                      <a:pt x="1585" y="2050"/>
                    </a:lnTo>
                    <a:lnTo>
                      <a:pt x="1598" y="2031"/>
                    </a:lnTo>
                    <a:lnTo>
                      <a:pt x="1610" y="2010"/>
                    </a:lnTo>
                    <a:lnTo>
                      <a:pt x="1620" y="1990"/>
                    </a:lnTo>
                    <a:lnTo>
                      <a:pt x="1629" y="1968"/>
                    </a:lnTo>
                    <a:lnTo>
                      <a:pt x="1637" y="1947"/>
                    </a:lnTo>
                    <a:lnTo>
                      <a:pt x="1645" y="1925"/>
                    </a:lnTo>
                    <a:lnTo>
                      <a:pt x="1652" y="1902"/>
                    </a:lnTo>
                    <a:lnTo>
                      <a:pt x="1658" y="1878"/>
                    </a:lnTo>
                    <a:lnTo>
                      <a:pt x="1661" y="1855"/>
                    </a:lnTo>
                    <a:lnTo>
                      <a:pt x="1665" y="1830"/>
                    </a:lnTo>
                    <a:lnTo>
                      <a:pt x="1667" y="1806"/>
                    </a:lnTo>
                    <a:lnTo>
                      <a:pt x="1667" y="1781"/>
                    </a:lnTo>
                    <a:lnTo>
                      <a:pt x="1667" y="1781"/>
                    </a:lnTo>
                    <a:lnTo>
                      <a:pt x="1667" y="1780"/>
                    </a:lnTo>
                    <a:lnTo>
                      <a:pt x="1667" y="1778"/>
                    </a:lnTo>
                    <a:lnTo>
                      <a:pt x="1667" y="1777"/>
                    </a:lnTo>
                    <a:lnTo>
                      <a:pt x="1667" y="1777"/>
                    </a:lnTo>
                    <a:lnTo>
                      <a:pt x="1667" y="1775"/>
                    </a:lnTo>
                    <a:lnTo>
                      <a:pt x="1667" y="1774"/>
                    </a:lnTo>
                    <a:lnTo>
                      <a:pt x="1667" y="1772"/>
                    </a:lnTo>
                    <a:lnTo>
                      <a:pt x="1690" y="1788"/>
                    </a:lnTo>
                    <a:lnTo>
                      <a:pt x="1713" y="1803"/>
                    </a:lnTo>
                    <a:lnTo>
                      <a:pt x="1738" y="1814"/>
                    </a:lnTo>
                    <a:lnTo>
                      <a:pt x="1761" y="1827"/>
                    </a:lnTo>
                    <a:lnTo>
                      <a:pt x="1786" y="1838"/>
                    </a:lnTo>
                    <a:lnTo>
                      <a:pt x="1812" y="1846"/>
                    </a:lnTo>
                    <a:lnTo>
                      <a:pt x="1836" y="1855"/>
                    </a:lnTo>
                    <a:lnTo>
                      <a:pt x="1863" y="1861"/>
                    </a:lnTo>
                    <a:lnTo>
                      <a:pt x="1887" y="1867"/>
                    </a:lnTo>
                    <a:lnTo>
                      <a:pt x="1913" y="1870"/>
                    </a:lnTo>
                    <a:lnTo>
                      <a:pt x="1939" y="1872"/>
                    </a:lnTo>
                    <a:lnTo>
                      <a:pt x="1966" y="1872"/>
                    </a:lnTo>
                    <a:lnTo>
                      <a:pt x="1990" y="1872"/>
                    </a:lnTo>
                    <a:lnTo>
                      <a:pt x="2016" y="1870"/>
                    </a:lnTo>
                    <a:lnTo>
                      <a:pt x="2041" y="1867"/>
                    </a:lnTo>
                    <a:lnTo>
                      <a:pt x="2066" y="1861"/>
                    </a:lnTo>
                    <a:lnTo>
                      <a:pt x="2088" y="1855"/>
                    </a:lnTo>
                    <a:lnTo>
                      <a:pt x="2108" y="1848"/>
                    </a:lnTo>
                    <a:lnTo>
                      <a:pt x="2128" y="1839"/>
                    </a:lnTo>
                    <a:lnTo>
                      <a:pt x="2147" y="1830"/>
                    </a:lnTo>
                    <a:lnTo>
                      <a:pt x="2166" y="1820"/>
                    </a:lnTo>
                    <a:lnTo>
                      <a:pt x="2183" y="1809"/>
                    </a:lnTo>
                    <a:lnTo>
                      <a:pt x="2199" y="1797"/>
                    </a:lnTo>
                    <a:lnTo>
                      <a:pt x="2215" y="1784"/>
                    </a:lnTo>
                    <a:lnTo>
                      <a:pt x="2230" y="1769"/>
                    </a:lnTo>
                    <a:lnTo>
                      <a:pt x="2244" y="1755"/>
                    </a:lnTo>
                    <a:lnTo>
                      <a:pt x="2257" y="1739"/>
                    </a:lnTo>
                    <a:lnTo>
                      <a:pt x="2271" y="1723"/>
                    </a:lnTo>
                    <a:lnTo>
                      <a:pt x="2281" y="1707"/>
                    </a:lnTo>
                    <a:lnTo>
                      <a:pt x="2291" y="1688"/>
                    </a:lnTo>
                    <a:lnTo>
                      <a:pt x="2301" y="1671"/>
                    </a:lnTo>
                    <a:lnTo>
                      <a:pt x="2310" y="1652"/>
                    </a:lnTo>
                    <a:lnTo>
                      <a:pt x="2317" y="1631"/>
                    </a:lnTo>
                    <a:lnTo>
                      <a:pt x="2323" y="1612"/>
                    </a:lnTo>
                    <a:lnTo>
                      <a:pt x="2329" y="1592"/>
                    </a:lnTo>
                    <a:lnTo>
                      <a:pt x="2333" y="1570"/>
                    </a:lnTo>
                    <a:lnTo>
                      <a:pt x="2336" y="1550"/>
                    </a:lnTo>
                    <a:lnTo>
                      <a:pt x="2339" y="1528"/>
                    </a:lnTo>
                    <a:lnTo>
                      <a:pt x="2339" y="1505"/>
                    </a:lnTo>
                    <a:lnTo>
                      <a:pt x="2339" y="1483"/>
                    </a:lnTo>
                    <a:lnTo>
                      <a:pt x="2339" y="1460"/>
                    </a:lnTo>
                    <a:lnTo>
                      <a:pt x="2336" y="1438"/>
                    </a:lnTo>
                    <a:lnTo>
                      <a:pt x="2333" y="1415"/>
                    </a:lnTo>
                    <a:lnTo>
                      <a:pt x="2329" y="1392"/>
                    </a:lnTo>
                    <a:lnTo>
                      <a:pt x="2323" y="1368"/>
                    </a:lnTo>
                    <a:lnTo>
                      <a:pt x="2316" y="1344"/>
                    </a:lnTo>
                    <a:lnTo>
                      <a:pt x="2308" y="1321"/>
                    </a:lnTo>
                    <a:lnTo>
                      <a:pt x="2300" y="1297"/>
                    </a:lnTo>
                    <a:lnTo>
                      <a:pt x="2285" y="1265"/>
                    </a:lnTo>
                    <a:lnTo>
                      <a:pt x="2268" y="1233"/>
                    </a:lnTo>
                    <a:lnTo>
                      <a:pt x="2250" y="1204"/>
                    </a:lnTo>
                    <a:lnTo>
                      <a:pt x="2230" y="1175"/>
                    </a:lnTo>
                    <a:lnTo>
                      <a:pt x="2210" y="1148"/>
                    </a:lnTo>
                    <a:lnTo>
                      <a:pt x="2186" y="1123"/>
                    </a:lnTo>
                    <a:lnTo>
                      <a:pt x="2163" y="1098"/>
                    </a:lnTo>
                    <a:lnTo>
                      <a:pt x="2138" y="1075"/>
                    </a:lnTo>
                    <a:lnTo>
                      <a:pt x="2165" y="1036"/>
                    </a:lnTo>
                    <a:lnTo>
                      <a:pt x="2189" y="995"/>
                    </a:lnTo>
                    <a:lnTo>
                      <a:pt x="2210" y="953"/>
                    </a:lnTo>
                    <a:lnTo>
                      <a:pt x="2228" y="911"/>
                    </a:lnTo>
                    <a:lnTo>
                      <a:pt x="2243" y="867"/>
                    </a:lnTo>
                    <a:lnTo>
                      <a:pt x="2256" y="825"/>
                    </a:lnTo>
                    <a:lnTo>
                      <a:pt x="2266" y="783"/>
                    </a:lnTo>
                    <a:lnTo>
                      <a:pt x="2272" y="740"/>
                    </a:lnTo>
                    <a:lnTo>
                      <a:pt x="2275" y="719"/>
                    </a:lnTo>
                    <a:lnTo>
                      <a:pt x="2276" y="699"/>
                    </a:lnTo>
                    <a:lnTo>
                      <a:pt x="2276" y="677"/>
                    </a:lnTo>
                    <a:lnTo>
                      <a:pt x="2276" y="657"/>
                    </a:lnTo>
                    <a:lnTo>
                      <a:pt x="2276" y="636"/>
                    </a:lnTo>
                    <a:lnTo>
                      <a:pt x="2275" y="618"/>
                    </a:lnTo>
                    <a:lnTo>
                      <a:pt x="2272" y="597"/>
                    </a:lnTo>
                    <a:lnTo>
                      <a:pt x="2269" y="578"/>
                    </a:lnTo>
                    <a:lnTo>
                      <a:pt x="2265" y="559"/>
                    </a:lnTo>
                    <a:lnTo>
                      <a:pt x="2260" y="542"/>
                    </a:lnTo>
                    <a:lnTo>
                      <a:pt x="2255" y="525"/>
                    </a:lnTo>
                    <a:lnTo>
                      <a:pt x="2247" y="507"/>
                    </a:lnTo>
                    <a:lnTo>
                      <a:pt x="2240" y="490"/>
                    </a:lnTo>
                    <a:lnTo>
                      <a:pt x="2233" y="474"/>
                    </a:lnTo>
                    <a:lnTo>
                      <a:pt x="2224" y="458"/>
                    </a:lnTo>
                    <a:lnTo>
                      <a:pt x="2214" y="443"/>
                    </a:lnTo>
                    <a:lnTo>
                      <a:pt x="2204" y="430"/>
                    </a:lnTo>
                    <a:lnTo>
                      <a:pt x="2194" y="417"/>
                    </a:lnTo>
                    <a:lnTo>
                      <a:pt x="2183" y="407"/>
                    </a:lnTo>
                    <a:lnTo>
                      <a:pt x="2173" y="395"/>
                    </a:lnTo>
                    <a:lnTo>
                      <a:pt x="2162" y="385"/>
                    </a:lnTo>
                    <a:lnTo>
                      <a:pt x="2150" y="376"/>
                    </a:lnTo>
                    <a:lnTo>
                      <a:pt x="2137" y="368"/>
                    </a:lnTo>
                    <a:lnTo>
                      <a:pt x="2124" y="360"/>
                    </a:lnTo>
                    <a:lnTo>
                      <a:pt x="2112" y="355"/>
                    </a:lnTo>
                    <a:lnTo>
                      <a:pt x="2098" y="347"/>
                    </a:lnTo>
                    <a:lnTo>
                      <a:pt x="2085" y="343"/>
                    </a:lnTo>
                    <a:lnTo>
                      <a:pt x="2070" y="337"/>
                    </a:lnTo>
                    <a:lnTo>
                      <a:pt x="2056" y="334"/>
                    </a:lnTo>
                    <a:lnTo>
                      <a:pt x="2041" y="331"/>
                    </a:lnTo>
                    <a:lnTo>
                      <a:pt x="2027" y="329"/>
                    </a:lnTo>
                    <a:lnTo>
                      <a:pt x="2012" y="327"/>
                    </a:lnTo>
                    <a:lnTo>
                      <a:pt x="1996" y="326"/>
                    </a:lnTo>
                    <a:lnTo>
                      <a:pt x="1982" y="326"/>
                    </a:lnTo>
                    <a:lnTo>
                      <a:pt x="1966" y="326"/>
                    </a:lnTo>
                    <a:lnTo>
                      <a:pt x="1950" y="327"/>
                    </a:lnTo>
                    <a:lnTo>
                      <a:pt x="1918" y="333"/>
                    </a:lnTo>
                    <a:lnTo>
                      <a:pt x="1884" y="340"/>
                    </a:lnTo>
                    <a:lnTo>
                      <a:pt x="1852" y="350"/>
                    </a:lnTo>
                    <a:lnTo>
                      <a:pt x="1819" y="363"/>
                    </a:lnTo>
                    <a:lnTo>
                      <a:pt x="1787" y="379"/>
                    </a:lnTo>
                    <a:lnTo>
                      <a:pt x="1754" y="398"/>
                    </a:lnTo>
                    <a:close/>
                  </a:path>
                </a:pathLst>
              </a:custGeom>
              <a:gradFill rotWithShape="0">
                <a:gsLst>
                  <a:gs pos="0">
                    <a:srgbClr val="00CC99"/>
                  </a:gs>
                  <a:gs pos="50000">
                    <a:srgbClr val="00CC99">
                      <a:gamma/>
                      <a:tint val="30196"/>
                      <a:invGamma/>
                    </a:srgbClr>
                  </a:gs>
                  <a:gs pos="100000">
                    <a:srgbClr val="00CC99"/>
                  </a:gs>
                </a:gsLst>
                <a:lin ang="2700000" scaled="1"/>
              </a:gradFill>
              <a:ln w="9525" cap="flat" cmpd="sng">
                <a:noFill/>
                <a:prstDash val="solid"/>
                <a:round/>
                <a:headEnd type="none" w="med" len="med"/>
                <a:tailEnd type="none" w="med" len="med"/>
              </a:ln>
              <a:effectLst/>
            </p:spPr>
            <p:txBody>
              <a:bodyPr/>
              <a:lstStyle/>
              <a:p>
                <a:endParaRPr lang="en-US"/>
              </a:p>
            </p:txBody>
          </p:sp>
        </p:grpSp>
        <p:sp>
          <p:nvSpPr>
            <p:cNvPr id="190499" name="Text Box 35"/>
            <p:cNvSpPr txBox="1">
              <a:spLocks noChangeArrowheads="1"/>
            </p:cNvSpPr>
            <p:nvPr/>
          </p:nvSpPr>
          <p:spPr bwMode="auto">
            <a:xfrm>
              <a:off x="3888" y="3072"/>
              <a:ext cx="126" cy="192"/>
            </a:xfrm>
            <a:prstGeom prst="rect">
              <a:avLst/>
            </a:prstGeom>
            <a:noFill/>
            <a:ln w="12700">
              <a:noFill/>
              <a:miter lim="800000"/>
              <a:headEnd/>
              <a:tailEnd/>
            </a:ln>
            <a:effectLst/>
          </p:spPr>
          <p:txBody>
            <a:bodyPr wrap="none">
              <a:spAutoFit/>
            </a:bodyPr>
            <a:lstStyle/>
            <a:p>
              <a:pPr>
                <a:lnSpc>
                  <a:spcPct val="100000"/>
                </a:lnSpc>
              </a:pPr>
              <a:endParaRPr lang="en-US" sz="1400" b="1">
                <a:latin typeface="Times" pitchFamily="18" charset="0"/>
              </a:endParaRPr>
            </a:p>
          </p:txBody>
        </p:sp>
      </p:grpSp>
      <p:graphicFrame>
        <p:nvGraphicFramePr>
          <p:cNvPr id="190500" name="Object 36"/>
          <p:cNvGraphicFramePr>
            <a:graphicFrameLocks noChangeAspect="1"/>
          </p:cNvGraphicFramePr>
          <p:nvPr/>
        </p:nvGraphicFramePr>
        <p:xfrm>
          <a:off x="3810000" y="1524000"/>
          <a:ext cx="484188" cy="327025"/>
        </p:xfrm>
        <a:graphic>
          <a:graphicData uri="http://schemas.openxmlformats.org/presentationml/2006/ole">
            <p:oleObj spid="_x0000_s2051" name="Clip" r:id="rId5" imgW="2031120" imgH="2788920" progId="">
              <p:embed/>
            </p:oleObj>
          </a:graphicData>
        </a:graphic>
      </p:graphicFrame>
      <p:sp>
        <p:nvSpPr>
          <p:cNvPr id="190501" name="Text Box 37"/>
          <p:cNvSpPr txBox="1">
            <a:spLocks noChangeArrowheads="1"/>
          </p:cNvSpPr>
          <p:nvPr/>
        </p:nvSpPr>
        <p:spPr bwMode="auto">
          <a:xfrm>
            <a:off x="2514600" y="1219200"/>
            <a:ext cx="1606550" cy="366713"/>
          </a:xfrm>
          <a:prstGeom prst="rect">
            <a:avLst/>
          </a:prstGeom>
          <a:noFill/>
          <a:ln w="9525">
            <a:noFill/>
            <a:miter lim="800000"/>
            <a:headEnd/>
            <a:tailEnd/>
          </a:ln>
          <a:effectLst/>
        </p:spPr>
        <p:txBody>
          <a:bodyPr wrap="none">
            <a:spAutoFit/>
          </a:bodyPr>
          <a:lstStyle/>
          <a:p>
            <a:pPr eaLnBrk="1" hangingPunct="1">
              <a:lnSpc>
                <a:spcPct val="100000"/>
              </a:lnSpc>
            </a:pPr>
            <a:r>
              <a:rPr lang="en-US" sz="1800">
                <a:latin typeface="AvantGarde" pitchFamily="34" charset="0"/>
              </a:rPr>
              <a:t>Home Agent</a:t>
            </a:r>
          </a:p>
        </p:txBody>
      </p:sp>
      <p:sp>
        <p:nvSpPr>
          <p:cNvPr id="190502" name="Line 38"/>
          <p:cNvSpPr>
            <a:spLocks noChangeShapeType="1"/>
          </p:cNvSpPr>
          <p:nvPr/>
        </p:nvSpPr>
        <p:spPr bwMode="auto">
          <a:xfrm flipH="1" flipV="1">
            <a:off x="2590800" y="2438400"/>
            <a:ext cx="2819400" cy="304800"/>
          </a:xfrm>
          <a:prstGeom prst="line">
            <a:avLst/>
          </a:prstGeom>
          <a:noFill/>
          <a:ln w="9525">
            <a:solidFill>
              <a:schemeClr val="tx1"/>
            </a:solidFill>
            <a:round/>
            <a:headEnd/>
            <a:tailEnd type="triangle" w="med" len="med"/>
          </a:ln>
          <a:effectLst/>
        </p:spPr>
        <p:txBody>
          <a:bodyPr/>
          <a:lstStyle/>
          <a:p>
            <a:endParaRPr lang="en-US"/>
          </a:p>
        </p:txBody>
      </p:sp>
      <p:sp>
        <p:nvSpPr>
          <p:cNvPr id="190503" name="Line 39"/>
          <p:cNvSpPr>
            <a:spLocks noChangeShapeType="1"/>
          </p:cNvSpPr>
          <p:nvPr/>
        </p:nvSpPr>
        <p:spPr bwMode="auto">
          <a:xfrm flipH="1">
            <a:off x="2514600" y="1676400"/>
            <a:ext cx="1219200" cy="609600"/>
          </a:xfrm>
          <a:prstGeom prst="line">
            <a:avLst/>
          </a:prstGeom>
          <a:noFill/>
          <a:ln w="9525">
            <a:solidFill>
              <a:schemeClr val="tx1"/>
            </a:solidFill>
            <a:round/>
            <a:headEnd/>
            <a:tailEnd type="triangle" w="med" len="med"/>
          </a:ln>
          <a:effectLst/>
        </p:spPr>
        <p:txBody>
          <a:bodyPr/>
          <a:lstStyle/>
          <a:p>
            <a:endParaRPr lang="en-US"/>
          </a:p>
        </p:txBody>
      </p:sp>
      <p:sp>
        <p:nvSpPr>
          <p:cNvPr id="190504" name="Text Box 40"/>
          <p:cNvSpPr txBox="1">
            <a:spLocks noChangeArrowheads="1"/>
          </p:cNvSpPr>
          <p:nvPr/>
        </p:nvSpPr>
        <p:spPr bwMode="auto">
          <a:xfrm>
            <a:off x="5638800" y="2819400"/>
            <a:ext cx="2514600" cy="336550"/>
          </a:xfrm>
          <a:prstGeom prst="rect">
            <a:avLst/>
          </a:prstGeom>
          <a:noFill/>
          <a:ln w="9525">
            <a:noFill/>
            <a:miter lim="800000"/>
            <a:headEnd/>
            <a:tailEnd/>
          </a:ln>
          <a:effectLst/>
        </p:spPr>
        <p:txBody>
          <a:bodyPr>
            <a:spAutoFit/>
          </a:bodyPr>
          <a:lstStyle/>
          <a:p>
            <a:pPr eaLnBrk="1" hangingPunct="1">
              <a:lnSpc>
                <a:spcPct val="100000"/>
              </a:lnSpc>
            </a:pPr>
            <a:r>
              <a:rPr lang="en-US" sz="1600">
                <a:latin typeface="AvantGarde" pitchFamily="34" charset="0"/>
              </a:rPr>
              <a:t>correspondent node</a:t>
            </a:r>
          </a:p>
        </p:txBody>
      </p:sp>
      <p:pic>
        <p:nvPicPr>
          <p:cNvPr id="190505" name="Picture 41" descr="C:\Users\Andrej\3G\pics\02_7110.tif"/>
          <p:cNvPicPr>
            <a:picLocks noChangeAspect="1" noChangeArrowheads="1"/>
          </p:cNvPicPr>
          <p:nvPr/>
        </p:nvPicPr>
        <p:blipFill>
          <a:blip r:embed="rId4" cstate="print"/>
          <a:srcRect b="5170"/>
          <a:stretch>
            <a:fillRect/>
          </a:stretch>
        </p:blipFill>
        <p:spPr bwMode="auto">
          <a:xfrm>
            <a:off x="5181600" y="2438400"/>
            <a:ext cx="522288" cy="962025"/>
          </a:xfrm>
          <a:prstGeom prst="rect">
            <a:avLst/>
          </a:prstGeom>
          <a:noFill/>
        </p:spPr>
      </p:pic>
      <p:pic>
        <p:nvPicPr>
          <p:cNvPr id="190506" name="Picture 42" descr="C:\Users\Andrej\3G\pics\02_7110.tif"/>
          <p:cNvPicPr>
            <a:picLocks noChangeAspect="1" noChangeArrowheads="1"/>
          </p:cNvPicPr>
          <p:nvPr/>
        </p:nvPicPr>
        <p:blipFill>
          <a:blip r:embed="rId4" cstate="print"/>
          <a:srcRect b="5170"/>
          <a:stretch>
            <a:fillRect/>
          </a:stretch>
        </p:blipFill>
        <p:spPr bwMode="auto">
          <a:xfrm>
            <a:off x="6324600" y="762000"/>
            <a:ext cx="522288" cy="962025"/>
          </a:xfrm>
          <a:prstGeom prst="rect">
            <a:avLst/>
          </a:prstGeom>
          <a:noFill/>
        </p:spPr>
      </p:pic>
      <p:sp>
        <p:nvSpPr>
          <p:cNvPr id="190507" name="Line 43"/>
          <p:cNvSpPr>
            <a:spLocks noChangeShapeType="1"/>
          </p:cNvSpPr>
          <p:nvPr/>
        </p:nvSpPr>
        <p:spPr bwMode="auto">
          <a:xfrm flipH="1">
            <a:off x="4419600" y="1066800"/>
            <a:ext cx="1981200" cy="381000"/>
          </a:xfrm>
          <a:prstGeom prst="line">
            <a:avLst/>
          </a:prstGeom>
          <a:noFill/>
          <a:ln w="12700">
            <a:solidFill>
              <a:schemeClr val="tx1"/>
            </a:solidFill>
            <a:round/>
            <a:headEnd/>
            <a:tailEnd type="triangle" w="med" len="med"/>
          </a:ln>
          <a:effectLst/>
        </p:spPr>
        <p:txBody>
          <a:bodyPr lIns="90488" tIns="44450" rIns="90488" bIns="44450"/>
          <a:lstStyle/>
          <a:p>
            <a:endParaRPr lang="en-US"/>
          </a:p>
        </p:txBody>
      </p:sp>
      <p:sp>
        <p:nvSpPr>
          <p:cNvPr id="190508" name="Text Box 44"/>
          <p:cNvSpPr txBox="1">
            <a:spLocks noChangeArrowheads="1"/>
          </p:cNvSpPr>
          <p:nvPr/>
        </p:nvSpPr>
        <p:spPr bwMode="auto">
          <a:xfrm>
            <a:off x="6019800" y="3048000"/>
            <a:ext cx="1428750" cy="309563"/>
          </a:xfrm>
          <a:prstGeom prst="rect">
            <a:avLst/>
          </a:prstGeom>
          <a:noFill/>
          <a:ln w="12700">
            <a:noFill/>
            <a:miter lim="800000"/>
            <a:headEnd/>
            <a:tailEnd/>
          </a:ln>
          <a:effectLst/>
        </p:spPr>
        <p:txBody>
          <a:bodyPr wrap="none" lIns="90488" tIns="44450" rIns="90488" bIns="44450">
            <a:spAutoFit/>
          </a:bodyPr>
          <a:lstStyle/>
          <a:p>
            <a:pPr>
              <a:spcBef>
                <a:spcPct val="40000"/>
              </a:spcBef>
              <a:buClr>
                <a:schemeClr val="accent1"/>
              </a:buClr>
            </a:pPr>
            <a:r>
              <a:rPr lang="en-US" sz="1600">
                <a:latin typeface="Bookman Old Style" pitchFamily="18" charset="0"/>
              </a:rPr>
              <a:t>with binding</a:t>
            </a:r>
          </a:p>
        </p:txBody>
      </p:sp>
      <p:sp>
        <p:nvSpPr>
          <p:cNvPr id="190509" name="Rectangle 45"/>
          <p:cNvSpPr>
            <a:spLocks noChangeArrowheads="1"/>
          </p:cNvSpPr>
          <p:nvPr/>
        </p:nvSpPr>
        <p:spPr bwMode="auto">
          <a:xfrm>
            <a:off x="6553200" y="1371600"/>
            <a:ext cx="1873250" cy="333375"/>
          </a:xfrm>
          <a:prstGeom prst="rect">
            <a:avLst/>
          </a:prstGeom>
          <a:noFill/>
          <a:ln w="12700">
            <a:noFill/>
            <a:miter lim="800000"/>
            <a:headEnd/>
            <a:tailEnd/>
          </a:ln>
          <a:effectLst/>
        </p:spPr>
        <p:txBody>
          <a:bodyPr wrap="none" lIns="90488" tIns="44450" rIns="90488" bIns="44450">
            <a:spAutoFit/>
          </a:bodyPr>
          <a:lstStyle/>
          <a:p>
            <a:pPr eaLnBrk="1" hangingPunct="1">
              <a:lnSpc>
                <a:spcPct val="100000"/>
              </a:lnSpc>
            </a:pPr>
            <a:r>
              <a:rPr lang="en-US" sz="1600">
                <a:latin typeface="AvantGarde" pitchFamily="34" charset="0"/>
              </a:rPr>
              <a:t>correspondent node</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0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0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046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90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theme/theme1.xml><?xml version="1.0" encoding="utf-8"?>
<a:theme xmlns:a="http://schemas.openxmlformats.org/drawingml/2006/main" name="Tellabs PPT V3">
  <a:themeElements>
    <a:clrScheme name="Tellabs PPT V3 1">
      <a:dk1>
        <a:srgbClr val="000000"/>
      </a:dk1>
      <a:lt1>
        <a:srgbClr val="FFFFFF"/>
      </a:lt1>
      <a:dk2>
        <a:srgbClr val="000000"/>
      </a:dk2>
      <a:lt2>
        <a:srgbClr val="808080"/>
      </a:lt2>
      <a:accent1>
        <a:srgbClr val="7937AB"/>
      </a:accent1>
      <a:accent2>
        <a:srgbClr val="D6852A"/>
      </a:accent2>
      <a:accent3>
        <a:srgbClr val="FFFFFF"/>
      </a:accent3>
      <a:accent4>
        <a:srgbClr val="000000"/>
      </a:accent4>
      <a:accent5>
        <a:srgbClr val="BEAED2"/>
      </a:accent5>
      <a:accent6>
        <a:srgbClr val="C27825"/>
      </a:accent6>
      <a:hlink>
        <a:srgbClr val="49853F"/>
      </a:hlink>
      <a:folHlink>
        <a:srgbClr val="C52125"/>
      </a:folHlink>
    </a:clrScheme>
    <a:fontScheme name="Tellabs PPT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ellabs PPT V3 1">
        <a:dk1>
          <a:srgbClr val="000000"/>
        </a:dk1>
        <a:lt1>
          <a:srgbClr val="FFFFFF"/>
        </a:lt1>
        <a:dk2>
          <a:srgbClr val="000000"/>
        </a:dk2>
        <a:lt2>
          <a:srgbClr val="808080"/>
        </a:lt2>
        <a:accent1>
          <a:srgbClr val="7937AB"/>
        </a:accent1>
        <a:accent2>
          <a:srgbClr val="D6852A"/>
        </a:accent2>
        <a:accent3>
          <a:srgbClr val="FFFFFF"/>
        </a:accent3>
        <a:accent4>
          <a:srgbClr val="000000"/>
        </a:accent4>
        <a:accent5>
          <a:srgbClr val="BEAED2"/>
        </a:accent5>
        <a:accent6>
          <a:srgbClr val="C27825"/>
        </a:accent6>
        <a:hlink>
          <a:srgbClr val="49853F"/>
        </a:hlink>
        <a:folHlink>
          <a:srgbClr val="C521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tlab_template_v3</Template>
  <TotalTime>23651</TotalTime>
  <Words>2592</Words>
  <Application>Microsoft Office PowerPoint</Application>
  <PresentationFormat>On-screen Show (4:3)</PresentationFormat>
  <Paragraphs>591</Paragraphs>
  <Slides>46</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46</vt:i4>
      </vt:variant>
    </vt:vector>
  </HeadingPairs>
  <TitlesOfParts>
    <vt:vector size="61" baseType="lpstr">
      <vt:lpstr>Arial</vt:lpstr>
      <vt:lpstr>ＭＳ Ｐゴシック</vt:lpstr>
      <vt:lpstr>Courier New</vt:lpstr>
      <vt:lpstr>Wingdings</vt:lpstr>
      <vt:lpstr>Arial Narrow</vt:lpstr>
      <vt:lpstr>Times</vt:lpstr>
      <vt:lpstr>AvantGarde</vt:lpstr>
      <vt:lpstr>Bookman Old Style</vt:lpstr>
      <vt:lpstr>宋体</vt:lpstr>
      <vt:lpstr>MS Gothic</vt:lpstr>
      <vt:lpstr>Times New Roman</vt:lpstr>
      <vt:lpstr>Tellabs PPT V3</vt:lpstr>
      <vt:lpstr>Clip</vt:lpstr>
      <vt:lpstr>VISIO</vt:lpstr>
      <vt:lpstr>Visio</vt:lpstr>
      <vt:lpstr>4G Wireless Interworking LTE-WiMAX-EvDO-etc.</vt:lpstr>
      <vt:lpstr>Outline of presentation</vt:lpstr>
      <vt:lpstr>Session Continuity Among CDMA/WiMax/LTE is needed for 4G End Users</vt:lpstr>
      <vt:lpstr>Wireless today</vt:lpstr>
      <vt:lpstr>Wireless technology today</vt:lpstr>
      <vt:lpstr>http://YOU.wireless.net</vt:lpstr>
      <vt:lpstr>Wireless Industry Standards</vt:lpstr>
      <vt:lpstr>IETF Standards</vt:lpstr>
      <vt:lpstr>Mobile IP protocol overview</vt:lpstr>
      <vt:lpstr>Proxy Mobile IP</vt:lpstr>
      <vt:lpstr>Hierarchical Mobile IP</vt:lpstr>
      <vt:lpstr>FMIP (RFC 5568): Smooth/Fast/Seamless Handover</vt:lpstr>
      <vt:lpstr>IPv4 address exhaustion</vt:lpstr>
      <vt:lpstr>Movement towards IPv6</vt:lpstr>
      <vt:lpstr>IPv4 will dominate the internet for many years</vt:lpstr>
      <vt:lpstr>Today’s solution (for v4): NAT</vt:lpstr>
      <vt:lpstr>Business pitfalls of moving to  IPv6 today</vt:lpstr>
      <vt:lpstr>Approaches for IPv4 IPv6 translation</vt:lpstr>
      <vt:lpstr>SIPNAT: bidirectional NAT v4  v6 (uses DNS)</vt:lpstr>
      <vt:lpstr>Operation of SIPNAT:     request phase…</vt:lpstr>
      <vt:lpstr>Operation of SIPNAT:     DNS reply phase…</vt:lpstr>
      <vt:lpstr>Operation of SIPNAT:      flow completion</vt:lpstr>
      <vt:lpstr>Is it really like flow management?</vt:lpstr>
      <vt:lpstr>Unassisted mode failure:    one source  two dests</vt:lpstr>
      <vt:lpstr>Unassisted mode failure scenario B:     all NATv4 addresses pending</vt:lpstr>
      <vt:lpstr>Seamless Handover - overview</vt:lpstr>
      <vt:lpstr>WiMAX network architecture  -- SDO: WimaxForum</vt:lpstr>
      <vt:lpstr>CDMA network architecture  -- SDO: 3GPP2</vt:lpstr>
      <vt:lpstr>LTE architecture  SDO: 3GPP [Release 8 &amp; higher]</vt:lpstr>
      <vt:lpstr>Mobile-IP based LTE project:  Constraints &amp; Goals</vt:lpstr>
      <vt:lpstr>LTE Architecture needs changes to enable an external HA</vt:lpstr>
      <vt:lpstr> Coming next week ----</vt:lpstr>
      <vt:lpstr>Backup slides</vt:lpstr>
      <vt:lpstr>1:1-IVI (1)</vt:lpstr>
      <vt:lpstr>1:1-IVI (2)</vt:lpstr>
      <vt:lpstr>1:1-IVI+DHCPv6 (1)</vt:lpstr>
      <vt:lpstr>1:1-IVI+DHCPv6 (2)</vt:lpstr>
      <vt:lpstr>Comparisons (1)</vt:lpstr>
      <vt:lpstr>Comparison criteria</vt:lpstr>
      <vt:lpstr>Comparisons (2)</vt:lpstr>
      <vt:lpstr>Last words about IPv4IPv6 NAT comparison</vt:lpstr>
      <vt:lpstr>More details about SIPNAT (research direction)</vt:lpstr>
      <vt:lpstr>Outline of presentation</vt:lpstr>
      <vt:lpstr>Existing LTE specifications for Session Continuity</vt:lpstr>
      <vt:lpstr>Existing HSPA specifications for Session Continuity</vt:lpstr>
      <vt:lpstr>Existing WiMAX specifications for Session Continuity</vt:lpstr>
    </vt:vector>
  </TitlesOfParts>
  <Manager>April 2009</Manager>
  <Company>Tellabs Operations,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tlab_template_v3.ppt</dc:title>
  <dc:subject>Corporate PowerPoint Template</dc:subject>
  <dc:creator>Corporate &amp; Marketing Communications</dc:creator>
  <dc:description>Any questions please email Tellabs Corporate Communications in Naperville, IL U.S.A. at corpcomm@tellabs.com</dc:description>
  <cp:lastModifiedBy>Charles Perkins</cp:lastModifiedBy>
  <cp:revision>374</cp:revision>
  <cp:lastPrinted>2010-09-07T21:24:34Z</cp:lastPrinted>
  <dcterms:created xsi:type="dcterms:W3CDTF">2010-09-23T21:02:13Z</dcterms:created>
  <dcterms:modified xsi:type="dcterms:W3CDTF">2010-10-29T18:19:44Z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