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oleObject3.bin" ContentType="application/vnd.openxmlformats-officedocument.oleObject"/>
  <Override PartName="/ppt/slides/slide47.xml" ContentType="application/vnd.openxmlformats-officedocument.presentationml.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62"/>
  </p:notesMasterIdLst>
  <p:sldIdLst>
    <p:sldId id="282" r:id="rId2"/>
    <p:sldId id="260" r:id="rId3"/>
    <p:sldId id="285" r:id="rId4"/>
    <p:sldId id="283" r:id="rId5"/>
    <p:sldId id="298" r:id="rId6"/>
    <p:sldId id="299" r:id="rId7"/>
    <p:sldId id="300" r:id="rId8"/>
    <p:sldId id="301" r:id="rId9"/>
    <p:sldId id="302" r:id="rId10"/>
    <p:sldId id="290" r:id="rId11"/>
    <p:sldId id="291" r:id="rId12"/>
    <p:sldId id="303" r:id="rId13"/>
    <p:sldId id="304" r:id="rId14"/>
    <p:sldId id="286" r:id="rId15"/>
    <p:sldId id="325" r:id="rId16"/>
    <p:sldId id="308" r:id="rId17"/>
    <p:sldId id="305" r:id="rId18"/>
    <p:sldId id="307" r:id="rId19"/>
    <p:sldId id="310" r:id="rId20"/>
    <p:sldId id="312" r:id="rId21"/>
    <p:sldId id="313" r:id="rId22"/>
    <p:sldId id="315" r:id="rId23"/>
    <p:sldId id="314" r:id="rId24"/>
    <p:sldId id="345" r:id="rId25"/>
    <p:sldId id="316" r:id="rId26"/>
    <p:sldId id="309" r:id="rId27"/>
    <p:sldId id="322" r:id="rId28"/>
    <p:sldId id="323" r:id="rId29"/>
    <p:sldId id="346" r:id="rId30"/>
    <p:sldId id="284" r:id="rId31"/>
    <p:sldId id="256" r:id="rId32"/>
    <p:sldId id="264" r:id="rId33"/>
    <p:sldId id="296" r:id="rId34"/>
    <p:sldId id="274" r:id="rId35"/>
    <p:sldId id="265" r:id="rId36"/>
    <p:sldId id="278" r:id="rId37"/>
    <p:sldId id="279" r:id="rId38"/>
    <p:sldId id="281" r:id="rId39"/>
    <p:sldId id="266" r:id="rId40"/>
    <p:sldId id="294" r:id="rId41"/>
    <p:sldId id="287"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4" r:id="rId60"/>
    <p:sldId id="289" r:id="rId61"/>
  </p:sldIdLst>
  <p:sldSz cx="9144000" cy="6858000" type="screen4x3"/>
  <p:notesSz cx="6858000" cy="9144000"/>
  <p:defaultTextStyle>
    <a:defPPr>
      <a:defRPr lang="en-US"/>
    </a:defPPr>
    <a:lvl1pPr algn="l" rtl="0" fontAlgn="base">
      <a:spcBef>
        <a:spcPct val="0"/>
      </a:spcBef>
      <a:spcAft>
        <a:spcPct val="0"/>
      </a:spcAft>
      <a:defRPr sz="3200" kern="1200">
        <a:solidFill>
          <a:srgbClr val="000000"/>
        </a:solidFill>
        <a:latin typeface="Gill Sans" pitchFamily="-84" charset="0"/>
        <a:ea typeface="+mn-ea"/>
        <a:cs typeface="+mn-cs"/>
        <a:sym typeface="Gill Sans" pitchFamily="-84" charset="0"/>
      </a:defRPr>
    </a:lvl1pPr>
    <a:lvl2pPr marL="457200" algn="l" rtl="0" fontAlgn="base">
      <a:spcBef>
        <a:spcPct val="0"/>
      </a:spcBef>
      <a:spcAft>
        <a:spcPct val="0"/>
      </a:spcAft>
      <a:defRPr sz="3200" kern="1200">
        <a:solidFill>
          <a:srgbClr val="000000"/>
        </a:solidFill>
        <a:latin typeface="Gill Sans" pitchFamily="-84" charset="0"/>
        <a:ea typeface="+mn-ea"/>
        <a:cs typeface="+mn-cs"/>
        <a:sym typeface="Gill Sans" pitchFamily="-84" charset="0"/>
      </a:defRPr>
    </a:lvl2pPr>
    <a:lvl3pPr marL="914400" algn="l" rtl="0" fontAlgn="base">
      <a:spcBef>
        <a:spcPct val="0"/>
      </a:spcBef>
      <a:spcAft>
        <a:spcPct val="0"/>
      </a:spcAft>
      <a:defRPr sz="3200" kern="1200">
        <a:solidFill>
          <a:srgbClr val="000000"/>
        </a:solidFill>
        <a:latin typeface="Gill Sans" pitchFamily="-84" charset="0"/>
        <a:ea typeface="+mn-ea"/>
        <a:cs typeface="+mn-cs"/>
        <a:sym typeface="Gill Sans" pitchFamily="-84" charset="0"/>
      </a:defRPr>
    </a:lvl3pPr>
    <a:lvl4pPr marL="1371600" algn="l" rtl="0" fontAlgn="base">
      <a:spcBef>
        <a:spcPct val="0"/>
      </a:spcBef>
      <a:spcAft>
        <a:spcPct val="0"/>
      </a:spcAft>
      <a:defRPr sz="3200" kern="1200">
        <a:solidFill>
          <a:srgbClr val="000000"/>
        </a:solidFill>
        <a:latin typeface="Gill Sans" pitchFamily="-84" charset="0"/>
        <a:ea typeface="+mn-ea"/>
        <a:cs typeface="+mn-cs"/>
        <a:sym typeface="Gill Sans" pitchFamily="-84" charset="0"/>
      </a:defRPr>
    </a:lvl4pPr>
    <a:lvl5pPr marL="1828800" algn="l" rtl="0" fontAlgn="base">
      <a:spcBef>
        <a:spcPct val="0"/>
      </a:spcBef>
      <a:spcAft>
        <a:spcPct val="0"/>
      </a:spcAft>
      <a:defRPr sz="3200" kern="1200">
        <a:solidFill>
          <a:srgbClr val="000000"/>
        </a:solidFill>
        <a:latin typeface="Gill Sans" pitchFamily="-84" charset="0"/>
        <a:ea typeface="+mn-ea"/>
        <a:cs typeface="+mn-cs"/>
        <a:sym typeface="Gill Sans" pitchFamily="-84" charset="0"/>
      </a:defRPr>
    </a:lvl5pPr>
    <a:lvl6pPr marL="2286000" algn="l" defTabSz="457200" rtl="0" eaLnBrk="1" latinLnBrk="0" hangingPunct="1">
      <a:defRPr sz="3200" kern="1200">
        <a:solidFill>
          <a:srgbClr val="000000"/>
        </a:solidFill>
        <a:latin typeface="Gill Sans" pitchFamily="-84" charset="0"/>
        <a:ea typeface="+mn-ea"/>
        <a:cs typeface="+mn-cs"/>
        <a:sym typeface="Gill Sans" pitchFamily="-84" charset="0"/>
      </a:defRPr>
    </a:lvl6pPr>
    <a:lvl7pPr marL="2743200" algn="l" defTabSz="457200" rtl="0" eaLnBrk="1" latinLnBrk="0" hangingPunct="1">
      <a:defRPr sz="3200" kern="1200">
        <a:solidFill>
          <a:srgbClr val="000000"/>
        </a:solidFill>
        <a:latin typeface="Gill Sans" pitchFamily="-84" charset="0"/>
        <a:ea typeface="+mn-ea"/>
        <a:cs typeface="+mn-cs"/>
        <a:sym typeface="Gill Sans" pitchFamily="-84" charset="0"/>
      </a:defRPr>
    </a:lvl7pPr>
    <a:lvl8pPr marL="3200400" algn="l" defTabSz="457200" rtl="0" eaLnBrk="1" latinLnBrk="0" hangingPunct="1">
      <a:defRPr sz="3200" kern="1200">
        <a:solidFill>
          <a:srgbClr val="000000"/>
        </a:solidFill>
        <a:latin typeface="Gill Sans" pitchFamily="-84" charset="0"/>
        <a:ea typeface="+mn-ea"/>
        <a:cs typeface="+mn-cs"/>
        <a:sym typeface="Gill Sans" pitchFamily="-84" charset="0"/>
      </a:defRPr>
    </a:lvl8pPr>
    <a:lvl9pPr marL="3657600" algn="l" defTabSz="457200" rtl="0" eaLnBrk="1" latinLnBrk="0" hangingPunct="1">
      <a:defRPr sz="3200" kern="1200">
        <a:solidFill>
          <a:srgbClr val="000000"/>
        </a:solidFill>
        <a:latin typeface="Gill Sans" pitchFamily="-84" charset="0"/>
        <a:ea typeface="+mn-ea"/>
        <a:cs typeface="+mn-cs"/>
        <a:sym typeface="Gill Sans" pitchFamily="-84"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CCFF"/>
    <a:srgbClr val="BAD1E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varScale="1">
        <p:scale>
          <a:sx n="92" d="100"/>
          <a:sy n="92" d="100"/>
        </p:scale>
        <p:origin x="-8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ill Sans" pitchFamily="-1" charset="0"/>
                <a:ea typeface="ヒラギノ角ゴ ProN W3" pitchFamily="-1" charset="-128"/>
                <a:sym typeface="Gill Sans" pitchFamily="-1"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5EE613-CD79-1947-A7D9-6709AA2FEBC2}" type="datetime1">
              <a:rPr lang="en-US"/>
              <a:pPr/>
              <a:t>7/15/12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ill Sans" pitchFamily="-1" charset="0"/>
                <a:ea typeface="ヒラギノ角ゴ ProN W3" pitchFamily="-1" charset="-128"/>
                <a:sym typeface="Gill Sans" pitchFamily="-1"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8E171F-C15A-5443-89B5-F8B4ECCEBAE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rtl="0" fontAlgn="base">
      <a:spcBef>
        <a:spcPct val="30000"/>
      </a:spcBef>
      <a:spcAft>
        <a:spcPct val="0"/>
      </a:spcAft>
      <a:defRPr sz="1200" kern="1200">
        <a:solidFill>
          <a:schemeClr val="tx1"/>
        </a:solidFill>
        <a:latin typeface="+mn-lt"/>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xfrm>
            <a:off x="3416300" y="8709025"/>
            <a:ext cx="76200" cy="182563"/>
          </a:xfrm>
          <a:noFill/>
          <a:ln>
            <a:miter lim="800000"/>
            <a:headEnd/>
            <a:tailEnd/>
          </a:ln>
        </p:spPr>
        <p:txBody>
          <a:bodyPr/>
          <a:lstStyle/>
          <a:p>
            <a:fld id="{ADD0E2E9-2522-CF4C-B55F-DB3330B7CBB3}" type="slidenum">
              <a:rPr lang="en-US"/>
              <a:pPr/>
              <a:t>17</a:t>
            </a:fld>
            <a:endParaRPr lang="en-US"/>
          </a:p>
        </p:txBody>
      </p:sp>
      <p:sp>
        <p:nvSpPr>
          <p:cNvPr id="31747"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7013" indent="-227013">
              <a:spcBef>
                <a:spcPct val="0"/>
              </a:spcBef>
              <a:buFontTx/>
              <a:buAutoNum type="arabicPeriod"/>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C2784CA-CA01-5645-BA97-2BB2B56130AB}"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3920796-376C-5A4F-B6C0-9323B41E0EC8}"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5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5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CCFFC509-7DF7-FE41-99D9-137575D0E961}"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7A631D0-62D6-5C41-988C-73BC19D84351}"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43FD91D2-87D4-F942-8E68-7D393EBC55AA}"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875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875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AC693290-00BC-064B-B453-6B00277FB2F6}"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6D728F61-B7F8-DC40-B50B-E70D4701859D}"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21C0C8E9-AD00-7E41-B971-D4B114551844}"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AD63A827-DB79-3B41-B503-C649EDA715D3}"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AF1FDBA-4E04-3A47-A3DE-D3CCC55D319B}"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sym typeface="Arial" pitchFamily="-65"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1CE7A634-E766-2147-879F-E74D2B707D88}"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92075"/>
            <a:ext cx="8229600" cy="1508125"/>
          </a:xfrm>
          <a:prstGeom prst="rect">
            <a:avLst/>
          </a:prstGeom>
          <a:noFill/>
          <a:ln w="9525">
            <a:noFill/>
            <a:miter lim="800000"/>
            <a:headEnd/>
            <a:tailEnd/>
          </a:ln>
        </p:spPr>
        <p:txBody>
          <a:bodyPr vert="horz" wrap="square" lIns="38100" tIns="38100" rIns="38100" bIns="38100" numCol="1" anchor="ctr" anchorCtr="0" compatLnSpc="1">
            <a:prstTxWarp prst="textNoShape">
              <a:avLst/>
            </a:prstTxWarp>
          </a:bodyPr>
          <a:lstStyle/>
          <a:p>
            <a:pPr lvl="0"/>
            <a:r>
              <a:rPr lang="en-US">
                <a:sym typeface="Arial Bold" pitchFamily="1" charset="0"/>
              </a:rPr>
              <a:t>Click to edit Master title style</a:t>
            </a:r>
          </a:p>
        </p:txBody>
      </p:sp>
      <p:sp>
        <p:nvSpPr>
          <p:cNvPr id="1027" name="Rectangle 2"/>
          <p:cNvSpPr>
            <a:spLocks noGrp="1" noChangeArrowheads="1"/>
          </p:cNvSpPr>
          <p:nvPr>
            <p:ph type="body" idx="1"/>
          </p:nvPr>
        </p:nvSpPr>
        <p:spPr bwMode="auto">
          <a:xfrm>
            <a:off x="457200" y="1587500"/>
            <a:ext cx="8229600" cy="5257800"/>
          </a:xfrm>
          <a:prstGeom prst="rect">
            <a:avLst/>
          </a:prstGeom>
          <a:noFill/>
          <a:ln w="9525">
            <a:noFill/>
            <a:miter lim="800000"/>
            <a:headEnd/>
            <a:tailEnd/>
          </a:ln>
        </p:spPr>
        <p:txBody>
          <a:bodyPr vert="horz" wrap="square" lIns="38100" tIns="38100" rIns="38100" bIns="38100" numCol="1" anchor="t" anchorCtr="0" compatLnSpc="1">
            <a:prstTxWarp prst="textNoShape">
              <a:avLst/>
            </a:prstTxWarp>
          </a:bodyPr>
          <a:lstStyle/>
          <a:p>
            <a:pPr lvl="0"/>
            <a:r>
              <a:rPr lang="en-US">
                <a:sym typeface="Arial" pitchFamily="-84" charset="0"/>
              </a:rPr>
              <a:t>Click to edit Master text styles</a:t>
            </a:r>
          </a:p>
          <a:p>
            <a:pPr lvl="1"/>
            <a:r>
              <a:rPr lang="en-US">
                <a:sym typeface="Arial" pitchFamily="-84" charset="0"/>
              </a:rPr>
              <a:t>Second level</a:t>
            </a:r>
          </a:p>
          <a:p>
            <a:pPr lvl="2"/>
            <a:r>
              <a:rPr lang="en-US">
                <a:sym typeface="Arial" pitchFamily="-84" charset="0"/>
              </a:rPr>
              <a:t>Third level</a:t>
            </a:r>
          </a:p>
          <a:p>
            <a:pPr lvl="3"/>
            <a:r>
              <a:rPr lang="en-US">
                <a:sym typeface="Arial" pitchFamily="-84" charset="0"/>
              </a:rPr>
              <a:t>Fourth level</a:t>
            </a:r>
          </a:p>
          <a:p>
            <a:pPr lvl="4"/>
            <a:r>
              <a:rPr lang="en-US">
                <a:sym typeface="Arial" pitchFamily="-84" charset="0"/>
              </a:rPr>
              <a:t>Fifth level</a:t>
            </a:r>
          </a:p>
        </p:txBody>
      </p:sp>
      <p:sp>
        <p:nvSpPr>
          <p:cNvPr id="2" name="Text Box 3"/>
          <p:cNvSpPr txBox="1">
            <a:spLocks noGrp="1" noChangeArrowheads="1"/>
          </p:cNvSpPr>
          <p:nvPr>
            <p:ph type="sldNum" sz="quarter" idx="4"/>
          </p:nvPr>
        </p:nvSpPr>
        <p:spPr bwMode="auto">
          <a:xfrm>
            <a:off x="227013" y="6634163"/>
            <a:ext cx="230187" cy="2159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r">
              <a:defRPr sz="1000">
                <a:solidFill>
                  <a:srgbClr val="2F2F2F"/>
                </a:solidFill>
                <a:latin typeface="Arial" pitchFamily="-84" charset="0"/>
                <a:ea typeface="Arial" pitchFamily="-84" charset="0"/>
                <a:cs typeface="Arial" pitchFamily="-84" charset="0"/>
                <a:sym typeface="Arial" pitchFamily="-84" charset="0"/>
              </a:defRPr>
            </a:lvl1pPr>
          </a:lstStyle>
          <a:p>
            <a:fld id="{123207C0-DE96-124A-9052-825ACC05512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rtl="0" eaLnBrk="0" fontAlgn="base" hangingPunct="0">
        <a:spcBef>
          <a:spcPct val="0"/>
        </a:spcBef>
        <a:spcAft>
          <a:spcPct val="0"/>
        </a:spcAft>
        <a:defRPr sz="3600">
          <a:solidFill>
            <a:srgbClr val="006699"/>
          </a:solidFill>
          <a:latin typeface="+mj-lt"/>
          <a:ea typeface="+mj-ea"/>
          <a:cs typeface="+mj-cs"/>
          <a:sym typeface="Arial Bold" pitchFamily="1" charset="0"/>
        </a:defRPr>
      </a:lvl1pPr>
      <a:lvl2pPr algn="ctr" rtl="0" eaLnBrk="0" fontAlgn="base" hangingPunct="0">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pitchFamily="1" charset="0"/>
        </a:defRPr>
      </a:lvl2pPr>
      <a:lvl3pPr algn="ctr" rtl="0" eaLnBrk="0" fontAlgn="base" hangingPunct="0">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pitchFamily="1" charset="0"/>
        </a:defRPr>
      </a:lvl3pPr>
      <a:lvl4pPr algn="ctr" rtl="0" eaLnBrk="0" fontAlgn="base" hangingPunct="0">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pitchFamily="1" charset="0"/>
        </a:defRPr>
      </a:lvl4pPr>
      <a:lvl5pPr algn="ctr" rtl="0" eaLnBrk="0" fontAlgn="base" hangingPunct="0">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pitchFamily="1" charset="0"/>
        </a:defRPr>
      </a:lvl5pPr>
      <a:lvl6pPr marL="457200" algn="ctr" rtl="0" fontAlgn="base">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charset="0"/>
        </a:defRPr>
      </a:lvl6pPr>
      <a:lvl7pPr marL="914400" algn="ctr" rtl="0" fontAlgn="base">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charset="0"/>
        </a:defRPr>
      </a:lvl7pPr>
      <a:lvl8pPr marL="1371600" algn="ctr" rtl="0" fontAlgn="base">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charset="0"/>
        </a:defRPr>
      </a:lvl8pPr>
      <a:lvl9pPr marL="1828800" algn="ctr" rtl="0" fontAlgn="base">
        <a:spcBef>
          <a:spcPct val="0"/>
        </a:spcBef>
        <a:spcAft>
          <a:spcPct val="0"/>
        </a:spcAft>
        <a:defRPr sz="3600">
          <a:solidFill>
            <a:srgbClr val="006699"/>
          </a:solidFill>
          <a:latin typeface="Arial Bold" charset="0"/>
          <a:ea typeface="ヒラギノ角ゴ ProN W6" pitchFamily="-65" charset="-128"/>
          <a:cs typeface="ヒラギノ角ゴ ProN W6" pitchFamily="-65" charset="-128"/>
          <a:sym typeface="Arial Bold" charset="0"/>
        </a:defRPr>
      </a:lvl9pPr>
    </p:titleStyle>
    <p:bodyStyle>
      <a:lvl1pPr marL="342900" indent="-342900" algn="l" rtl="0" eaLnBrk="0" fontAlgn="base" hangingPunct="0">
        <a:spcBef>
          <a:spcPts val="700"/>
        </a:spcBef>
        <a:spcAft>
          <a:spcPct val="0"/>
        </a:spcAft>
        <a:buClr>
          <a:srgbClr val="FF9933"/>
        </a:buClr>
        <a:buSzPct val="120000"/>
        <a:buFont typeface="Arial" pitchFamily="-84" charset="0"/>
        <a:buChar char="•"/>
        <a:defRPr sz="2800">
          <a:solidFill>
            <a:schemeClr val="tx1"/>
          </a:solidFill>
          <a:latin typeface="+mn-lt"/>
          <a:ea typeface="+mn-ea"/>
          <a:cs typeface="+mn-cs"/>
          <a:sym typeface="Arial" pitchFamily="-84" charset="0"/>
        </a:defRPr>
      </a:lvl1pPr>
      <a:lvl2pPr marL="704850" indent="-285750" algn="l" rtl="0" eaLnBrk="0" fontAlgn="base" hangingPunct="0">
        <a:spcBef>
          <a:spcPts val="700"/>
        </a:spcBef>
        <a:spcAft>
          <a:spcPct val="0"/>
        </a:spcAft>
        <a:buClr>
          <a:srgbClr val="FF9933"/>
        </a:buClr>
        <a:buSzPct val="120000"/>
        <a:buFont typeface="Arial" pitchFamily="-84" charset="0"/>
        <a:buChar char="•"/>
        <a:defRPr sz="2800">
          <a:solidFill>
            <a:schemeClr val="tx1"/>
          </a:solidFill>
          <a:latin typeface="+mn-lt"/>
          <a:ea typeface="+mn-ea"/>
          <a:cs typeface="+mn-cs"/>
          <a:sym typeface="Arial" pitchFamily="-84" charset="0"/>
        </a:defRPr>
      </a:lvl2pPr>
      <a:lvl3pPr marL="1104900" indent="-228600" algn="l" rtl="0" eaLnBrk="0" fontAlgn="base" hangingPunct="0">
        <a:spcBef>
          <a:spcPts val="600"/>
        </a:spcBef>
        <a:spcAft>
          <a:spcPct val="0"/>
        </a:spcAft>
        <a:buClr>
          <a:srgbClr val="FF9933"/>
        </a:buClr>
        <a:buSzPct val="120000"/>
        <a:buFont typeface="Arial" pitchFamily="-84" charset="0"/>
        <a:buChar char="–"/>
        <a:defRPr sz="2400">
          <a:solidFill>
            <a:schemeClr val="tx1"/>
          </a:solidFill>
          <a:latin typeface="+mn-lt"/>
          <a:ea typeface="+mn-ea"/>
          <a:cs typeface="+mn-cs"/>
          <a:sym typeface="Arial" pitchFamily="-84" charset="0"/>
        </a:defRPr>
      </a:lvl3pPr>
      <a:lvl4pPr marL="1562100" indent="-228600" algn="l" rtl="0" eaLnBrk="0" fontAlgn="base" hangingPunct="0">
        <a:spcBef>
          <a:spcPts val="500"/>
        </a:spcBef>
        <a:spcAft>
          <a:spcPct val="0"/>
        </a:spcAft>
        <a:buClr>
          <a:srgbClr val="FF9933"/>
        </a:buClr>
        <a:buSzPct val="120000"/>
        <a:buFont typeface="Arial" pitchFamily="-84" charset="0"/>
        <a:buChar char="•"/>
        <a:defRPr sz="2000">
          <a:solidFill>
            <a:schemeClr val="tx1"/>
          </a:solidFill>
          <a:latin typeface="+mn-lt"/>
          <a:ea typeface="+mn-ea"/>
          <a:cs typeface="+mn-cs"/>
          <a:sym typeface="Arial" pitchFamily="-84" charset="0"/>
        </a:defRPr>
      </a:lvl4pPr>
      <a:lvl5pPr marL="2019300" indent="-228600" algn="l" rtl="0" eaLnBrk="0" fontAlgn="base" hangingPunct="0">
        <a:spcBef>
          <a:spcPts val="500"/>
        </a:spcBef>
        <a:spcAft>
          <a:spcPct val="0"/>
        </a:spcAft>
        <a:buClr>
          <a:srgbClr val="FF9933"/>
        </a:buClr>
        <a:buSzPct val="120000"/>
        <a:buFont typeface="Arial" pitchFamily="-84" charset="0"/>
        <a:buChar char="•"/>
        <a:defRPr sz="2000">
          <a:solidFill>
            <a:schemeClr val="tx1"/>
          </a:solidFill>
          <a:latin typeface="+mn-lt"/>
          <a:ea typeface="+mn-ea"/>
          <a:cs typeface="+mn-cs"/>
          <a:sym typeface="Arial" pitchFamily="-84" charset="0"/>
        </a:defRPr>
      </a:lvl5pPr>
      <a:lvl6pPr marL="2476500" indent="-228600" algn="l" rtl="0" fontAlgn="base">
        <a:spcBef>
          <a:spcPts val="500"/>
        </a:spcBef>
        <a:spcAft>
          <a:spcPct val="0"/>
        </a:spcAft>
        <a:buClr>
          <a:srgbClr val="FF9933"/>
        </a:buClr>
        <a:buSzPct val="120000"/>
        <a:buFont typeface="Arial" pitchFamily="-65" charset="0"/>
        <a:buChar char="•"/>
        <a:defRPr sz="2000">
          <a:solidFill>
            <a:schemeClr val="tx1"/>
          </a:solidFill>
          <a:latin typeface="+mn-lt"/>
          <a:ea typeface="+mn-ea"/>
          <a:cs typeface="+mn-cs"/>
          <a:sym typeface="Arial" pitchFamily="-65" charset="0"/>
        </a:defRPr>
      </a:lvl6pPr>
      <a:lvl7pPr marL="2933700" indent="-228600" algn="l" rtl="0" fontAlgn="base">
        <a:spcBef>
          <a:spcPts val="500"/>
        </a:spcBef>
        <a:spcAft>
          <a:spcPct val="0"/>
        </a:spcAft>
        <a:buClr>
          <a:srgbClr val="FF9933"/>
        </a:buClr>
        <a:buSzPct val="120000"/>
        <a:buFont typeface="Arial" pitchFamily="-65" charset="0"/>
        <a:buChar char="•"/>
        <a:defRPr sz="2000">
          <a:solidFill>
            <a:schemeClr val="tx1"/>
          </a:solidFill>
          <a:latin typeface="+mn-lt"/>
          <a:ea typeface="+mn-ea"/>
          <a:cs typeface="+mn-cs"/>
          <a:sym typeface="Arial" pitchFamily="-65" charset="0"/>
        </a:defRPr>
      </a:lvl7pPr>
      <a:lvl8pPr marL="3390900" indent="-228600" algn="l" rtl="0" fontAlgn="base">
        <a:spcBef>
          <a:spcPts val="500"/>
        </a:spcBef>
        <a:spcAft>
          <a:spcPct val="0"/>
        </a:spcAft>
        <a:buClr>
          <a:srgbClr val="FF9933"/>
        </a:buClr>
        <a:buSzPct val="120000"/>
        <a:buFont typeface="Arial" pitchFamily="-65" charset="0"/>
        <a:buChar char="•"/>
        <a:defRPr sz="2000">
          <a:solidFill>
            <a:schemeClr val="tx1"/>
          </a:solidFill>
          <a:latin typeface="+mn-lt"/>
          <a:ea typeface="+mn-ea"/>
          <a:cs typeface="+mn-cs"/>
          <a:sym typeface="Arial" pitchFamily="-65" charset="0"/>
        </a:defRPr>
      </a:lvl8pPr>
      <a:lvl9pPr marL="3848100" indent="-228600" algn="l" rtl="0" fontAlgn="base">
        <a:spcBef>
          <a:spcPts val="500"/>
        </a:spcBef>
        <a:spcAft>
          <a:spcPct val="0"/>
        </a:spcAft>
        <a:buClr>
          <a:srgbClr val="FF9933"/>
        </a:buClr>
        <a:buSzPct val="120000"/>
        <a:buFont typeface="Arial" pitchFamily="-65" charset="0"/>
        <a:buChar char="•"/>
        <a:defRPr sz="2000">
          <a:solidFill>
            <a:schemeClr val="tx1"/>
          </a:solidFill>
          <a:latin typeface="+mn-lt"/>
          <a:ea typeface="+mn-ea"/>
          <a:cs typeface="+mn-cs"/>
          <a:sym typeface="Arial"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wmf"/><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5.png"/><Relationship Id="rId6" Type="http://schemas.openxmlformats.org/officeDocument/2006/relationships/image" Target="../media/image1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6.wmf"/><Relationship Id="rId5"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4" Type="http://schemas.openxmlformats.org/officeDocument/2006/relationships/image" Target="../media/image18.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16.wmf"/><Relationship Id="rId5" Type="http://schemas.openxmlformats.org/officeDocument/2006/relationships/image" Target="../media/image17.wmf"/><Relationship Id="rId6" Type="http://schemas.openxmlformats.org/officeDocument/2006/relationships/image" Target="../media/image15.png"/><Relationship Id="rId7" Type="http://schemas.openxmlformats.org/officeDocument/2006/relationships/image" Target="../media/image18.png"/><Relationship Id="rId8" Type="http://schemas.openxmlformats.org/officeDocument/2006/relationships/image" Target="../media/image12.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wimaxforum.org/sites/wimaxforum.org/files/technical_document/2012/04/WMF-T32-001-R020v01_Network-Stage2-Base.pdf" TargetMode="External"/><Relationship Id="rId3" Type="http://schemas.openxmlformats.org/officeDocument/2006/relationships/hyperlink" Target="http://www.wimaxforum.org/sites/wimaxforum.org/files/technical_document/2012/04/WMF-T33-001-R020v01_Network-Stage3-Bas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irelessman.org/sg/he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 Id="rId3" Type="http://schemas.openxmlformats.org/officeDocument/2006/relationships/image" Target="../media/image3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wmf"/><Relationship Id="rId5" Type="http://schemas.openxmlformats.org/officeDocument/2006/relationships/image" Target="../media/image6.wmf"/><Relationship Id="rId6"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0"/>
            <a:ext cx="9144000" cy="6462713"/>
          </a:xfrm>
          <a:prstGeom prst="rect">
            <a:avLst/>
          </a:prstGeom>
          <a:noFill/>
          <a:ln w="12700">
            <a:noFill/>
            <a:miter lim="800000"/>
            <a:headEnd type="none" w="sm" len="sm"/>
            <a:tailEnd type="none" w="sm" len="sm"/>
          </a:ln>
        </p:spPr>
        <p:txBody>
          <a:bodyPr>
            <a:prstTxWarp prst="textNoShape">
              <a:avLst/>
            </a:prstTxWarp>
            <a:spAutoFit/>
          </a:bodyPr>
          <a:lstStyle/>
          <a:p>
            <a:pPr marL="342900" lvl="1" algn="ctr" defTabSz="1016000"/>
            <a:r>
              <a:rPr lang="en-US" sz="1400" b="1" dirty="0">
                <a:latin typeface="Times" pitchFamily="-84" charset="0"/>
              </a:rPr>
              <a:t>IEEE 802 Tutorial – </a:t>
            </a:r>
          </a:p>
          <a:p>
            <a:pPr marL="342900" lvl="1" algn="ctr" defTabSz="1016000"/>
            <a:r>
              <a:rPr lang="en-US" sz="1400" b="1" dirty="0">
                <a:latin typeface="Times" pitchFamily="-84" charset="0"/>
              </a:rPr>
              <a:t>Heterogeneous Networking among the IEEE 802 Family: </a:t>
            </a:r>
          </a:p>
          <a:p>
            <a:pPr marL="342900" lvl="1" algn="ctr" defTabSz="1016000"/>
            <a:r>
              <a:rPr lang="en-US" sz="1400" b="1" dirty="0">
                <a:latin typeface="Times" pitchFamily="-84" charset="0"/>
              </a:rPr>
              <a:t>Proposal for an OMNI Standard</a:t>
            </a:r>
            <a:endParaRPr lang="en-US" sz="1400" dirty="0">
              <a:latin typeface="Times" pitchFamily="-84" charset="0"/>
            </a:endParaRPr>
          </a:p>
          <a:p>
            <a:pPr marL="114300" defTabSz="1016000"/>
            <a:endParaRPr lang="en-US" sz="1400" dirty="0">
              <a:latin typeface="Times" pitchFamily="-84" charset="0"/>
            </a:endParaRPr>
          </a:p>
          <a:p>
            <a:pPr marL="114300" defTabSz="1016000"/>
            <a:r>
              <a:rPr lang="en-US" sz="1400" dirty="0">
                <a:latin typeface="Times" pitchFamily="-84" charset="0"/>
              </a:rPr>
              <a:t>Document Number:</a:t>
            </a:r>
          </a:p>
          <a:p>
            <a:pPr marL="342900" lvl="1" defTabSz="1016000"/>
            <a:r>
              <a:rPr lang="en-US" sz="1400" dirty="0">
                <a:latin typeface="Times" pitchFamily="-84" charset="0"/>
              </a:rPr>
              <a:t>IEEE 802.16-12-0465-00-Shet</a:t>
            </a:r>
          </a:p>
          <a:p>
            <a:pPr marL="114300" defTabSz="1016000"/>
            <a:r>
              <a:rPr lang="en-US" sz="1400" dirty="0">
                <a:latin typeface="Times" pitchFamily="-84" charset="0"/>
              </a:rPr>
              <a:t>Date Submitted:</a:t>
            </a:r>
          </a:p>
          <a:p>
            <a:pPr marL="342900" lvl="1" defTabSz="1016000"/>
            <a:r>
              <a:rPr lang="en-US" sz="1400" dirty="0">
                <a:latin typeface="Times" pitchFamily="-84" charset="0"/>
              </a:rPr>
              <a:t>2012-07-15</a:t>
            </a:r>
          </a:p>
          <a:p>
            <a:pPr marL="114300" defTabSz="1016000"/>
            <a:r>
              <a:rPr lang="en-US" sz="1400" dirty="0">
                <a:latin typeface="Times" pitchFamily="-84" charset="0"/>
              </a:rPr>
              <a:t>Source:</a:t>
            </a:r>
          </a:p>
          <a:p>
            <a:pPr marL="342900" lvl="1" defTabSz="1016000"/>
            <a:r>
              <a:rPr lang="en-US" sz="1400" dirty="0">
                <a:latin typeface="Times" pitchFamily="-84" charset="0"/>
              </a:rPr>
              <a:t>Harry </a:t>
            </a:r>
            <a:r>
              <a:rPr lang="en-US" sz="1400" dirty="0" err="1">
                <a:latin typeface="Times" pitchFamily="-84" charset="0"/>
              </a:rPr>
              <a:t>Bims</a:t>
            </a:r>
            <a:r>
              <a:rPr lang="en-US" sz="1400" dirty="0">
                <a:latin typeface="Times" pitchFamily="-84" charset="0"/>
              </a:rPr>
              <a:t> (</a:t>
            </a:r>
            <a:r>
              <a:rPr lang="en-US" sz="1400" dirty="0" err="1">
                <a:latin typeface="Times" pitchFamily="-84" charset="0"/>
              </a:rPr>
              <a:t>Bims</a:t>
            </a:r>
            <a:r>
              <a:rPr lang="en-US" sz="1400" dirty="0">
                <a:latin typeface="Times" pitchFamily="-84" charset="0"/>
              </a:rPr>
              <a:t> Laboratories, Inc.) &lt;</a:t>
            </a:r>
            <a:r>
              <a:rPr lang="en-US" sz="1400" dirty="0" err="1">
                <a:latin typeface="Times" pitchFamily="-84" charset="0"/>
              </a:rPr>
              <a:t>harrybims</a:t>
            </a:r>
            <a:r>
              <a:rPr lang="en-US" sz="1400" dirty="0">
                <a:latin typeface="Times" pitchFamily="-84" charset="0"/>
              </a:rPr>
              <a:t> at </a:t>
            </a:r>
            <a:r>
              <a:rPr lang="en-US" sz="1400" dirty="0" err="1">
                <a:latin typeface="Times" pitchFamily="-84" charset="0"/>
              </a:rPr>
              <a:t>me.com</a:t>
            </a:r>
            <a:r>
              <a:rPr lang="en-US" sz="1400" dirty="0">
                <a:latin typeface="Times" pitchFamily="-84" charset="0"/>
              </a:rPr>
              <a:t>&gt;</a:t>
            </a:r>
          </a:p>
          <a:p>
            <a:pPr marL="342900" lvl="1" defTabSz="1016000"/>
            <a:r>
              <a:rPr lang="en-US" sz="1400" dirty="0">
                <a:latin typeface="Times" pitchFamily="-84" charset="0"/>
              </a:rPr>
              <a:t>Max</a:t>
            </a:r>
            <a:r>
              <a:rPr lang="en-US" sz="1400" dirty="0" smtClean="0">
                <a:latin typeface="Times" pitchFamily="-84" charset="0"/>
              </a:rPr>
              <a:t> </a:t>
            </a:r>
            <a:r>
              <a:rPr lang="en-US" sz="1400" dirty="0" err="1" smtClean="0">
                <a:latin typeface="Times" pitchFamily="-84" charset="0"/>
              </a:rPr>
              <a:t>Riegel</a:t>
            </a:r>
            <a:r>
              <a:rPr lang="en-US" sz="1400" dirty="0" smtClean="0">
                <a:latin typeface="Times" pitchFamily="-84" charset="0"/>
              </a:rPr>
              <a:t> </a:t>
            </a:r>
            <a:r>
              <a:rPr lang="en-US" sz="1400" dirty="0">
                <a:latin typeface="Times" pitchFamily="-84" charset="0"/>
              </a:rPr>
              <a:t>(Nokia Siemens Networks) &lt;</a:t>
            </a:r>
            <a:r>
              <a:rPr lang="en-US" sz="1400" dirty="0" err="1">
                <a:latin typeface="Times" pitchFamily="-84" charset="0"/>
              </a:rPr>
              <a:t>maximilian.riegel</a:t>
            </a:r>
            <a:r>
              <a:rPr lang="en-US" sz="1400" dirty="0">
                <a:latin typeface="Times" pitchFamily="-84" charset="0"/>
              </a:rPr>
              <a:t> at </a:t>
            </a:r>
            <a:r>
              <a:rPr lang="en-US" sz="1400" dirty="0" err="1">
                <a:latin typeface="Times" pitchFamily="-84" charset="0"/>
              </a:rPr>
              <a:t>nsn.com</a:t>
            </a:r>
            <a:r>
              <a:rPr lang="en-US" sz="1400" dirty="0">
                <a:latin typeface="Times" pitchFamily="-84" charset="0"/>
              </a:rPr>
              <a:t>&gt;</a:t>
            </a:r>
          </a:p>
          <a:p>
            <a:pPr marL="342900" lvl="1" defTabSz="1016000"/>
            <a:r>
              <a:rPr lang="en-US" sz="1400" dirty="0">
                <a:latin typeface="Times" pitchFamily="-84" charset="0"/>
              </a:rPr>
              <a:t>Roger Marks (</a:t>
            </a:r>
            <a:r>
              <a:rPr lang="en-US" sz="1400" dirty="0" err="1">
                <a:latin typeface="Times" pitchFamily="-84" charset="0"/>
              </a:rPr>
              <a:t>Consensii</a:t>
            </a:r>
            <a:r>
              <a:rPr lang="en-US" sz="1400" dirty="0">
                <a:latin typeface="Times" pitchFamily="-84" charset="0"/>
              </a:rPr>
              <a:t> LLC; WiMAX Forum) &lt;roger at consensii.com&gt; </a:t>
            </a:r>
          </a:p>
          <a:p>
            <a:pPr marL="342900" lvl="1" defTabSz="1016000"/>
            <a:r>
              <a:rPr lang="en-US" sz="1400" dirty="0">
                <a:latin typeface="Times" pitchFamily="-84" charset="0"/>
              </a:rPr>
              <a:t>Charlie Perkins (</a:t>
            </a:r>
            <a:r>
              <a:rPr lang="en-US" sz="1400" dirty="0" err="1">
                <a:latin typeface="Times" pitchFamily="-84" charset="0"/>
              </a:rPr>
              <a:t>Futurewei</a:t>
            </a:r>
            <a:r>
              <a:rPr lang="en-US" sz="1400" dirty="0">
                <a:latin typeface="Times" pitchFamily="-84" charset="0"/>
              </a:rPr>
              <a:t>) &lt;</a:t>
            </a:r>
            <a:r>
              <a:rPr lang="en-US" sz="1400" dirty="0" err="1">
                <a:latin typeface="Times" pitchFamily="-84" charset="0"/>
              </a:rPr>
              <a:t>charliep</a:t>
            </a:r>
            <a:r>
              <a:rPr lang="en-US" sz="1400" dirty="0">
                <a:latin typeface="Times" pitchFamily="-84" charset="0"/>
              </a:rPr>
              <a:t> at </a:t>
            </a:r>
            <a:r>
              <a:rPr lang="en-US" sz="1400" dirty="0" err="1">
                <a:latin typeface="Times" pitchFamily="-84" charset="0"/>
              </a:rPr>
              <a:t>computer.org</a:t>
            </a:r>
            <a:r>
              <a:rPr lang="en-US" sz="1400" dirty="0">
                <a:latin typeface="Times" pitchFamily="-84" charset="0"/>
              </a:rPr>
              <a:t>&gt; 	</a:t>
            </a:r>
          </a:p>
          <a:p>
            <a:pPr marL="342900" lvl="1" defTabSz="1016000"/>
            <a:r>
              <a:rPr lang="en-US" sz="1400" dirty="0">
                <a:latin typeface="Times" pitchFamily="-84" charset="0"/>
              </a:rPr>
              <a:t>Juan Carlos </a:t>
            </a:r>
            <a:r>
              <a:rPr lang="en-US" sz="1400" dirty="0" err="1">
                <a:latin typeface="Times" pitchFamily="-84" charset="0"/>
              </a:rPr>
              <a:t>Zúñiga</a:t>
            </a:r>
            <a:r>
              <a:rPr lang="en-US" sz="1400" dirty="0">
                <a:latin typeface="Times" pitchFamily="-84" charset="0"/>
              </a:rPr>
              <a:t> (</a:t>
            </a:r>
            <a:r>
              <a:rPr lang="en-US" sz="1400" dirty="0" err="1">
                <a:latin typeface="Times" pitchFamily="-84" charset="0"/>
              </a:rPr>
              <a:t>InterDigital</a:t>
            </a:r>
            <a:r>
              <a:rPr lang="en-US" sz="1400" dirty="0">
                <a:latin typeface="Times" pitchFamily="-84" charset="0"/>
              </a:rPr>
              <a:t> Communications, LLC) &lt;</a:t>
            </a:r>
            <a:r>
              <a:rPr lang="en-US" sz="1400" dirty="0" err="1">
                <a:latin typeface="Times" pitchFamily="-84" charset="0"/>
              </a:rPr>
              <a:t>JuanCarlos.Zuniga</a:t>
            </a:r>
            <a:r>
              <a:rPr lang="en-US" sz="1400" dirty="0">
                <a:latin typeface="Times" pitchFamily="-84" charset="0"/>
              </a:rPr>
              <a:t> at </a:t>
            </a:r>
            <a:r>
              <a:rPr lang="en-US" sz="1400" dirty="0" err="1">
                <a:latin typeface="Times" pitchFamily="-84" charset="0"/>
              </a:rPr>
              <a:t>InterDigital.com</a:t>
            </a:r>
            <a:r>
              <a:rPr lang="en-US" sz="1400" dirty="0">
                <a:latin typeface="Times" pitchFamily="-84" charset="0"/>
              </a:rPr>
              <a:t>&gt; </a:t>
            </a:r>
          </a:p>
          <a:p>
            <a:pPr marL="114300" defTabSz="1016000"/>
            <a:r>
              <a:rPr lang="en-US" sz="1400" dirty="0">
                <a:latin typeface="Times" pitchFamily="-84" charset="0"/>
              </a:rPr>
              <a:t>Re:</a:t>
            </a:r>
          </a:p>
          <a:p>
            <a:pPr marL="342900" lvl="1" defTabSz="1016000"/>
            <a:r>
              <a:rPr lang="en-US" sz="1400" dirty="0">
                <a:latin typeface="Times" pitchFamily="-84" charset="0"/>
              </a:rPr>
              <a:t>IEEE 802.16-12-0393-00-Gdoc (tutorial request form)</a:t>
            </a:r>
          </a:p>
          <a:p>
            <a:pPr marL="114300" defTabSz="1016000"/>
            <a:r>
              <a:rPr lang="en-US" sz="1400" dirty="0">
                <a:latin typeface="Times" pitchFamily="-84" charset="0"/>
              </a:rPr>
              <a:t>Base Contribution:</a:t>
            </a:r>
          </a:p>
          <a:p>
            <a:pPr marL="342900" lvl="1" defTabSz="1016000"/>
            <a:r>
              <a:rPr lang="en-US" sz="1400" dirty="0">
                <a:latin typeface="Times" pitchFamily="-84" charset="0"/>
              </a:rPr>
              <a:t>[none]</a:t>
            </a:r>
          </a:p>
          <a:p>
            <a:pPr marL="114300" defTabSz="1016000"/>
            <a:r>
              <a:rPr lang="en-US" sz="1400" dirty="0">
                <a:latin typeface="Times" pitchFamily="-84" charset="0"/>
              </a:rPr>
              <a:t>Purpose:</a:t>
            </a:r>
          </a:p>
          <a:p>
            <a:pPr marL="342900" lvl="1" defTabSz="1016000"/>
            <a:r>
              <a:rPr lang="en-US" sz="1400" dirty="0">
                <a:latin typeface="Times" pitchFamily="-84" charset="0"/>
              </a:rPr>
              <a:t>To provide the slides for IEEE 802 Tutorial #3 of 2012-07-16 in San Diego, California, USA.</a:t>
            </a:r>
          </a:p>
          <a:p>
            <a:pPr marL="114300" defTabSz="1016000"/>
            <a:r>
              <a:rPr lang="en-US" sz="1400" dirty="0">
                <a:latin typeface="Times" pitchFamily="-84" charset="0"/>
              </a:rPr>
              <a:t>Notice:</a:t>
            </a:r>
          </a:p>
          <a:p>
            <a:pPr marL="342900" lvl="1" defTabSz="1016000"/>
            <a:r>
              <a:rPr lang="en-US" sz="1400" i="1" dirty="0">
                <a:latin typeface="Times" pitchFamily="-84" charset="0"/>
              </a:rPr>
              <a:t>This document does not represent the agreed views of the IEEE 802.16 Working Group or any of its subgroups</a:t>
            </a:r>
            <a:r>
              <a:rPr lang="en-US" sz="1400" dirty="0">
                <a:latin typeface="Times" pitchFamily="-84" charset="0"/>
              </a:rPr>
              <a:t>. It represents only the views of the participants listed in the “Source(s)” field above. It is offered as a basis for discussion. It is not binding on the contributor(s), who reserve(s) the right to add, amend or withdraw material contained herein.</a:t>
            </a:r>
          </a:p>
          <a:p>
            <a:pPr marL="114300" defTabSz="1016000"/>
            <a:r>
              <a:rPr lang="en-US" sz="1400" dirty="0">
                <a:latin typeface="Times" pitchFamily="-84" charset="0"/>
              </a:rPr>
              <a:t>Copyright Policy:</a:t>
            </a:r>
          </a:p>
          <a:p>
            <a:pPr marL="342900" lvl="1" defTabSz="1016000"/>
            <a:r>
              <a:rPr lang="en-US" sz="1000" dirty="0">
                <a:latin typeface="Times" pitchFamily="-84" charset="0"/>
              </a:rPr>
              <a:t>The contributor is familiar with the IEEE-SA Copyright Policy &lt;http://</a:t>
            </a:r>
            <a:r>
              <a:rPr lang="en-US" sz="1000" dirty="0" err="1">
                <a:latin typeface="Times" pitchFamily="-84" charset="0"/>
              </a:rPr>
              <a:t>standards.ieee.org/IPR/copyrightpolicy.html</a:t>
            </a:r>
            <a:r>
              <a:rPr lang="en-US" sz="1000" dirty="0">
                <a:latin typeface="Times" pitchFamily="-84" charset="0"/>
              </a:rPr>
              <a:t>&gt;.</a:t>
            </a:r>
          </a:p>
          <a:p>
            <a:pPr marL="114300" defTabSz="1016000"/>
            <a:r>
              <a:rPr lang="en-US" sz="1400" dirty="0">
                <a:latin typeface="Times" pitchFamily="-84" charset="0"/>
              </a:rPr>
              <a:t>Patent Policy:</a:t>
            </a:r>
          </a:p>
          <a:p>
            <a:pPr marL="342900" lvl="1" defTabSz="1016000"/>
            <a:r>
              <a:rPr lang="en-US" sz="1000" dirty="0">
                <a:latin typeface="Times" pitchFamily="-84" charset="0"/>
              </a:rPr>
              <a:t>The contributor is familiar with the IEEE-SA Patent Policy and Procedures:</a:t>
            </a:r>
          </a:p>
          <a:p>
            <a:pPr marL="342900" lvl="1" defTabSz="1016000"/>
            <a:r>
              <a:rPr lang="en-US" sz="1000" dirty="0">
                <a:latin typeface="Times" pitchFamily="-84" charset="0"/>
              </a:rPr>
              <a:t>&lt;http://standards.ieee.org/guides/bylaws/sect6-7.html#6&gt; and &lt;http://standards.ieee.org/guides/opman/sect6.html#6.3&gt;.Further information is located at &lt;</a:t>
            </a:r>
            <a:r>
              <a:rPr lang="en-US" sz="1000" dirty="0" err="1">
                <a:latin typeface="Times" pitchFamily="-84" charset="0"/>
              </a:rPr>
              <a:t>http://standards.ieee.org/board/pat/pat-material.html</a:t>
            </a:r>
            <a:r>
              <a:rPr lang="en-US" sz="1000" dirty="0">
                <a:latin typeface="Times" pitchFamily="-84" charset="0"/>
              </a:rPr>
              <a:t>&gt; and &lt;http://</a:t>
            </a:r>
            <a:r>
              <a:rPr lang="en-US" sz="1000" dirty="0" err="1">
                <a:latin typeface="Times" pitchFamily="-84" charset="0"/>
              </a:rPr>
              <a:t>standards.ieee.org</a:t>
            </a:r>
            <a:r>
              <a:rPr lang="en-US" sz="1000" dirty="0">
                <a:latin typeface="Times" pitchFamily="-84" charset="0"/>
              </a:rPr>
              <a:t>/board/pat &gt;.</a:t>
            </a:r>
          </a:p>
          <a:p>
            <a:pPr marL="114300" defTabSz="1016000"/>
            <a:endParaRPr lang="en-US" sz="1000" dirty="0">
              <a:latin typeface="Times" pitchFamily="-8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5" descr="fig1.pdf"/>
          <p:cNvPicPr>
            <a:picLocks noChangeAspect="1"/>
          </p:cNvPicPr>
          <p:nvPr/>
        </p:nvPicPr>
        <p:blipFill>
          <a:blip r:embed="rId2"/>
          <a:srcRect/>
          <a:stretch>
            <a:fillRect/>
          </a:stretch>
        </p:blipFill>
        <p:spPr bwMode="auto">
          <a:xfrm>
            <a:off x="762000" y="1404938"/>
            <a:ext cx="7391400" cy="5300662"/>
          </a:xfrm>
          <a:prstGeom prst="rect">
            <a:avLst/>
          </a:prstGeom>
          <a:noFill/>
          <a:ln w="9525">
            <a:noFill/>
            <a:miter lim="800000"/>
            <a:headEnd/>
            <a:tailEnd/>
          </a:ln>
        </p:spPr>
      </p:pic>
      <p:sp>
        <p:nvSpPr>
          <p:cNvPr id="23555" name="Slide Number Placeholder 3"/>
          <p:cNvSpPr>
            <a:spLocks noGrp="1"/>
          </p:cNvSpPr>
          <p:nvPr>
            <p:ph type="sldNum" sz="quarter" idx="10"/>
          </p:nvPr>
        </p:nvSpPr>
        <p:spPr>
          <a:noFill/>
        </p:spPr>
        <p:txBody>
          <a:bodyPr/>
          <a:lstStyle/>
          <a:p>
            <a:fld id="{2957B47D-8C82-2F4F-9CC5-59C1384353D7}" type="slidenum">
              <a:rPr lang="en-US"/>
              <a:pPr/>
              <a:t>10</a:t>
            </a:fld>
            <a:endParaRPr lang="en-US"/>
          </a:p>
        </p:txBody>
      </p:sp>
      <p:sp>
        <p:nvSpPr>
          <p:cNvPr id="23556" name="Rectangle 1"/>
          <p:cNvSpPr>
            <a:spLocks noGrp="1" noChangeArrowheads="1"/>
          </p:cNvSpPr>
          <p:nvPr>
            <p:ph type="title"/>
          </p:nvPr>
        </p:nvSpPr>
        <p:spPr/>
        <p:txBody>
          <a:bodyPr/>
          <a:lstStyle/>
          <a:p>
            <a:r>
              <a:rPr lang="en-US" smtClean="0"/>
              <a:t>IEEE 802 Scope</a:t>
            </a:r>
            <a:br>
              <a:rPr lang="en-US" smtClean="0"/>
            </a:br>
            <a:r>
              <a:rPr lang="en-US" smtClean="0"/>
              <a:t>per IEEE Std 802-2001</a:t>
            </a:r>
          </a:p>
        </p:txBody>
      </p:sp>
      <p:sp>
        <p:nvSpPr>
          <p:cNvPr id="23557" name="AutoShape 3"/>
          <p:cNvSpPr>
            <a:spLocks/>
          </p:cNvSpPr>
          <p:nvPr/>
        </p:nvSpPr>
        <p:spPr bwMode="auto">
          <a:xfrm>
            <a:off x="6858000" y="4305300"/>
            <a:ext cx="1371600" cy="2032000"/>
          </a:xfrm>
          <a:prstGeom prst="diamond">
            <a:avLst/>
          </a:prstGeom>
          <a:solidFill>
            <a:schemeClr val="accent1">
              <a:alpha val="36078"/>
            </a:schemeClr>
          </a:solidFill>
          <a:ln w="25400">
            <a:solidFill>
              <a:srgbClr val="000000">
                <a:alpha val="36078"/>
              </a:srgbClr>
            </a:solidFill>
            <a:miter lim="800000"/>
            <a:headEnd/>
            <a:tailEnd/>
          </a:ln>
        </p:spPr>
        <p:txBody>
          <a:bodyPr lIns="0" tIns="0" rIns="0" bIns="0">
            <a:prstTxWarp prst="textNoShape">
              <a:avLst/>
            </a:prstTxWarp>
          </a:bodyPr>
          <a:lstStyle/>
          <a:p>
            <a:pPr algn="ct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94F3B28E-BE04-D041-BD32-DEDB4276E300}" type="slidenum">
              <a:rPr lang="en-US"/>
              <a:pPr/>
              <a:t>11</a:t>
            </a:fld>
            <a:endParaRPr lang="en-US"/>
          </a:p>
        </p:txBody>
      </p:sp>
      <p:sp>
        <p:nvSpPr>
          <p:cNvPr id="24579" name="Rectangle 1"/>
          <p:cNvSpPr>
            <a:spLocks noGrp="1" noChangeArrowheads="1"/>
          </p:cNvSpPr>
          <p:nvPr>
            <p:ph type="title"/>
          </p:nvPr>
        </p:nvSpPr>
        <p:spPr/>
        <p:txBody>
          <a:bodyPr/>
          <a:lstStyle/>
          <a:p>
            <a:r>
              <a:rPr lang="en-US" smtClean="0"/>
              <a:t>IEEE 802 Scope</a:t>
            </a:r>
            <a:br>
              <a:rPr lang="en-US" smtClean="0"/>
            </a:br>
            <a:r>
              <a:rPr lang="en-US" smtClean="0"/>
              <a:t>per IEEE P802-REV/D1.4 (June 2012)</a:t>
            </a:r>
          </a:p>
        </p:txBody>
      </p:sp>
      <p:sp>
        <p:nvSpPr>
          <p:cNvPr id="24580" name="Rectangle 3"/>
          <p:cNvSpPr>
            <a:spLocks/>
          </p:cNvSpPr>
          <p:nvPr/>
        </p:nvSpPr>
        <p:spPr bwMode="auto">
          <a:xfrm>
            <a:off x="393700" y="5270500"/>
            <a:ext cx="8331200" cy="1397000"/>
          </a:xfrm>
          <a:prstGeom prst="rect">
            <a:avLst/>
          </a:prstGeom>
          <a:solidFill>
            <a:schemeClr val="accent1"/>
          </a:solidFill>
          <a:ln w="12700">
            <a:noFill/>
            <a:miter lim="800000"/>
            <a:headEnd/>
            <a:tailEnd/>
          </a:ln>
        </p:spPr>
        <p:txBody>
          <a:bodyPr lIns="0" tIns="0" rIns="0" bIns="0">
            <a:prstTxWarp prst="textNoShape">
              <a:avLst/>
            </a:prstTxWarp>
          </a:bodyPr>
          <a:lstStyle/>
          <a:p>
            <a:r>
              <a:rPr lang="en-US" sz="1800">
                <a:solidFill>
                  <a:schemeClr val="tx1"/>
                </a:solidFill>
                <a:latin typeface="Arial" pitchFamily="-84" charset="0"/>
                <a:ea typeface="Arial" pitchFamily="-84" charset="0"/>
                <a:cs typeface="Arial" pitchFamily="-84" charset="0"/>
                <a:sym typeface="Arial" pitchFamily="-84" charset="0"/>
              </a:rPr>
              <a:t>But:</a:t>
            </a:r>
          </a:p>
          <a:p>
            <a:r>
              <a:rPr lang="en-US" sz="1800">
                <a:solidFill>
                  <a:schemeClr val="tx1"/>
                </a:solidFill>
                <a:latin typeface="Arial" pitchFamily="-84" charset="0"/>
                <a:ea typeface="Arial" pitchFamily="-84" charset="0"/>
                <a:cs typeface="Arial" pitchFamily="-84" charset="0"/>
                <a:sym typeface="Arial" pitchFamily="-84" charset="0"/>
              </a:rPr>
              <a:t>(1) “Scope of IEEE 802 standards” (plus related arrows and lines) stricken from P802-REV/D1.4 (June 2012)</a:t>
            </a:r>
          </a:p>
          <a:p>
            <a:r>
              <a:rPr lang="en-US" sz="1800">
                <a:solidFill>
                  <a:schemeClr val="tx1"/>
                </a:solidFill>
                <a:latin typeface="Arial" pitchFamily="-84" charset="0"/>
                <a:ea typeface="Arial" pitchFamily="-84" charset="0"/>
                <a:cs typeface="Arial" pitchFamily="-84" charset="0"/>
                <a:sym typeface="Arial" pitchFamily="-84" charset="0"/>
              </a:rPr>
              <a:t>(2) “The scope of 802 standards is not limited to only MAC and PHY standards.” (P802-REV/D1.3 and P802-REV/D1.4 )</a:t>
            </a:r>
          </a:p>
          <a:p>
            <a:endParaRPr lang="en-US" sz="1800">
              <a:solidFill>
                <a:schemeClr val="tx1"/>
              </a:solidFill>
              <a:latin typeface="Arial" pitchFamily="-84" charset="0"/>
              <a:ea typeface="Arial" pitchFamily="-84" charset="0"/>
              <a:cs typeface="Arial" pitchFamily="-84" charset="0"/>
              <a:sym typeface="Arial" pitchFamily="-84" charset="0"/>
            </a:endParaRPr>
          </a:p>
        </p:txBody>
      </p:sp>
      <p:sp>
        <p:nvSpPr>
          <p:cNvPr id="24581" name="AutoShape 4"/>
          <p:cNvSpPr>
            <a:spLocks/>
          </p:cNvSpPr>
          <p:nvPr/>
        </p:nvSpPr>
        <p:spPr bwMode="auto">
          <a:xfrm>
            <a:off x="7391400" y="2895600"/>
            <a:ext cx="1447800" cy="1447800"/>
          </a:xfrm>
          <a:prstGeom prst="wedgeEllipseCallout">
            <a:avLst>
              <a:gd name="adj1" fmla="val -52500"/>
              <a:gd name="adj2" fmla="val 50000"/>
            </a:avLst>
          </a:prstGeom>
          <a:solidFill>
            <a:srgbClr val="FFCC66">
              <a:alpha val="29803"/>
            </a:srgbClr>
          </a:solidFill>
          <a:ln w="25400">
            <a:solidFill>
              <a:srgbClr val="000000"/>
            </a:solidFill>
            <a:miter lim="800000"/>
            <a:headEnd/>
            <a:tailEnd/>
          </a:ln>
        </p:spPr>
        <p:txBody>
          <a:bodyPr lIns="0" tIns="0" rIns="0" bIns="0">
            <a:prstTxWarp prst="textNoShape">
              <a:avLst/>
            </a:prstTxWarp>
          </a:bodyPr>
          <a:lstStyle/>
          <a:p>
            <a:pPr algn="ctr"/>
            <a:endParaRPr lang="en-US"/>
          </a:p>
        </p:txBody>
      </p:sp>
      <p:pic>
        <p:nvPicPr>
          <p:cNvPr id="24582" name="Picture 7" descr="Fig2.pdf"/>
          <p:cNvPicPr>
            <a:picLocks noChangeAspect="1"/>
          </p:cNvPicPr>
          <p:nvPr/>
        </p:nvPicPr>
        <p:blipFill>
          <a:blip r:embed="rId2"/>
          <a:srcRect/>
          <a:stretch>
            <a:fillRect/>
          </a:stretch>
        </p:blipFill>
        <p:spPr bwMode="auto">
          <a:xfrm>
            <a:off x="762000" y="1443038"/>
            <a:ext cx="6629400" cy="37385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4E6B1499-5B77-FA40-9D23-A7B0F3282B8B}" type="slidenum">
              <a:rPr lang="en-US"/>
              <a:pPr/>
              <a:t>12</a:t>
            </a:fld>
            <a:endParaRPr lang="en-US"/>
          </a:p>
        </p:txBody>
      </p:sp>
      <p:sp>
        <p:nvSpPr>
          <p:cNvPr id="25603" name="Rectangle 1"/>
          <p:cNvSpPr>
            <a:spLocks noGrp="1" noChangeArrowheads="1"/>
          </p:cNvSpPr>
          <p:nvPr>
            <p:ph type="title"/>
          </p:nvPr>
        </p:nvSpPr>
        <p:spPr>
          <a:xfrm>
            <a:off x="457200" y="274638"/>
            <a:ext cx="8229600" cy="1173162"/>
          </a:xfrm>
        </p:spPr>
        <p:txBody>
          <a:bodyPr/>
          <a:lstStyle/>
          <a:p>
            <a:r>
              <a:rPr lang="en-US" smtClean="0"/>
              <a:t>HetNet Study Group Proposals</a:t>
            </a:r>
          </a:p>
        </p:txBody>
      </p:sp>
      <p:sp>
        <p:nvSpPr>
          <p:cNvPr id="25604" name="Rectangle 2"/>
          <p:cNvSpPr>
            <a:spLocks noGrp="1" noChangeArrowheads="1"/>
          </p:cNvSpPr>
          <p:nvPr>
            <p:ph type="body" idx="1"/>
          </p:nvPr>
        </p:nvSpPr>
        <p:spPr>
          <a:xfrm>
            <a:off x="457200" y="2057400"/>
            <a:ext cx="8229600" cy="3733800"/>
          </a:xfrm>
        </p:spPr>
        <p:txBody>
          <a:bodyPr/>
          <a:lstStyle/>
          <a:p>
            <a:r>
              <a:rPr lang="en-US" smtClean="0"/>
              <a:t>PAR proposals have been received for:</a:t>
            </a:r>
          </a:p>
          <a:p>
            <a:pPr marL="742950" lvl="2" indent="-342900"/>
            <a:r>
              <a:rPr lang="en-US" smtClean="0"/>
              <a:t>Multi-Tier: amendment to IEEE Std 802.16</a:t>
            </a:r>
          </a:p>
          <a:p>
            <a:pPr marL="742950" lvl="2" indent="-342900"/>
            <a:r>
              <a:rPr lang="en-US" smtClean="0"/>
              <a:t>Multi-RAT: Open Mobile Network Interface (OMNI)</a:t>
            </a:r>
          </a:p>
          <a:p>
            <a:pPr marL="1200150" lvl="3" indent="-342900"/>
            <a:r>
              <a:rPr lang="en-US" smtClean="0"/>
              <a:t>Organizationally, belongs above 802.16</a:t>
            </a:r>
          </a:p>
          <a:p>
            <a:pPr marL="1200150" lvl="3" indent="-342900"/>
            <a:r>
              <a:rPr lang="en-US" smtClean="0"/>
              <a:t>Architecturally, belongs above Layer 2</a:t>
            </a:r>
          </a:p>
          <a:p>
            <a:endParaRPr lang="en-US" smtClean="0"/>
          </a:p>
          <a:p>
            <a:endParaRPr lang="en-US" smtClean="0"/>
          </a:p>
        </p:txBody>
      </p:sp>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Estimated OMNI Project Timeline</a:t>
            </a:r>
          </a:p>
        </p:txBody>
      </p:sp>
      <p:graphicFrame>
        <p:nvGraphicFramePr>
          <p:cNvPr id="5" name="Content Placeholder 4"/>
          <p:cNvGraphicFramePr>
            <a:graphicFrameLocks noGrp="1"/>
          </p:cNvGraphicFramePr>
          <p:nvPr>
            <p:ph idx="1"/>
          </p:nvPr>
        </p:nvGraphicFramePr>
        <p:xfrm>
          <a:off x="990600" y="1905000"/>
          <a:ext cx="7239000" cy="3505200"/>
        </p:xfrm>
        <a:graphic>
          <a:graphicData uri="http://schemas.openxmlformats.org/drawingml/2006/table">
            <a:tbl>
              <a:tblPr firstRow="1" bandRow="1">
                <a:tableStyleId>{21E4AEA4-8DFA-4A89-87EB-49C32662AFE0}</a:tableStyleId>
              </a:tblPr>
              <a:tblGrid>
                <a:gridCol w="2144889"/>
                <a:gridCol w="5094111"/>
              </a:tblGrid>
              <a:tr h="370840">
                <a:tc>
                  <a:txBody>
                    <a:bodyPr/>
                    <a:lstStyle/>
                    <a:p>
                      <a:pPr algn="ctr"/>
                      <a:r>
                        <a:rPr lang="en-US" dirty="0" smtClean="0"/>
                        <a:t>DATE</a:t>
                      </a:r>
                      <a:endParaRPr lang="en-US" dirty="0"/>
                    </a:p>
                  </a:txBody>
                  <a:tcPr/>
                </a:tc>
                <a:tc>
                  <a:txBody>
                    <a:bodyPr/>
                    <a:lstStyle/>
                    <a:p>
                      <a:pPr algn="ctr"/>
                      <a:r>
                        <a:rPr lang="en-US" dirty="0" smtClean="0"/>
                        <a:t>Activity</a:t>
                      </a:r>
                      <a:endParaRPr lang="en-US" dirty="0"/>
                    </a:p>
                  </a:txBody>
                  <a:tcPr/>
                </a:tc>
              </a:tr>
              <a:tr h="370840">
                <a:tc>
                  <a:txBody>
                    <a:bodyPr/>
                    <a:lstStyle/>
                    <a:p>
                      <a:r>
                        <a:rPr lang="en-US" dirty="0" smtClean="0"/>
                        <a:t>March 16</a:t>
                      </a:r>
                      <a:endParaRPr lang="en-US" dirty="0"/>
                    </a:p>
                  </a:txBody>
                  <a:tcPr/>
                </a:tc>
                <a:tc>
                  <a:txBody>
                    <a:bodyPr/>
                    <a:lstStyle/>
                    <a:p>
                      <a:r>
                        <a:rPr lang="en-US" dirty="0" smtClean="0">
                          <a:latin typeface="Arial" charset="0"/>
                          <a:ea typeface="ヒラギノ角ゴ ProN W3" charset="0"/>
                          <a:cs typeface="ヒラギノ角ゴ ProN W3" charset="0"/>
                        </a:rPr>
                        <a:t>IEEE 802 initiated </a:t>
                      </a:r>
                      <a:r>
                        <a:rPr lang="en-US" dirty="0" err="1" smtClean="0">
                          <a:latin typeface="Arial" charset="0"/>
                          <a:ea typeface="ヒラギノ角ゴ ProN W3" charset="0"/>
                          <a:cs typeface="ヒラギノ角ゴ ProN W3" charset="0"/>
                        </a:rPr>
                        <a:t>HetNet</a:t>
                      </a:r>
                      <a:r>
                        <a:rPr lang="en-US" dirty="0" smtClean="0">
                          <a:latin typeface="Arial" charset="0"/>
                          <a:ea typeface="ヒラギノ角ゴ ProN W3" charset="0"/>
                          <a:cs typeface="ヒラギノ角ゴ ProN W3" charset="0"/>
                        </a:rPr>
                        <a:t> Study Group (SG)</a:t>
                      </a:r>
                      <a:endParaRPr lang="en-US" dirty="0"/>
                    </a:p>
                  </a:txBody>
                  <a:tcPr/>
                </a:tc>
              </a:tr>
              <a:tr h="370840">
                <a:tc>
                  <a:txBody>
                    <a:bodyPr/>
                    <a:lstStyle/>
                    <a:p>
                      <a:r>
                        <a:rPr lang="en-US" dirty="0" smtClean="0"/>
                        <a:t>May 14 - 17</a:t>
                      </a:r>
                      <a:endParaRPr lang="en-US" dirty="0"/>
                    </a:p>
                  </a:txBody>
                  <a:tcPr/>
                </a:tc>
                <a:tc>
                  <a:txBody>
                    <a:bodyPr/>
                    <a:lstStyle/>
                    <a:p>
                      <a:r>
                        <a:rPr lang="en-US" dirty="0" smtClean="0">
                          <a:latin typeface="Arial" charset="0"/>
                          <a:ea typeface="ヒラギノ角ゴ ProN W3" charset="0"/>
                          <a:cs typeface="ヒラギノ角ゴ ProN W3" charset="0"/>
                        </a:rPr>
                        <a:t>First </a:t>
                      </a:r>
                      <a:r>
                        <a:rPr lang="en-US" dirty="0" err="1" smtClean="0">
                          <a:latin typeface="Arial" charset="0"/>
                          <a:ea typeface="ヒラギノ角ゴ ProN W3" charset="0"/>
                          <a:cs typeface="ヒラギノ角ゴ ProN W3" charset="0"/>
                        </a:rPr>
                        <a:t>HetNet</a:t>
                      </a:r>
                      <a:r>
                        <a:rPr lang="en-US" dirty="0" smtClean="0">
                          <a:latin typeface="Arial" charset="0"/>
                          <a:ea typeface="ヒラギノ角ゴ ProN W3" charset="0"/>
                          <a:cs typeface="ヒラギノ角ゴ ProN W3" charset="0"/>
                        </a:rPr>
                        <a:t> Study</a:t>
                      </a:r>
                      <a:r>
                        <a:rPr lang="en-US" baseline="0" dirty="0" smtClean="0">
                          <a:latin typeface="Arial" charset="0"/>
                          <a:ea typeface="ヒラギノ角ゴ ProN W3" charset="0"/>
                          <a:cs typeface="ヒラギノ角ゴ ProN W3" charset="0"/>
                        </a:rPr>
                        <a:t> Group</a:t>
                      </a:r>
                      <a:r>
                        <a:rPr lang="en-US" dirty="0" smtClean="0">
                          <a:latin typeface="Arial" charset="0"/>
                          <a:ea typeface="ヒラギノ角ゴ ProN W3" charset="0"/>
                          <a:cs typeface="ヒラギノ角ゴ ProN W3" charset="0"/>
                        </a:rPr>
                        <a:t> session</a:t>
                      </a:r>
                      <a:endParaRPr lang="en-US" dirty="0"/>
                    </a:p>
                  </a:txBody>
                  <a:tcPr/>
                </a:tc>
              </a:tr>
              <a:tr h="370840">
                <a:tc>
                  <a:txBody>
                    <a:bodyPr/>
                    <a:lstStyle/>
                    <a:p>
                      <a:r>
                        <a:rPr lang="en-US" dirty="0" smtClean="0"/>
                        <a:t>July 16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ヒラギノ角ゴ ProN W3" charset="0"/>
                          <a:cs typeface="ヒラギノ角ゴ ProN W3" charset="0"/>
                        </a:rPr>
                        <a:t>IEEE 802 OMNI Tutorial</a:t>
                      </a:r>
                    </a:p>
                  </a:txBody>
                  <a:tcPr/>
                </a:tc>
              </a:tr>
              <a:tr h="370840">
                <a:tc>
                  <a:txBody>
                    <a:bodyPr/>
                    <a:lstStyle/>
                    <a:p>
                      <a:r>
                        <a:rPr lang="en-US" dirty="0" smtClean="0"/>
                        <a:t>July 16 - 19</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ヒラギノ角ゴ ProN W3" charset="0"/>
                          <a:cs typeface="ヒラギノ角ゴ ProN W3" charset="0"/>
                        </a:rPr>
                        <a:t>Second </a:t>
                      </a:r>
                      <a:r>
                        <a:rPr lang="en-US" dirty="0" err="1" smtClean="0">
                          <a:latin typeface="Arial" charset="0"/>
                          <a:ea typeface="ヒラギノ角ゴ ProN W3" charset="0"/>
                          <a:cs typeface="ヒラギノ角ゴ ProN W3" charset="0"/>
                        </a:rPr>
                        <a:t>HetNet</a:t>
                      </a:r>
                      <a:r>
                        <a:rPr lang="en-US" dirty="0" smtClean="0">
                          <a:latin typeface="Arial" charset="0"/>
                          <a:ea typeface="ヒラギノ角ゴ ProN W3" charset="0"/>
                          <a:cs typeface="ヒラギノ角ゴ ProN W3" charset="0"/>
                        </a:rPr>
                        <a:t> Study</a:t>
                      </a:r>
                      <a:r>
                        <a:rPr lang="en-US" baseline="0" dirty="0" smtClean="0">
                          <a:latin typeface="Arial" charset="0"/>
                          <a:ea typeface="ヒラギノ角ゴ ProN W3" charset="0"/>
                          <a:cs typeface="ヒラギノ角ゴ ProN W3" charset="0"/>
                        </a:rPr>
                        <a:t> Group</a:t>
                      </a:r>
                      <a:r>
                        <a:rPr lang="en-US" dirty="0" smtClean="0">
                          <a:latin typeface="Arial" charset="0"/>
                          <a:ea typeface="ヒラギノ角ゴ ProN W3" charset="0"/>
                          <a:cs typeface="ヒラギノ角ゴ ProN W3" charset="0"/>
                        </a:rPr>
                        <a:t> session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charset="0"/>
                          <a:ea typeface="ヒラギノ角ゴ ProN W3" charset="0"/>
                          <a:cs typeface="ヒラギノ角ゴ ProN W3" charset="0"/>
                        </a:rPr>
                        <a:t>Likely request to renew SG</a:t>
                      </a:r>
                    </a:p>
                  </a:txBody>
                  <a:tcPr/>
                </a:tc>
              </a:tr>
              <a:tr h="370840">
                <a:tc>
                  <a:txBody>
                    <a:bodyPr/>
                    <a:lstStyle/>
                    <a:p>
                      <a:r>
                        <a:rPr lang="en-US" dirty="0" smtClean="0"/>
                        <a:t>September 17 - 21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ヒラギノ角ゴ ProN W3" charset="0"/>
                          <a:cs typeface="ヒラギノ角ゴ ProN W3" charset="0"/>
                        </a:rPr>
                        <a:t>Third </a:t>
                      </a:r>
                      <a:r>
                        <a:rPr lang="en-US" dirty="0" err="1" smtClean="0">
                          <a:latin typeface="Arial" charset="0"/>
                          <a:ea typeface="ヒラギノ角ゴ ProN W3" charset="0"/>
                          <a:cs typeface="ヒラギノ角ゴ ProN W3" charset="0"/>
                        </a:rPr>
                        <a:t>HetNet</a:t>
                      </a:r>
                      <a:r>
                        <a:rPr lang="en-US" dirty="0" smtClean="0">
                          <a:latin typeface="Arial" charset="0"/>
                          <a:ea typeface="ヒラギノ角ゴ ProN W3" charset="0"/>
                          <a:cs typeface="ヒラギノ角ゴ ProN W3" charset="0"/>
                        </a:rPr>
                        <a:t> Study</a:t>
                      </a:r>
                      <a:r>
                        <a:rPr lang="en-US" baseline="0" dirty="0" smtClean="0">
                          <a:latin typeface="Arial" charset="0"/>
                          <a:ea typeface="ヒラギノ角ゴ ProN W3" charset="0"/>
                          <a:cs typeface="ヒラギノ角ゴ ProN W3" charset="0"/>
                        </a:rPr>
                        <a:t> Group</a:t>
                      </a:r>
                      <a:r>
                        <a:rPr lang="en-US" dirty="0" smtClean="0">
                          <a:latin typeface="Arial" charset="0"/>
                          <a:ea typeface="ヒラギノ角ゴ ProN W3" charset="0"/>
                          <a:cs typeface="ヒラギノ角ゴ ProN W3" charset="0"/>
                        </a:rPr>
                        <a:t> session</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a:t>
                      </a:r>
                      <a:r>
                        <a:rPr lang="en-US" dirty="0" smtClean="0">
                          <a:latin typeface="Arial" charset="0"/>
                          <a:ea typeface="ヒラギノ角ゴ ProN W3" charset="0"/>
                          <a:cs typeface="ヒラギノ角ゴ ProN W3" charset="0"/>
                        </a:rPr>
                        <a:t>Prepare OMNI PAR for submission</a:t>
                      </a:r>
                    </a:p>
                  </a:txBody>
                  <a:tcPr/>
                </a:tc>
              </a:tr>
              <a:tr h="370840">
                <a:tc>
                  <a:txBody>
                    <a:bodyPr/>
                    <a:lstStyle/>
                    <a:p>
                      <a:r>
                        <a:rPr lang="en-US" dirty="0" smtClean="0"/>
                        <a:t>November 12 -16</a:t>
                      </a:r>
                      <a:endParaRPr lang="en-US" dirty="0"/>
                    </a:p>
                  </a:txBody>
                  <a:tcPr/>
                </a:tc>
                <a:tc>
                  <a:txBody>
                    <a:bodyPr/>
                    <a:lstStyle/>
                    <a:p>
                      <a:r>
                        <a:rPr lang="en-US" dirty="0" smtClean="0">
                          <a:latin typeface="Arial" charset="0"/>
                          <a:ea typeface="ヒラギノ角ゴ ProN W3" charset="0"/>
                          <a:cs typeface="ヒラギノ角ゴ ProN W3" charset="0"/>
                        </a:rPr>
                        <a:t>IEEE 802 can approve OMNI PAR</a:t>
                      </a:r>
                      <a:endParaRPr lang="en-US" dirty="0"/>
                    </a:p>
                  </a:txBody>
                  <a:tcPr/>
                </a:tc>
              </a:tr>
              <a:tr h="370840">
                <a:tc>
                  <a:txBody>
                    <a:bodyPr/>
                    <a:lstStyle/>
                    <a:p>
                      <a:r>
                        <a:rPr lang="en-US" dirty="0" smtClean="0"/>
                        <a:t>December 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charset="0"/>
                          <a:ea typeface="ヒラギノ角ゴ ProN W3" charset="0"/>
                          <a:cs typeface="ヒラギノ角ゴ ProN W3" charset="0"/>
                        </a:rPr>
                        <a:t>IEEE-SA can initiate OMNI PAR</a:t>
                      </a:r>
                    </a:p>
                  </a:txBody>
                  <a:tcPr/>
                </a:tc>
              </a:tr>
            </a:tbl>
          </a:graphicData>
        </a:graphic>
      </p:graphicFrame>
      <p:sp>
        <p:nvSpPr>
          <p:cNvPr id="26656" name="Slide Number Placeholder 3"/>
          <p:cNvSpPr>
            <a:spLocks noGrp="1"/>
          </p:cNvSpPr>
          <p:nvPr>
            <p:ph type="sldNum" sz="quarter" idx="10"/>
          </p:nvPr>
        </p:nvSpPr>
        <p:spPr>
          <a:noFill/>
        </p:spPr>
        <p:txBody>
          <a:bodyPr/>
          <a:lstStyle/>
          <a:p>
            <a:fld id="{FA831CF0-3FA9-084C-AD4B-422FCAA018AE}" type="slidenum">
              <a:rPr lang="en-US"/>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EC9B979B-2CA3-C54E-8917-9C29122FCF86}" type="slidenum">
              <a:rPr lang="en-US"/>
              <a:pPr/>
              <a:t>14</a:t>
            </a:fld>
            <a:endParaRPr lang="en-US"/>
          </a:p>
        </p:txBody>
      </p:sp>
      <p:sp>
        <p:nvSpPr>
          <p:cNvPr id="27651" name="Rectangle 1"/>
          <p:cNvSpPr>
            <a:spLocks noGrp="1" noChangeArrowheads="1"/>
          </p:cNvSpPr>
          <p:nvPr>
            <p:ph type="title"/>
          </p:nvPr>
        </p:nvSpPr>
        <p:spPr>
          <a:xfrm>
            <a:off x="457200" y="92075"/>
            <a:ext cx="8102600" cy="6667500"/>
          </a:xfrm>
        </p:spPr>
        <p:txBody>
          <a:bodyPr/>
          <a:lstStyle/>
          <a:p>
            <a:pPr eaLnBrk="1" hangingPunct="1"/>
            <a:r>
              <a:rPr lang="en-US" b="1" dirty="0" smtClean="0"/>
              <a:t>WiMAX Network Architecture Concepts for Heterogeneous Networking in IEEE802</a:t>
            </a:r>
            <a:r>
              <a:rPr lang="en-US" dirty="0" smtClean="0"/>
              <a:t/>
            </a:r>
            <a:br>
              <a:rPr lang="en-US" dirty="0" smtClean="0"/>
            </a:br>
            <a:r>
              <a:rPr lang="en-US" dirty="0" smtClean="0"/>
              <a:t/>
            </a:r>
            <a:br>
              <a:rPr lang="en-US" dirty="0" smtClean="0"/>
            </a:br>
            <a:r>
              <a:rPr lang="en-US" sz="2400" dirty="0" smtClean="0"/>
              <a:t>Max </a:t>
            </a:r>
            <a:r>
              <a:rPr lang="en-US" sz="2400" dirty="0" err="1" smtClean="0"/>
              <a:t>Riegel</a:t>
            </a:r>
            <a:r>
              <a:rPr lang="en-US" sz="2400" dirty="0" smtClean="0"/>
              <a:t/>
            </a:r>
            <a:br>
              <a:rPr lang="en-US" sz="2400" dirty="0" smtClean="0"/>
            </a:br>
            <a:r>
              <a:rPr lang="en-US" sz="2400" dirty="0" smtClean="0"/>
              <a:t>Nokia Siemens Networks</a:t>
            </a:r>
            <a:br>
              <a:rPr lang="en-US" sz="2400" dirty="0" smtClean="0"/>
            </a:br>
            <a:r>
              <a:rPr lang="en-US" sz="2400" dirty="0" smtClean="0"/>
              <a:t/>
            </a:r>
            <a:br>
              <a:rPr lang="en-US" sz="2400" dirty="0" smtClean="0"/>
            </a:br>
            <a:r>
              <a:rPr lang="en-US" sz="2400" dirty="0" smtClean="0"/>
              <a:t>see also:</a:t>
            </a:r>
            <a:br>
              <a:rPr lang="en-US" sz="2400" dirty="0" smtClean="0"/>
            </a:br>
            <a:r>
              <a:rPr lang="en-US" sz="2400" dirty="0" smtClean="0"/>
              <a:t>IEEE 802.16-12-0354-00-Shet</a:t>
            </a:r>
            <a:br>
              <a:rPr lang="en-US" sz="2400" dirty="0" smtClean="0"/>
            </a:br>
            <a:r>
              <a:rPr lang="en-US" sz="2400" dirty="0" smtClean="0"/>
              <a:t>IEEE 802.16-12-0355-00-Shet</a:t>
            </a:r>
            <a:endParaRPr lang="en-US" sz="1200" dirty="0" smtClean="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 name="Rectangle 82"/>
          <p:cNvSpPr>
            <a:spLocks noChangeArrowheads="1"/>
          </p:cNvSpPr>
          <p:nvPr/>
        </p:nvSpPr>
        <p:spPr bwMode="auto">
          <a:xfrm>
            <a:off x="533400" y="4306888"/>
            <a:ext cx="5181600" cy="2286000"/>
          </a:xfrm>
          <a:prstGeom prst="rect">
            <a:avLst/>
          </a:prstGeom>
          <a:solidFill>
            <a:schemeClr val="accent1"/>
          </a:solidFill>
          <a:ln w="25400">
            <a:noFill/>
            <a:round/>
            <a:headEnd/>
            <a:tailEnd/>
          </a:ln>
        </p:spPr>
        <p:txBody>
          <a:bodyPr>
            <a:prstTxWarp prst="textNoShape">
              <a:avLst/>
            </a:prstTxWarp>
          </a:bodyPr>
          <a:lstStyle/>
          <a:p>
            <a:pPr algn="ctr"/>
            <a:endParaRPr lang="en-US"/>
          </a:p>
        </p:txBody>
      </p:sp>
      <p:sp>
        <p:nvSpPr>
          <p:cNvPr id="61" name="Rounded Rectangle 60"/>
          <p:cNvSpPr/>
          <p:nvPr/>
        </p:nvSpPr>
        <p:spPr bwMode="auto">
          <a:xfrm>
            <a:off x="5861050" y="1600200"/>
            <a:ext cx="1620838" cy="990600"/>
          </a:xfrm>
          <a:prstGeom prst="roundRect">
            <a:avLst/>
          </a:prstGeom>
          <a:solidFill>
            <a:schemeClr val="accent2">
              <a:lumMod val="40000"/>
              <a:lumOff val="60000"/>
            </a:schemeClr>
          </a:solidFill>
          <a:ln w="12700" cap="flat" cmpd="sng" algn="ctr">
            <a:noFill/>
            <a:prstDash val="solid"/>
            <a:round/>
            <a:headEnd type="none" w="sm" len="sm"/>
            <a:tailEnd type="none" w="sm" len="sm"/>
          </a:ln>
          <a:effectLst/>
        </p:spPr>
        <p:txBody>
          <a:bodyPr>
            <a:prstTxWarp prst="textNoShape">
              <a:avLst/>
            </a:prstTxWarp>
          </a:bodyPr>
          <a:lstStyle/>
          <a:p>
            <a:pPr eaLnBrk="0" hangingPunct="0">
              <a:defRPr/>
            </a:pPr>
            <a:endParaRPr lang="en-US" sz="1200">
              <a:solidFill>
                <a:schemeClr val="tx1"/>
              </a:solidFill>
              <a:latin typeface="Times New Roman" charset="0"/>
              <a:sym typeface="Gill Sans" pitchFamily="-1" charset="0"/>
            </a:endParaRPr>
          </a:p>
        </p:txBody>
      </p:sp>
      <p:grpSp>
        <p:nvGrpSpPr>
          <p:cNvPr id="28676" name="Group 61"/>
          <p:cNvGrpSpPr>
            <a:grpSpLocks/>
          </p:cNvGrpSpPr>
          <p:nvPr/>
        </p:nvGrpSpPr>
        <p:grpSpPr bwMode="auto">
          <a:xfrm>
            <a:off x="6121400" y="1676400"/>
            <a:ext cx="1135063" cy="838200"/>
            <a:chOff x="6324600" y="1828800"/>
            <a:chExt cx="917575" cy="677862"/>
          </a:xfrm>
        </p:grpSpPr>
        <p:grpSp>
          <p:nvGrpSpPr>
            <p:cNvPr id="28691" name="Group 10"/>
            <p:cNvGrpSpPr>
              <a:grpSpLocks/>
            </p:cNvGrpSpPr>
            <p:nvPr/>
          </p:nvGrpSpPr>
          <p:grpSpPr bwMode="auto">
            <a:xfrm>
              <a:off x="6972300" y="1828800"/>
              <a:ext cx="269875" cy="460375"/>
              <a:chOff x="4120" y="2308"/>
              <a:chExt cx="305" cy="415"/>
            </a:xfrm>
          </p:grpSpPr>
          <p:sp>
            <p:nvSpPr>
              <p:cNvPr id="28728" name="Freeform 11"/>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28729"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28730" name="Oval 13"/>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28731" name="Group 14"/>
              <p:cNvGrpSpPr>
                <a:grpSpLocks/>
              </p:cNvGrpSpPr>
              <p:nvPr/>
            </p:nvGrpSpPr>
            <p:grpSpPr bwMode="auto">
              <a:xfrm flipH="1">
                <a:off x="4164" y="2500"/>
                <a:ext cx="152" cy="109"/>
                <a:chOff x="3216" y="2784"/>
                <a:chExt cx="192" cy="144"/>
              </a:xfrm>
            </p:grpSpPr>
            <p:sp>
              <p:nvSpPr>
                <p:cNvPr id="28735" name="Line 15"/>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36" name="Line 16"/>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37" name="Line 17"/>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38" name="Line 18"/>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28732" name="Freeform 19"/>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28733" name="Oval 20"/>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28734" name="Oval 21"/>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28692" name="Group 22"/>
            <p:cNvGrpSpPr>
              <a:grpSpLocks/>
            </p:cNvGrpSpPr>
            <p:nvPr/>
          </p:nvGrpSpPr>
          <p:grpSpPr bwMode="auto">
            <a:xfrm>
              <a:off x="6756400" y="1901825"/>
              <a:ext cx="269875" cy="460375"/>
              <a:chOff x="4120" y="2308"/>
              <a:chExt cx="305" cy="415"/>
            </a:xfrm>
          </p:grpSpPr>
          <p:sp>
            <p:nvSpPr>
              <p:cNvPr id="28717" name="Freeform 23"/>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28718" name="Rectangle 24"/>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28719" name="Oval 25"/>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28720" name="Group 26"/>
              <p:cNvGrpSpPr>
                <a:grpSpLocks/>
              </p:cNvGrpSpPr>
              <p:nvPr/>
            </p:nvGrpSpPr>
            <p:grpSpPr bwMode="auto">
              <a:xfrm flipH="1">
                <a:off x="4164" y="2500"/>
                <a:ext cx="152" cy="109"/>
                <a:chOff x="3216" y="2784"/>
                <a:chExt cx="192" cy="144"/>
              </a:xfrm>
            </p:grpSpPr>
            <p:sp>
              <p:nvSpPr>
                <p:cNvPr id="28724" name="Line 27"/>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25" name="Line 28"/>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26" name="Line 29"/>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27" name="Line 30"/>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28721" name="Freeform 31"/>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28722" name="Oval 32"/>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28723" name="Oval 33"/>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28693" name="Group 34"/>
            <p:cNvGrpSpPr>
              <a:grpSpLocks/>
            </p:cNvGrpSpPr>
            <p:nvPr/>
          </p:nvGrpSpPr>
          <p:grpSpPr bwMode="auto">
            <a:xfrm>
              <a:off x="6540500" y="1973262"/>
              <a:ext cx="269875" cy="460375"/>
              <a:chOff x="4120" y="2308"/>
              <a:chExt cx="305" cy="415"/>
            </a:xfrm>
          </p:grpSpPr>
          <p:sp>
            <p:nvSpPr>
              <p:cNvPr id="28706" name="Freeform 35"/>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28707" name="Rectangle 36"/>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28708" name="Oval 37"/>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28709" name="Group 38"/>
              <p:cNvGrpSpPr>
                <a:grpSpLocks/>
              </p:cNvGrpSpPr>
              <p:nvPr/>
            </p:nvGrpSpPr>
            <p:grpSpPr bwMode="auto">
              <a:xfrm flipH="1">
                <a:off x="4164" y="2500"/>
                <a:ext cx="152" cy="109"/>
                <a:chOff x="3216" y="2784"/>
                <a:chExt cx="192" cy="144"/>
              </a:xfrm>
            </p:grpSpPr>
            <p:sp>
              <p:nvSpPr>
                <p:cNvPr id="28713" name="Line 39"/>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14" name="Line 40"/>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15" name="Line 41"/>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16" name="Line 42"/>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28710" name="Freeform 43"/>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28711" name="Oval 44"/>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28712" name="Oval 45"/>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28694" name="Group 618"/>
            <p:cNvGrpSpPr>
              <a:grpSpLocks/>
            </p:cNvGrpSpPr>
            <p:nvPr/>
          </p:nvGrpSpPr>
          <p:grpSpPr bwMode="auto">
            <a:xfrm>
              <a:off x="6324600" y="2046287"/>
              <a:ext cx="269875" cy="460375"/>
              <a:chOff x="4120" y="2308"/>
              <a:chExt cx="305" cy="415"/>
            </a:xfrm>
          </p:grpSpPr>
          <p:sp>
            <p:nvSpPr>
              <p:cNvPr id="28695" name="Freeform 619"/>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28696" name="Rectangle 620"/>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28697" name="Oval 621"/>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28698" name="Group 622"/>
              <p:cNvGrpSpPr>
                <a:grpSpLocks/>
              </p:cNvGrpSpPr>
              <p:nvPr/>
            </p:nvGrpSpPr>
            <p:grpSpPr bwMode="auto">
              <a:xfrm flipH="1">
                <a:off x="4164" y="2500"/>
                <a:ext cx="152" cy="109"/>
                <a:chOff x="3216" y="2784"/>
                <a:chExt cx="192" cy="144"/>
              </a:xfrm>
            </p:grpSpPr>
            <p:sp>
              <p:nvSpPr>
                <p:cNvPr id="28702" name="Line 623"/>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03" name="Line 624"/>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04" name="Line 625"/>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28705" name="Line 626"/>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28699" name="Freeform 627"/>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28700" name="Oval 628"/>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28701" name="Oval 629"/>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sp>
        <p:nvSpPr>
          <p:cNvPr id="28677" name="Freeform 68"/>
          <p:cNvSpPr>
            <a:spLocks noChangeArrowheads="1"/>
          </p:cNvSpPr>
          <p:nvPr/>
        </p:nvSpPr>
        <p:spPr bwMode="auto">
          <a:xfrm>
            <a:off x="6865938" y="2498725"/>
            <a:ext cx="1597025" cy="2292350"/>
          </a:xfrm>
          <a:custGeom>
            <a:avLst/>
            <a:gdLst>
              <a:gd name="T0" fmla="*/ 0 w 1597152"/>
              <a:gd name="T1" fmla="*/ 0 h 2292096"/>
              <a:gd name="T2" fmla="*/ 1548384 w 1597152"/>
              <a:gd name="T3" fmla="*/ 963168 h 2292096"/>
              <a:gd name="T4" fmla="*/ 292608 w 1597152"/>
              <a:gd name="T5" fmla="*/ 2292096 h 2292096"/>
              <a:gd name="T6" fmla="*/ 0 60000 65536"/>
              <a:gd name="T7" fmla="*/ 0 60000 65536"/>
              <a:gd name="T8" fmla="*/ 0 60000 65536"/>
              <a:gd name="T9" fmla="*/ 0 w 1597152"/>
              <a:gd name="T10" fmla="*/ 0 h 2292096"/>
              <a:gd name="T11" fmla="*/ 1597152 w 1597152"/>
              <a:gd name="T12" fmla="*/ 2292096 h 2292096"/>
            </a:gdLst>
            <a:ahLst/>
            <a:cxnLst>
              <a:cxn ang="T6">
                <a:pos x="T0" y="T1"/>
              </a:cxn>
              <a:cxn ang="T7">
                <a:pos x="T2" y="T3"/>
              </a:cxn>
              <a:cxn ang="T8">
                <a:pos x="T4" y="T5"/>
              </a:cxn>
            </a:cxnLst>
            <a:rect l="T9" t="T10" r="T11" b="T12"/>
            <a:pathLst>
              <a:path w="1597152" h="2292096">
                <a:moveTo>
                  <a:pt x="0" y="0"/>
                </a:moveTo>
                <a:cubicBezTo>
                  <a:pt x="749808" y="290576"/>
                  <a:pt x="1499616" y="581152"/>
                  <a:pt x="1548384" y="963168"/>
                </a:cubicBezTo>
                <a:cubicBezTo>
                  <a:pt x="1597152" y="1345184"/>
                  <a:pt x="944880" y="1818640"/>
                  <a:pt x="292608" y="2292096"/>
                </a:cubicBezTo>
              </a:path>
            </a:pathLst>
          </a:custGeom>
          <a:noFill/>
          <a:ln w="28575">
            <a:solidFill>
              <a:schemeClr val="tx1"/>
            </a:solidFill>
            <a:prstDash val="lgDashDot"/>
            <a:round/>
            <a:headEnd type="none" w="lg" len="lg"/>
            <a:tailEnd type="triangle" w="lg" len="lg"/>
          </a:ln>
        </p:spPr>
        <p:txBody>
          <a:bodyPr>
            <a:prstTxWarp prst="textNoShape">
              <a:avLst/>
            </a:prstTxWarp>
          </a:bodyPr>
          <a:lstStyle/>
          <a:p>
            <a:pPr eaLnBrk="0" hangingPunct="0"/>
            <a:endParaRPr lang="en-US" sz="1200">
              <a:solidFill>
                <a:schemeClr val="tx1"/>
              </a:solidFill>
              <a:latin typeface="Times New Roman" pitchFamily="-84" charset="0"/>
            </a:endParaRPr>
          </a:p>
        </p:txBody>
      </p:sp>
      <p:sp>
        <p:nvSpPr>
          <p:cNvPr id="28678" name="Freeform 69"/>
          <p:cNvSpPr>
            <a:spLocks noChangeArrowheads="1"/>
          </p:cNvSpPr>
          <p:nvPr/>
        </p:nvSpPr>
        <p:spPr bwMode="auto">
          <a:xfrm flipH="1">
            <a:off x="5638800" y="2495550"/>
            <a:ext cx="1081088" cy="2292350"/>
          </a:xfrm>
          <a:custGeom>
            <a:avLst/>
            <a:gdLst>
              <a:gd name="T0" fmla="*/ 0 w 1597152"/>
              <a:gd name="T1" fmla="*/ 0 h 2292096"/>
              <a:gd name="T2" fmla="*/ 1048016 w 1597152"/>
              <a:gd name="T3" fmla="*/ 963168 h 2292096"/>
              <a:gd name="T4" fmla="*/ 198050 w 1597152"/>
              <a:gd name="T5" fmla="*/ 2292096 h 2292096"/>
              <a:gd name="T6" fmla="*/ 0 60000 65536"/>
              <a:gd name="T7" fmla="*/ 0 60000 65536"/>
              <a:gd name="T8" fmla="*/ 0 60000 65536"/>
              <a:gd name="T9" fmla="*/ 0 w 1597152"/>
              <a:gd name="T10" fmla="*/ 0 h 2292096"/>
              <a:gd name="T11" fmla="*/ 1597152 w 1597152"/>
              <a:gd name="T12" fmla="*/ 2292096 h 2292096"/>
            </a:gdLst>
            <a:ahLst/>
            <a:cxnLst>
              <a:cxn ang="T6">
                <a:pos x="T0" y="T1"/>
              </a:cxn>
              <a:cxn ang="T7">
                <a:pos x="T2" y="T3"/>
              </a:cxn>
              <a:cxn ang="T8">
                <a:pos x="T4" y="T5"/>
              </a:cxn>
            </a:cxnLst>
            <a:rect l="T9" t="T10" r="T11" b="T12"/>
            <a:pathLst>
              <a:path w="1597152" h="2292096">
                <a:moveTo>
                  <a:pt x="0" y="0"/>
                </a:moveTo>
                <a:cubicBezTo>
                  <a:pt x="749808" y="290576"/>
                  <a:pt x="1499616" y="581152"/>
                  <a:pt x="1548384" y="963168"/>
                </a:cubicBezTo>
                <a:cubicBezTo>
                  <a:pt x="1597152" y="1345184"/>
                  <a:pt x="944880" y="1818640"/>
                  <a:pt x="292608" y="2292096"/>
                </a:cubicBezTo>
              </a:path>
            </a:pathLst>
          </a:custGeom>
          <a:noFill/>
          <a:ln w="28575">
            <a:solidFill>
              <a:schemeClr val="tx1"/>
            </a:solidFill>
            <a:prstDash val="lgDashDot"/>
            <a:round/>
            <a:headEnd type="none" w="lg" len="lg"/>
            <a:tailEnd type="triangle" w="lg" len="lg"/>
          </a:ln>
        </p:spPr>
        <p:txBody>
          <a:bodyPr>
            <a:prstTxWarp prst="textNoShape">
              <a:avLst/>
            </a:prstTxWarp>
          </a:bodyPr>
          <a:lstStyle/>
          <a:p>
            <a:pPr eaLnBrk="0" hangingPunct="0"/>
            <a:endParaRPr lang="en-US" sz="1200">
              <a:solidFill>
                <a:schemeClr val="tx1"/>
              </a:solidFill>
              <a:latin typeface="Times New Roman" pitchFamily="-84" charset="0"/>
            </a:endParaRPr>
          </a:p>
        </p:txBody>
      </p:sp>
      <p:sp>
        <p:nvSpPr>
          <p:cNvPr id="28679" name="Freeform 70"/>
          <p:cNvSpPr>
            <a:spLocks noChangeArrowheads="1"/>
          </p:cNvSpPr>
          <p:nvPr/>
        </p:nvSpPr>
        <p:spPr bwMode="auto">
          <a:xfrm>
            <a:off x="6796088" y="2490788"/>
            <a:ext cx="301625" cy="2290762"/>
          </a:xfrm>
          <a:custGeom>
            <a:avLst/>
            <a:gdLst>
              <a:gd name="T0" fmla="*/ 0 w 1597152"/>
              <a:gd name="T1" fmla="*/ 0 h 2292096"/>
              <a:gd name="T2" fmla="*/ 292538 w 1597152"/>
              <a:gd name="T3" fmla="*/ 963168 h 2292096"/>
              <a:gd name="T4" fmla="*/ 55283 w 1597152"/>
              <a:gd name="T5" fmla="*/ 2292096 h 2292096"/>
              <a:gd name="T6" fmla="*/ 0 60000 65536"/>
              <a:gd name="T7" fmla="*/ 0 60000 65536"/>
              <a:gd name="T8" fmla="*/ 0 60000 65536"/>
              <a:gd name="T9" fmla="*/ 0 w 1597152"/>
              <a:gd name="T10" fmla="*/ 0 h 2292096"/>
              <a:gd name="T11" fmla="*/ 1597152 w 1597152"/>
              <a:gd name="T12" fmla="*/ 2292096 h 2292096"/>
            </a:gdLst>
            <a:ahLst/>
            <a:cxnLst>
              <a:cxn ang="T6">
                <a:pos x="T0" y="T1"/>
              </a:cxn>
              <a:cxn ang="T7">
                <a:pos x="T2" y="T3"/>
              </a:cxn>
              <a:cxn ang="T8">
                <a:pos x="T4" y="T5"/>
              </a:cxn>
            </a:cxnLst>
            <a:rect l="T9" t="T10" r="T11" b="T12"/>
            <a:pathLst>
              <a:path w="1597152" h="2292096">
                <a:moveTo>
                  <a:pt x="0" y="0"/>
                </a:moveTo>
                <a:cubicBezTo>
                  <a:pt x="749808" y="290576"/>
                  <a:pt x="1499616" y="581152"/>
                  <a:pt x="1548384" y="963168"/>
                </a:cubicBezTo>
                <a:cubicBezTo>
                  <a:pt x="1597152" y="1345184"/>
                  <a:pt x="944880" y="1818640"/>
                  <a:pt x="292608" y="2292096"/>
                </a:cubicBezTo>
              </a:path>
            </a:pathLst>
          </a:custGeom>
          <a:noFill/>
          <a:ln w="28575">
            <a:solidFill>
              <a:schemeClr val="tx1"/>
            </a:solidFill>
            <a:prstDash val="lgDashDot"/>
            <a:round/>
            <a:headEnd type="none" w="lg" len="lg"/>
            <a:tailEnd type="triangle" w="lg" len="lg"/>
          </a:ln>
        </p:spPr>
        <p:txBody>
          <a:bodyPr>
            <a:prstTxWarp prst="textNoShape">
              <a:avLst/>
            </a:prstTxWarp>
          </a:bodyPr>
          <a:lstStyle/>
          <a:p>
            <a:pPr eaLnBrk="0" hangingPunct="0"/>
            <a:endParaRPr lang="en-US" sz="1200">
              <a:solidFill>
                <a:schemeClr val="tx1"/>
              </a:solidFill>
              <a:latin typeface="Times New Roman" pitchFamily="-84" charset="0"/>
            </a:endParaRPr>
          </a:p>
        </p:txBody>
      </p:sp>
      <p:sp>
        <p:nvSpPr>
          <p:cNvPr id="28680" name="Title 1"/>
          <p:cNvSpPr>
            <a:spLocks noGrp="1"/>
          </p:cNvSpPr>
          <p:nvPr>
            <p:ph type="title"/>
          </p:nvPr>
        </p:nvSpPr>
        <p:spPr/>
        <p:txBody>
          <a:bodyPr/>
          <a:lstStyle/>
          <a:p>
            <a:r>
              <a:rPr lang="en-US" smtClean="0"/>
              <a:t>Heterogeneous Networking</a:t>
            </a:r>
          </a:p>
        </p:txBody>
      </p:sp>
      <p:sp>
        <p:nvSpPr>
          <p:cNvPr id="28681" name="Content Placeholder 75"/>
          <p:cNvSpPr>
            <a:spLocks noGrp="1"/>
          </p:cNvSpPr>
          <p:nvPr>
            <p:ph idx="1"/>
          </p:nvPr>
        </p:nvSpPr>
        <p:spPr>
          <a:xfrm>
            <a:off x="304800" y="3060700"/>
            <a:ext cx="5334000" cy="3492500"/>
          </a:xfrm>
        </p:spPr>
        <p:txBody>
          <a:bodyPr/>
          <a:lstStyle/>
          <a:p>
            <a:r>
              <a:rPr lang="en-US" sz="2400" smtClean="0"/>
              <a:t>Can span:</a:t>
            </a:r>
          </a:p>
          <a:p>
            <a:pPr lvl="1"/>
            <a:r>
              <a:rPr lang="en-US" sz="2400" smtClean="0"/>
              <a:t>“Multi-Tier” or “Multi-Layer” (various cell sizes)</a:t>
            </a:r>
          </a:p>
          <a:p>
            <a:pPr lvl="1"/>
            <a:r>
              <a:rPr lang="en-US" sz="2400" smtClean="0"/>
              <a:t>“Multi-RAT” </a:t>
            </a:r>
            <a:br>
              <a:rPr lang="en-US" sz="2400" smtClean="0"/>
            </a:br>
            <a:r>
              <a:rPr lang="en-US" sz="2400" smtClean="0"/>
              <a:t>(various access technologies)</a:t>
            </a:r>
          </a:p>
          <a:p>
            <a:pPr lvl="1"/>
            <a:r>
              <a:rPr lang="en-US" sz="2400" smtClean="0"/>
              <a:t>“Multi-Service” </a:t>
            </a:r>
            <a:br>
              <a:rPr lang="en-US" sz="2400" smtClean="0"/>
            </a:br>
            <a:r>
              <a:rPr lang="en-US" sz="2400" smtClean="0"/>
              <a:t>(fixed, nomadic, portable, mobile)</a:t>
            </a:r>
          </a:p>
          <a:p>
            <a:pPr lvl="1"/>
            <a:r>
              <a:rPr lang="en-US" sz="2400" smtClean="0"/>
              <a:t>“Multi-Operator”</a:t>
            </a:r>
          </a:p>
        </p:txBody>
      </p:sp>
      <p:pic>
        <p:nvPicPr>
          <p:cNvPr id="28682" name="Picture 25"/>
          <p:cNvPicPr>
            <a:picLocks noChangeArrowheads="1"/>
          </p:cNvPicPr>
          <p:nvPr/>
        </p:nvPicPr>
        <p:blipFill>
          <a:blip r:embed="rId2"/>
          <a:srcRect/>
          <a:stretch>
            <a:fillRect/>
          </a:stretch>
        </p:blipFill>
        <p:spPr bwMode="auto">
          <a:xfrm>
            <a:off x="5076825" y="3048000"/>
            <a:ext cx="1171575" cy="1143000"/>
          </a:xfrm>
          <a:prstGeom prst="rect">
            <a:avLst/>
          </a:prstGeom>
          <a:noFill/>
          <a:ln w="9525">
            <a:noFill/>
            <a:miter lim="800000"/>
            <a:headEnd/>
            <a:tailEnd/>
          </a:ln>
        </p:spPr>
      </p:pic>
      <p:sp>
        <p:nvSpPr>
          <p:cNvPr id="28683" name="TextBox 63"/>
          <p:cNvSpPr txBox="1">
            <a:spLocks noChangeArrowheads="1"/>
          </p:cNvSpPr>
          <p:nvPr/>
        </p:nvSpPr>
        <p:spPr bwMode="auto">
          <a:xfrm>
            <a:off x="5153025" y="3352800"/>
            <a:ext cx="993775" cy="584200"/>
          </a:xfrm>
          <a:prstGeom prst="rect">
            <a:avLst/>
          </a:prstGeom>
          <a:noFill/>
          <a:ln w="9525">
            <a:noFill/>
            <a:miter lim="800000"/>
            <a:headEnd/>
            <a:tailEnd/>
          </a:ln>
        </p:spPr>
        <p:txBody>
          <a:bodyPr wrap="none">
            <a:prstTxWarp prst="textNoShape">
              <a:avLst/>
            </a:prstTxWarp>
            <a:spAutoFit/>
          </a:bodyPr>
          <a:lstStyle/>
          <a:p>
            <a:pPr algn="ctr"/>
            <a:r>
              <a:rPr lang="en-US" sz="1600" b="1">
                <a:latin typeface="Arial" pitchFamily="-84" charset="0"/>
                <a:ea typeface="Arial" pitchFamily="-84" charset="0"/>
                <a:cs typeface="Arial" pitchFamily="-84" charset="0"/>
              </a:rPr>
              <a:t>Network</a:t>
            </a:r>
          </a:p>
          <a:p>
            <a:pPr algn="ctr"/>
            <a:r>
              <a:rPr lang="en-US" sz="1600" b="1">
                <a:latin typeface="Arial" pitchFamily="-84" charset="0"/>
                <a:ea typeface="Arial" pitchFamily="-84" charset="0"/>
                <a:cs typeface="Arial" pitchFamily="-84" charset="0"/>
              </a:rPr>
              <a:t>A</a:t>
            </a:r>
          </a:p>
        </p:txBody>
      </p:sp>
      <p:pic>
        <p:nvPicPr>
          <p:cNvPr id="28684" name="Picture 25"/>
          <p:cNvPicPr>
            <a:picLocks noChangeArrowheads="1"/>
          </p:cNvPicPr>
          <p:nvPr/>
        </p:nvPicPr>
        <p:blipFill>
          <a:blip r:embed="rId2"/>
          <a:srcRect/>
          <a:stretch>
            <a:fillRect/>
          </a:stretch>
        </p:blipFill>
        <p:spPr bwMode="auto">
          <a:xfrm>
            <a:off x="6386513" y="3048000"/>
            <a:ext cx="1233487" cy="1143000"/>
          </a:xfrm>
          <a:prstGeom prst="rect">
            <a:avLst/>
          </a:prstGeom>
          <a:noFill/>
          <a:ln w="9525">
            <a:noFill/>
            <a:miter lim="800000"/>
            <a:headEnd/>
            <a:tailEnd/>
          </a:ln>
        </p:spPr>
      </p:pic>
      <p:sp>
        <p:nvSpPr>
          <p:cNvPr id="28685" name="TextBox 65"/>
          <p:cNvSpPr txBox="1">
            <a:spLocks noChangeArrowheads="1"/>
          </p:cNvSpPr>
          <p:nvPr/>
        </p:nvSpPr>
        <p:spPr bwMode="auto">
          <a:xfrm>
            <a:off x="6535738" y="3352800"/>
            <a:ext cx="993775" cy="584200"/>
          </a:xfrm>
          <a:prstGeom prst="rect">
            <a:avLst/>
          </a:prstGeom>
          <a:noFill/>
          <a:ln w="9525">
            <a:noFill/>
            <a:miter lim="800000"/>
            <a:headEnd/>
            <a:tailEnd/>
          </a:ln>
        </p:spPr>
        <p:txBody>
          <a:bodyPr wrap="none">
            <a:prstTxWarp prst="textNoShape">
              <a:avLst/>
            </a:prstTxWarp>
            <a:spAutoFit/>
          </a:bodyPr>
          <a:lstStyle/>
          <a:p>
            <a:pPr algn="ctr"/>
            <a:r>
              <a:rPr lang="en-US" sz="1600" b="1">
                <a:latin typeface="Arial" pitchFamily="-84" charset="0"/>
                <a:ea typeface="Arial" pitchFamily="-84" charset="0"/>
                <a:cs typeface="Arial" pitchFamily="-84" charset="0"/>
              </a:rPr>
              <a:t>Network</a:t>
            </a:r>
          </a:p>
          <a:p>
            <a:pPr algn="ctr"/>
            <a:r>
              <a:rPr lang="en-US" sz="1600" b="1">
                <a:latin typeface="Arial" pitchFamily="-84" charset="0"/>
                <a:ea typeface="Arial" pitchFamily="-84" charset="0"/>
                <a:cs typeface="Arial" pitchFamily="-84" charset="0"/>
              </a:rPr>
              <a:t>B</a:t>
            </a:r>
          </a:p>
        </p:txBody>
      </p:sp>
      <p:pic>
        <p:nvPicPr>
          <p:cNvPr id="28686" name="Picture 25"/>
          <p:cNvPicPr>
            <a:picLocks noChangeArrowheads="1"/>
          </p:cNvPicPr>
          <p:nvPr/>
        </p:nvPicPr>
        <p:blipFill>
          <a:blip r:embed="rId2"/>
          <a:srcRect/>
          <a:stretch>
            <a:fillRect/>
          </a:stretch>
        </p:blipFill>
        <p:spPr bwMode="auto">
          <a:xfrm>
            <a:off x="7772400" y="3048000"/>
            <a:ext cx="1219200" cy="1143000"/>
          </a:xfrm>
          <a:prstGeom prst="rect">
            <a:avLst/>
          </a:prstGeom>
          <a:noFill/>
          <a:ln w="9525">
            <a:noFill/>
            <a:miter lim="800000"/>
            <a:headEnd/>
            <a:tailEnd/>
          </a:ln>
        </p:spPr>
      </p:pic>
      <p:sp>
        <p:nvSpPr>
          <p:cNvPr id="28687" name="TextBox 67"/>
          <p:cNvSpPr txBox="1">
            <a:spLocks noChangeArrowheads="1"/>
          </p:cNvSpPr>
          <p:nvPr/>
        </p:nvSpPr>
        <p:spPr bwMode="auto">
          <a:xfrm>
            <a:off x="7921625" y="3352800"/>
            <a:ext cx="993775" cy="584200"/>
          </a:xfrm>
          <a:prstGeom prst="rect">
            <a:avLst/>
          </a:prstGeom>
          <a:noFill/>
          <a:ln w="9525">
            <a:noFill/>
            <a:miter lim="800000"/>
            <a:headEnd/>
            <a:tailEnd/>
          </a:ln>
        </p:spPr>
        <p:txBody>
          <a:bodyPr wrap="none">
            <a:prstTxWarp prst="textNoShape">
              <a:avLst/>
            </a:prstTxWarp>
            <a:spAutoFit/>
          </a:bodyPr>
          <a:lstStyle/>
          <a:p>
            <a:pPr algn="ctr"/>
            <a:r>
              <a:rPr lang="en-US" sz="1600" b="1">
                <a:latin typeface="Arial" pitchFamily="-84" charset="0"/>
                <a:ea typeface="Arial" pitchFamily="-84" charset="0"/>
                <a:cs typeface="Arial" pitchFamily="-84" charset="0"/>
              </a:rPr>
              <a:t>Network</a:t>
            </a:r>
          </a:p>
          <a:p>
            <a:pPr algn="ctr"/>
            <a:r>
              <a:rPr lang="en-US" sz="1600" b="1">
                <a:latin typeface="Arial" pitchFamily="-84" charset="0"/>
                <a:ea typeface="Arial" pitchFamily="-84" charset="0"/>
                <a:cs typeface="Arial" pitchFamily="-84" charset="0"/>
              </a:rPr>
              <a:t>C</a:t>
            </a:r>
          </a:p>
        </p:txBody>
      </p:sp>
      <p:pic>
        <p:nvPicPr>
          <p:cNvPr id="28688" name="Picture 651"/>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6477000" y="4876800"/>
            <a:ext cx="669925" cy="990600"/>
          </a:xfrm>
          <a:prstGeom prst="rect">
            <a:avLst/>
          </a:prstGeom>
          <a:noFill/>
          <a:ln w="9525">
            <a:noFill/>
            <a:miter lim="800000"/>
            <a:headEnd/>
            <a:tailEnd/>
          </a:ln>
        </p:spPr>
      </p:pic>
      <p:pic>
        <p:nvPicPr>
          <p:cNvPr id="28689" name="Picture 2"/>
          <p:cNvPicPr>
            <a:picLocks noChangeArrowheads="1"/>
          </p:cNvPicPr>
          <p:nvPr/>
        </p:nvPicPr>
        <p:blipFill>
          <a:blip r:embed="rId4"/>
          <a:srcRect/>
          <a:stretch>
            <a:fillRect/>
          </a:stretch>
        </p:blipFill>
        <p:spPr bwMode="auto">
          <a:xfrm>
            <a:off x="5867400" y="5105400"/>
            <a:ext cx="506413" cy="1463675"/>
          </a:xfrm>
          <a:prstGeom prst="rect">
            <a:avLst/>
          </a:prstGeom>
          <a:noFill/>
          <a:ln w="9525">
            <a:noFill/>
            <a:miter lim="800000"/>
            <a:headEnd/>
            <a:tailEnd/>
          </a:ln>
        </p:spPr>
      </p:pic>
      <p:sp>
        <p:nvSpPr>
          <p:cNvPr id="28690" name="TextBox 72"/>
          <p:cNvSpPr txBox="1">
            <a:spLocks noChangeArrowheads="1"/>
          </p:cNvSpPr>
          <p:nvPr/>
        </p:nvSpPr>
        <p:spPr bwMode="auto">
          <a:xfrm>
            <a:off x="304800" y="1466850"/>
            <a:ext cx="4724400" cy="1200150"/>
          </a:xfrm>
          <a:prstGeom prst="rect">
            <a:avLst/>
          </a:prstGeom>
          <a:noFill/>
          <a:ln w="9525">
            <a:noFill/>
            <a:miter lim="800000"/>
            <a:headEnd/>
            <a:tailEnd/>
          </a:ln>
        </p:spPr>
        <p:txBody>
          <a:bodyPr>
            <a:prstTxWarp prst="textNoShape">
              <a:avLst/>
            </a:prstTxWarp>
            <a:spAutoFit/>
          </a:bodyPr>
          <a:lstStyle/>
          <a:p>
            <a:pPr algn="ctr"/>
            <a:r>
              <a:rPr lang="en-US" sz="2400" b="1" i="1"/>
              <a:t>“Getting access to the same content or applications </a:t>
            </a:r>
            <a:br>
              <a:rPr lang="en-US" sz="2400" b="1" i="1"/>
            </a:br>
            <a:r>
              <a:rPr lang="en-US" sz="2400" b="1" i="1"/>
              <a:t>by different 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Why Heterogeneous Networking?</a:t>
            </a:r>
          </a:p>
        </p:txBody>
      </p:sp>
      <p:sp>
        <p:nvSpPr>
          <p:cNvPr id="3" name="Content Placeholder 2"/>
          <p:cNvSpPr>
            <a:spLocks noGrp="1"/>
          </p:cNvSpPr>
          <p:nvPr>
            <p:ph idx="1"/>
          </p:nvPr>
        </p:nvSpPr>
        <p:spPr/>
        <p:txBody>
          <a:bodyPr>
            <a:normAutofit fontScale="92500" lnSpcReduction="10000"/>
          </a:bodyPr>
          <a:lstStyle/>
          <a:p>
            <a:pPr>
              <a:buFont typeface="Arial" charset="0"/>
              <a:buChar char="•"/>
              <a:defRPr/>
            </a:pPr>
            <a:r>
              <a:rPr lang="en-US" dirty="0" smtClean="0">
                <a:sym typeface="Arial" charset="0"/>
              </a:rPr>
              <a:t>Heterogeneous Networking is deployed for cost and performance reasons</a:t>
            </a:r>
          </a:p>
          <a:p>
            <a:pPr lvl="1">
              <a:buFont typeface="Arial" charset="0"/>
              <a:buChar char="•"/>
              <a:defRPr/>
            </a:pPr>
            <a:r>
              <a:rPr lang="en-US" dirty="0" smtClean="0">
                <a:sym typeface="Arial" charset="0"/>
              </a:rPr>
              <a:t>Multi-Layer/Multi-Tier</a:t>
            </a:r>
          </a:p>
          <a:p>
            <a:pPr lvl="2">
              <a:buFont typeface="Arial" charset="0"/>
              <a:buChar char="–"/>
              <a:defRPr/>
            </a:pPr>
            <a:r>
              <a:rPr lang="en-US" dirty="0" smtClean="0">
                <a:sym typeface="Arial" charset="0"/>
              </a:rPr>
              <a:t>Radio access network adaptation to the capacity needs</a:t>
            </a:r>
          </a:p>
          <a:p>
            <a:pPr lvl="1">
              <a:buFont typeface="Arial" charset="0"/>
              <a:buChar char="•"/>
              <a:defRPr/>
            </a:pPr>
            <a:r>
              <a:rPr lang="en-US" dirty="0" smtClean="0">
                <a:sym typeface="Arial" charset="0"/>
              </a:rPr>
              <a:t>Multi-RAT</a:t>
            </a:r>
          </a:p>
          <a:p>
            <a:pPr lvl="2">
              <a:buFont typeface="Arial" charset="0"/>
              <a:buChar char="–"/>
              <a:defRPr/>
            </a:pPr>
            <a:r>
              <a:rPr lang="en-US" dirty="0" smtClean="0">
                <a:sym typeface="Arial" charset="0"/>
              </a:rPr>
              <a:t>Better performance and efficiency by specialized radios</a:t>
            </a:r>
          </a:p>
          <a:p>
            <a:pPr lvl="1">
              <a:buFont typeface="Arial" charset="0"/>
              <a:buChar char="•"/>
              <a:defRPr/>
            </a:pPr>
            <a:r>
              <a:rPr lang="en-US" dirty="0" smtClean="0">
                <a:sym typeface="Arial" charset="0"/>
              </a:rPr>
              <a:t>Multi-Service</a:t>
            </a:r>
          </a:p>
          <a:p>
            <a:pPr lvl="2">
              <a:buFont typeface="Arial" charset="0"/>
              <a:buChar char="–"/>
              <a:defRPr/>
            </a:pPr>
            <a:r>
              <a:rPr lang="en-US" dirty="0" smtClean="0">
                <a:sym typeface="Arial" charset="0"/>
              </a:rPr>
              <a:t>Minimizing network complexity according to demand</a:t>
            </a:r>
          </a:p>
          <a:p>
            <a:pPr lvl="1">
              <a:buFont typeface="Arial" charset="0"/>
              <a:buChar char="•"/>
              <a:defRPr/>
            </a:pPr>
            <a:r>
              <a:rPr lang="en-US" dirty="0" smtClean="0">
                <a:sym typeface="Arial" charset="0"/>
              </a:rPr>
              <a:t>Multi-Operator</a:t>
            </a:r>
          </a:p>
          <a:p>
            <a:pPr lvl="2">
              <a:buFont typeface="Arial" charset="0"/>
              <a:buChar char="–"/>
              <a:defRPr/>
            </a:pPr>
            <a:r>
              <a:rPr lang="en-US" dirty="0" smtClean="0">
                <a:sym typeface="Arial" charset="0"/>
              </a:rPr>
              <a:t>Better network economics by shared use</a:t>
            </a:r>
          </a:p>
          <a:p>
            <a:pPr>
              <a:buFont typeface="Arial" charset="0"/>
              <a:buChar char="•"/>
              <a:defRPr/>
            </a:pPr>
            <a:r>
              <a:rPr lang="en-US" dirty="0" smtClean="0">
                <a:sym typeface="Arial" charset="0"/>
              </a:rPr>
              <a:t>Heterogeneous Networking is considered as the solution for the data explosion in the networks.</a:t>
            </a:r>
            <a:endParaRPr lang="en-US" dirty="0">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Network Partitioning</a:t>
            </a:r>
            <a:br>
              <a:rPr lang="en-US" smtClean="0"/>
            </a:br>
            <a:r>
              <a:rPr lang="en-US" sz="2800" smtClean="0"/>
              <a:t>for the Internet</a:t>
            </a:r>
            <a:endParaRPr lang="en-US" smtClean="0"/>
          </a:p>
        </p:txBody>
      </p:sp>
      <p:sp>
        <p:nvSpPr>
          <p:cNvPr id="30724" name="Rectangle 141"/>
          <p:cNvSpPr>
            <a:spLocks noGrp="1" noChangeArrowheads="1"/>
          </p:cNvSpPr>
          <p:nvPr>
            <p:ph idx="1"/>
          </p:nvPr>
        </p:nvSpPr>
        <p:spPr>
          <a:xfrm>
            <a:off x="457200" y="3352800"/>
            <a:ext cx="8229600" cy="3492500"/>
          </a:xfrm>
        </p:spPr>
        <p:txBody>
          <a:bodyPr/>
          <a:lstStyle/>
          <a:p>
            <a:r>
              <a:rPr lang="en-US" smtClean="0"/>
              <a:t>The Internet decouples the content and services from the access infrastructure</a:t>
            </a:r>
          </a:p>
          <a:p>
            <a:r>
              <a:rPr lang="en-US" smtClean="0"/>
              <a:t>The access infrastructure itself is usually divided into a service control part (Core) and a service delivery part (RAN = Radio Access Network)</a:t>
            </a:r>
          </a:p>
          <a:p>
            <a:r>
              <a:rPr lang="en-US" smtClean="0"/>
              <a:t>Independent operation of the different network parts is quite common for the Internet.</a:t>
            </a:r>
          </a:p>
        </p:txBody>
      </p:sp>
      <p:sp>
        <p:nvSpPr>
          <p:cNvPr id="30725" name="Text Box 4"/>
          <p:cNvSpPr txBox="1">
            <a:spLocks noChangeArrowheads="1"/>
          </p:cNvSpPr>
          <p:nvPr/>
        </p:nvSpPr>
        <p:spPr bwMode="auto">
          <a:xfrm>
            <a:off x="5403850" y="1827213"/>
            <a:ext cx="417513" cy="2317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95000"/>
              </a:lnSpc>
            </a:pPr>
            <a:r>
              <a:rPr lang="de-DE" sz="1600" b="1">
                <a:ea typeface="MS PGothic" charset="0"/>
                <a:cs typeface="MS PGothic" charset="0"/>
              </a:rPr>
              <a:t>NSP</a:t>
            </a:r>
            <a:endParaRPr lang="en-US" sz="1600" b="1">
              <a:ea typeface="MS PGothic" charset="0"/>
              <a:cs typeface="MS PGothic" charset="0"/>
            </a:endParaRPr>
          </a:p>
        </p:txBody>
      </p:sp>
      <p:sp>
        <p:nvSpPr>
          <p:cNvPr id="30726" name="AutoShape 10"/>
          <p:cNvSpPr>
            <a:spLocks noChangeArrowheads="1"/>
          </p:cNvSpPr>
          <p:nvPr/>
        </p:nvSpPr>
        <p:spPr bwMode="auto">
          <a:xfrm>
            <a:off x="7372350" y="1609725"/>
            <a:ext cx="890588" cy="1620838"/>
          </a:xfrm>
          <a:prstGeom prst="flowChartAlternateProcess">
            <a:avLst/>
          </a:prstGeom>
          <a:solidFill>
            <a:srgbClr val="CCCCFF"/>
          </a:solidFill>
          <a:ln w="9525">
            <a:noFill/>
            <a:miter lim="800000"/>
            <a:headEnd/>
            <a:tailEnd/>
          </a:ln>
        </p:spPr>
        <p:txBody>
          <a:bodyPr wrap="none" lIns="0" tIns="0" anchor="ctr">
            <a:prstTxWarp prst="textNoShape">
              <a:avLst/>
            </a:prstTxWarp>
          </a:bodyPr>
          <a:lstStyle/>
          <a:p>
            <a:pPr algn="ctr"/>
            <a:endParaRPr lang="en-US"/>
          </a:p>
        </p:txBody>
      </p:sp>
      <p:sp>
        <p:nvSpPr>
          <p:cNvPr id="30727" name="AutoShape 11"/>
          <p:cNvSpPr>
            <a:spLocks noChangeArrowheads="1"/>
          </p:cNvSpPr>
          <p:nvPr/>
        </p:nvSpPr>
        <p:spPr bwMode="auto">
          <a:xfrm>
            <a:off x="990600" y="1627188"/>
            <a:ext cx="863600" cy="1584325"/>
          </a:xfrm>
          <a:prstGeom prst="flowChartAlternateProcess">
            <a:avLst/>
          </a:prstGeom>
          <a:solidFill>
            <a:srgbClr val="B4CBFA"/>
          </a:solidFill>
          <a:ln w="9525">
            <a:noFill/>
            <a:miter lim="800000"/>
            <a:headEnd/>
            <a:tailEnd/>
          </a:ln>
        </p:spPr>
        <p:txBody>
          <a:bodyPr wrap="none" lIns="0" tIns="0" anchor="ctr">
            <a:prstTxWarp prst="textNoShape">
              <a:avLst/>
            </a:prstTxWarp>
          </a:bodyPr>
          <a:lstStyle/>
          <a:p>
            <a:pPr algn="ctr"/>
            <a:endParaRPr lang="en-US"/>
          </a:p>
        </p:txBody>
      </p:sp>
      <p:sp>
        <p:nvSpPr>
          <p:cNvPr id="30728" name="AutoShape 12"/>
          <p:cNvSpPr>
            <a:spLocks noChangeArrowheads="1"/>
          </p:cNvSpPr>
          <p:nvPr/>
        </p:nvSpPr>
        <p:spPr bwMode="auto">
          <a:xfrm>
            <a:off x="2763838" y="1627188"/>
            <a:ext cx="2160587" cy="1584325"/>
          </a:xfrm>
          <a:prstGeom prst="flowChartAlternateProcess">
            <a:avLst/>
          </a:prstGeom>
          <a:solidFill>
            <a:srgbClr val="B7E4FF"/>
          </a:solidFill>
          <a:ln w="9525">
            <a:noFill/>
            <a:miter lim="800000"/>
            <a:headEnd/>
            <a:tailEnd/>
          </a:ln>
        </p:spPr>
        <p:txBody>
          <a:bodyPr wrap="none" lIns="0" tIns="0" anchor="ctr">
            <a:prstTxWarp prst="textNoShape">
              <a:avLst/>
            </a:prstTxWarp>
          </a:bodyPr>
          <a:lstStyle/>
          <a:p>
            <a:pPr algn="ctr" eaLnBrk="0" hangingPunct="0">
              <a:lnSpc>
                <a:spcPts val="2400"/>
              </a:lnSpc>
            </a:pPr>
            <a:endParaRPr lang="en-US" sz="1600">
              <a:solidFill>
                <a:srgbClr val="002B5D"/>
              </a:solidFill>
              <a:ea typeface="MS PGothic" charset="0"/>
              <a:cs typeface="MS PGothic" charset="0"/>
            </a:endParaRPr>
          </a:p>
        </p:txBody>
      </p:sp>
      <p:sp>
        <p:nvSpPr>
          <p:cNvPr id="30729" name="AutoShape 13"/>
          <p:cNvSpPr>
            <a:spLocks noChangeArrowheads="1"/>
          </p:cNvSpPr>
          <p:nvPr/>
        </p:nvSpPr>
        <p:spPr bwMode="auto">
          <a:xfrm>
            <a:off x="4949825" y="1600200"/>
            <a:ext cx="1055688" cy="1611313"/>
          </a:xfrm>
          <a:prstGeom prst="flowChartAlternateProcess">
            <a:avLst/>
          </a:prstGeom>
          <a:solidFill>
            <a:srgbClr val="BAD1E8"/>
          </a:solidFill>
          <a:ln w="9525">
            <a:noFill/>
            <a:miter lim="800000"/>
            <a:headEnd/>
            <a:tailEnd/>
          </a:ln>
        </p:spPr>
        <p:txBody>
          <a:bodyPr wrap="none" lIns="0" tIns="0" anchor="ctr">
            <a:prstTxWarp prst="textNoShape">
              <a:avLst/>
            </a:prstTxWarp>
          </a:bodyPr>
          <a:lstStyle/>
          <a:p>
            <a:pPr algn="ctr"/>
            <a:endParaRPr lang="en-US"/>
          </a:p>
        </p:txBody>
      </p:sp>
      <p:sp>
        <p:nvSpPr>
          <p:cNvPr id="30730" name="Freeform 14"/>
          <p:cNvSpPr>
            <a:spLocks/>
          </p:cNvSpPr>
          <p:nvPr/>
        </p:nvSpPr>
        <p:spPr bwMode="auto">
          <a:xfrm>
            <a:off x="5402263" y="2328863"/>
            <a:ext cx="387350" cy="88900"/>
          </a:xfrm>
          <a:custGeom>
            <a:avLst/>
            <a:gdLst>
              <a:gd name="T0" fmla="*/ 0 w 499"/>
              <a:gd name="T1" fmla="*/ 0 h 90"/>
              <a:gd name="T2" fmla="*/ 0 w 499"/>
              <a:gd name="T3" fmla="*/ 90 h 90"/>
              <a:gd name="T4" fmla="*/ 499 w 499"/>
              <a:gd name="T5" fmla="*/ 90 h 90"/>
              <a:gd name="T6" fmla="*/ 499 w 499"/>
              <a:gd name="T7" fmla="*/ 0 h 90"/>
              <a:gd name="T8" fmla="*/ 0 60000 65536"/>
              <a:gd name="T9" fmla="*/ 0 60000 65536"/>
              <a:gd name="T10" fmla="*/ 0 60000 65536"/>
              <a:gd name="T11" fmla="*/ 0 60000 65536"/>
              <a:gd name="T12" fmla="*/ 0 w 499"/>
              <a:gd name="T13" fmla="*/ 0 h 90"/>
              <a:gd name="T14" fmla="*/ 499 w 499"/>
              <a:gd name="T15" fmla="*/ 90 h 90"/>
            </a:gdLst>
            <a:ahLst/>
            <a:cxnLst>
              <a:cxn ang="T8">
                <a:pos x="T0" y="T1"/>
              </a:cxn>
              <a:cxn ang="T9">
                <a:pos x="T2" y="T3"/>
              </a:cxn>
              <a:cxn ang="T10">
                <a:pos x="T4" y="T5"/>
              </a:cxn>
              <a:cxn ang="T11">
                <a:pos x="T6" y="T7"/>
              </a:cxn>
            </a:cxnLst>
            <a:rect l="T12" t="T13" r="T14" b="T15"/>
            <a:pathLst>
              <a:path w="499" h="90">
                <a:moveTo>
                  <a:pt x="0" y="0"/>
                </a:moveTo>
                <a:lnTo>
                  <a:pt x="0" y="90"/>
                </a:lnTo>
                <a:lnTo>
                  <a:pt x="499" y="90"/>
                </a:lnTo>
                <a:lnTo>
                  <a:pt x="499" y="0"/>
                </a:lnTo>
              </a:path>
            </a:pathLst>
          </a:custGeom>
          <a:noFill/>
          <a:ln w="9525">
            <a:solidFill>
              <a:schemeClr val="tx1"/>
            </a:solidFill>
            <a:round/>
            <a:headEnd/>
            <a:tailEnd/>
          </a:ln>
        </p:spPr>
        <p:txBody>
          <a:bodyPr lIns="0" tIns="0">
            <a:prstTxWarp prst="textNoShape">
              <a:avLst/>
            </a:prstTxWarp>
          </a:bodyPr>
          <a:lstStyle/>
          <a:p>
            <a:pPr algn="ctr"/>
            <a:endParaRPr lang="en-US"/>
          </a:p>
        </p:txBody>
      </p:sp>
      <p:graphicFrame>
        <p:nvGraphicFramePr>
          <p:cNvPr id="30722" name="Object 4">
            <a:hlinkClick r:id="" action="ppaction://ole?verb=0"/>
          </p:cNvPr>
          <p:cNvGraphicFramePr>
            <a:graphicFrameLocks/>
          </p:cNvGraphicFramePr>
          <p:nvPr/>
        </p:nvGraphicFramePr>
        <p:xfrm>
          <a:off x="6029325" y="2217738"/>
          <a:ext cx="1223963" cy="936625"/>
        </p:xfrm>
        <a:graphic>
          <a:graphicData uri="http://schemas.openxmlformats.org/presentationml/2006/ole">
            <p:oleObj spid="_x0000_s30722" name="Clip" r:id="rId4" imgW="5759280" imgH="3222360" progId="">
              <p:embed/>
            </p:oleObj>
          </a:graphicData>
        </a:graphic>
      </p:graphicFrame>
      <p:sp>
        <p:nvSpPr>
          <p:cNvPr id="30731" name="Line 18"/>
          <p:cNvSpPr>
            <a:spLocks noChangeShapeType="1"/>
          </p:cNvSpPr>
          <p:nvPr/>
        </p:nvSpPr>
        <p:spPr bwMode="auto">
          <a:xfrm>
            <a:off x="3482975" y="2274888"/>
            <a:ext cx="674688" cy="404812"/>
          </a:xfrm>
          <a:prstGeom prst="line">
            <a:avLst/>
          </a:prstGeom>
          <a:noFill/>
          <a:ln w="12700">
            <a:solidFill>
              <a:schemeClr val="tx1"/>
            </a:solidFill>
            <a:round/>
            <a:headEnd/>
            <a:tailEnd/>
          </a:ln>
        </p:spPr>
        <p:txBody>
          <a:bodyPr lIns="0" tIns="0">
            <a:prstTxWarp prst="textNoShape">
              <a:avLst/>
            </a:prstTxWarp>
          </a:bodyPr>
          <a:lstStyle/>
          <a:p>
            <a:endParaRPr lang="en-US"/>
          </a:p>
        </p:txBody>
      </p:sp>
      <p:sp>
        <p:nvSpPr>
          <p:cNvPr id="30732" name="Line 19"/>
          <p:cNvSpPr>
            <a:spLocks noChangeShapeType="1"/>
          </p:cNvSpPr>
          <p:nvPr/>
        </p:nvSpPr>
        <p:spPr bwMode="auto">
          <a:xfrm flipH="1">
            <a:off x="3411538" y="2752725"/>
            <a:ext cx="746125" cy="342900"/>
          </a:xfrm>
          <a:prstGeom prst="line">
            <a:avLst/>
          </a:prstGeom>
          <a:noFill/>
          <a:ln w="12700">
            <a:solidFill>
              <a:schemeClr val="tx1"/>
            </a:solidFill>
            <a:round/>
            <a:headEnd/>
            <a:tailEnd/>
          </a:ln>
        </p:spPr>
        <p:txBody>
          <a:bodyPr lIns="0" tIns="0">
            <a:prstTxWarp prst="textNoShape">
              <a:avLst/>
            </a:prstTxWarp>
          </a:bodyPr>
          <a:lstStyle/>
          <a:p>
            <a:endParaRPr lang="en-US"/>
          </a:p>
        </p:txBody>
      </p:sp>
      <p:sp>
        <p:nvSpPr>
          <p:cNvPr id="30733" name="Line 20"/>
          <p:cNvSpPr>
            <a:spLocks noChangeShapeType="1"/>
          </p:cNvSpPr>
          <p:nvPr/>
        </p:nvSpPr>
        <p:spPr bwMode="auto">
          <a:xfrm flipV="1">
            <a:off x="4446588" y="2706688"/>
            <a:ext cx="1701800"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0734" name="AutoShape 22"/>
          <p:cNvSpPr>
            <a:spLocks noChangeArrowheads="1"/>
          </p:cNvSpPr>
          <p:nvPr/>
        </p:nvSpPr>
        <p:spPr bwMode="auto">
          <a:xfrm>
            <a:off x="5213350" y="2019300"/>
            <a:ext cx="360363" cy="327025"/>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eaLnBrk="0" hangingPunct="0"/>
            <a:endParaRPr lang="en-US" sz="1600">
              <a:ea typeface="MS PGothic" charset="0"/>
              <a:cs typeface="MS PGothic" charset="0"/>
            </a:endParaRPr>
          </a:p>
        </p:txBody>
      </p:sp>
      <p:pic>
        <p:nvPicPr>
          <p:cNvPr id="30735" name="Picture 23" descr="x_big_image2"/>
          <p:cNvPicPr>
            <a:picLocks noChangeAspect="1" noChangeArrowheads="1"/>
          </p:cNvPicPr>
          <p:nvPr/>
        </p:nvPicPr>
        <p:blipFill>
          <a:blip r:embed="rId5">
            <a:lum bright="10000" contrast="40000"/>
          </a:blip>
          <a:srcRect/>
          <a:stretch>
            <a:fillRect/>
          </a:stretch>
        </p:blipFill>
        <p:spPr bwMode="auto">
          <a:xfrm>
            <a:off x="1062038" y="2274888"/>
            <a:ext cx="682625" cy="727075"/>
          </a:xfrm>
          <a:prstGeom prst="rect">
            <a:avLst/>
          </a:prstGeom>
          <a:noFill/>
          <a:ln w="9525">
            <a:noFill/>
            <a:miter lim="800000"/>
            <a:headEnd/>
            <a:tailEnd/>
          </a:ln>
        </p:spPr>
      </p:pic>
      <p:grpSp>
        <p:nvGrpSpPr>
          <p:cNvPr id="30736" name="Group 25"/>
          <p:cNvGrpSpPr>
            <a:grpSpLocks noChangeAspect="1"/>
          </p:cNvGrpSpPr>
          <p:nvPr/>
        </p:nvGrpSpPr>
        <p:grpSpPr bwMode="auto">
          <a:xfrm flipH="1">
            <a:off x="2763838" y="2303463"/>
            <a:ext cx="661987" cy="796925"/>
            <a:chOff x="5" y="2480"/>
            <a:chExt cx="237" cy="430"/>
          </a:xfrm>
        </p:grpSpPr>
        <p:grpSp>
          <p:nvGrpSpPr>
            <p:cNvPr id="30827" name="Group 26"/>
            <p:cNvGrpSpPr>
              <a:grpSpLocks noChangeAspect="1"/>
            </p:cNvGrpSpPr>
            <p:nvPr/>
          </p:nvGrpSpPr>
          <p:grpSpPr bwMode="auto">
            <a:xfrm>
              <a:off x="5" y="2521"/>
              <a:ext cx="145" cy="389"/>
              <a:chOff x="5" y="2521"/>
              <a:chExt cx="145" cy="389"/>
            </a:xfrm>
          </p:grpSpPr>
          <p:grpSp>
            <p:nvGrpSpPr>
              <p:cNvPr id="30831" name="Group 27"/>
              <p:cNvGrpSpPr>
                <a:grpSpLocks noChangeAspect="1"/>
              </p:cNvGrpSpPr>
              <p:nvPr/>
            </p:nvGrpSpPr>
            <p:grpSpPr bwMode="auto">
              <a:xfrm>
                <a:off x="7" y="2654"/>
                <a:ext cx="143" cy="256"/>
                <a:chOff x="7" y="2654"/>
                <a:chExt cx="143" cy="256"/>
              </a:xfrm>
            </p:grpSpPr>
            <p:grpSp>
              <p:nvGrpSpPr>
                <p:cNvPr id="30839" name="Group 28"/>
                <p:cNvGrpSpPr>
                  <a:grpSpLocks noChangeAspect="1"/>
                </p:cNvGrpSpPr>
                <p:nvPr/>
              </p:nvGrpSpPr>
              <p:grpSpPr bwMode="auto">
                <a:xfrm>
                  <a:off x="7" y="2661"/>
                  <a:ext cx="93" cy="247"/>
                  <a:chOff x="7" y="2661"/>
                  <a:chExt cx="93" cy="247"/>
                </a:xfrm>
              </p:grpSpPr>
              <p:sp>
                <p:nvSpPr>
                  <p:cNvPr id="30847" name="Line 29"/>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8" name="Line 30"/>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9" name="Line 31"/>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50" name="Line 32"/>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51" name="Line 33"/>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52" name="Line 34"/>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53" name="Line 35"/>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0840" name="Line 36"/>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1" name="Line 37"/>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2" name="Line 38"/>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3" name="Line 39"/>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4" name="Line 40"/>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5" name="Line 41"/>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46" name="Line 42"/>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0832" name="Group 43"/>
              <p:cNvGrpSpPr>
                <a:grpSpLocks noChangeAspect="1"/>
              </p:cNvGrpSpPr>
              <p:nvPr/>
            </p:nvGrpSpPr>
            <p:grpSpPr bwMode="auto">
              <a:xfrm>
                <a:off x="5" y="2533"/>
                <a:ext cx="141" cy="374"/>
                <a:chOff x="5" y="2533"/>
                <a:chExt cx="141" cy="374"/>
              </a:xfrm>
            </p:grpSpPr>
            <p:sp>
              <p:nvSpPr>
                <p:cNvPr id="30834" name="Line 44"/>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35" name="Line 45"/>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36" name="Line 46"/>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37" name="Line 47"/>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38" name="Line 48"/>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0833" name="Oval 49"/>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0828" name="Arc 50"/>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0829" name="Arc 51"/>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0830" name="Arc 52"/>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nvGrpSpPr>
          <p:cNvPr id="30737" name="Group 53"/>
          <p:cNvGrpSpPr>
            <a:grpSpLocks noChangeAspect="1"/>
          </p:cNvGrpSpPr>
          <p:nvPr/>
        </p:nvGrpSpPr>
        <p:grpSpPr bwMode="auto">
          <a:xfrm flipH="1">
            <a:off x="3051175" y="1770063"/>
            <a:ext cx="419100" cy="504825"/>
            <a:chOff x="5" y="2480"/>
            <a:chExt cx="237" cy="430"/>
          </a:xfrm>
        </p:grpSpPr>
        <p:grpSp>
          <p:nvGrpSpPr>
            <p:cNvPr id="30800" name="Group 54"/>
            <p:cNvGrpSpPr>
              <a:grpSpLocks noChangeAspect="1"/>
            </p:cNvGrpSpPr>
            <p:nvPr/>
          </p:nvGrpSpPr>
          <p:grpSpPr bwMode="auto">
            <a:xfrm>
              <a:off x="5" y="2521"/>
              <a:ext cx="145" cy="389"/>
              <a:chOff x="5" y="2521"/>
              <a:chExt cx="145" cy="389"/>
            </a:xfrm>
          </p:grpSpPr>
          <p:grpSp>
            <p:nvGrpSpPr>
              <p:cNvPr id="30804" name="Group 55"/>
              <p:cNvGrpSpPr>
                <a:grpSpLocks noChangeAspect="1"/>
              </p:cNvGrpSpPr>
              <p:nvPr/>
            </p:nvGrpSpPr>
            <p:grpSpPr bwMode="auto">
              <a:xfrm>
                <a:off x="7" y="2654"/>
                <a:ext cx="143" cy="256"/>
                <a:chOff x="7" y="2654"/>
                <a:chExt cx="143" cy="256"/>
              </a:xfrm>
            </p:grpSpPr>
            <p:grpSp>
              <p:nvGrpSpPr>
                <p:cNvPr id="30812" name="Group 56"/>
                <p:cNvGrpSpPr>
                  <a:grpSpLocks noChangeAspect="1"/>
                </p:cNvGrpSpPr>
                <p:nvPr/>
              </p:nvGrpSpPr>
              <p:grpSpPr bwMode="auto">
                <a:xfrm>
                  <a:off x="7" y="2661"/>
                  <a:ext cx="93" cy="247"/>
                  <a:chOff x="7" y="2661"/>
                  <a:chExt cx="93" cy="247"/>
                </a:xfrm>
              </p:grpSpPr>
              <p:sp>
                <p:nvSpPr>
                  <p:cNvPr id="30820" name="Line 5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1" name="Line 5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2" name="Line 5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3" name="Line 6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4" name="Line 6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5" name="Line 6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26" name="Line 6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0813" name="Line 6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4" name="Line 6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5" name="Line 6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6" name="Line 6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7" name="Line 6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8" name="Line 6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0819" name="Line 7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0805" name="Group 71"/>
              <p:cNvGrpSpPr>
                <a:grpSpLocks noChangeAspect="1"/>
              </p:cNvGrpSpPr>
              <p:nvPr/>
            </p:nvGrpSpPr>
            <p:grpSpPr bwMode="auto">
              <a:xfrm>
                <a:off x="5" y="2533"/>
                <a:ext cx="141" cy="374"/>
                <a:chOff x="5" y="2533"/>
                <a:chExt cx="141" cy="374"/>
              </a:xfrm>
            </p:grpSpPr>
            <p:sp>
              <p:nvSpPr>
                <p:cNvPr id="30807" name="Line 7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08" name="Line 7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09" name="Line 7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10" name="Line 7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0811" name="Line 7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0806" name="Oval 77"/>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0801" name="Arc 78"/>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0802" name="Arc 79"/>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0803" name="Arc 80"/>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sp>
        <p:nvSpPr>
          <p:cNvPr id="30738" name="Text Box 81"/>
          <p:cNvSpPr txBox="1">
            <a:spLocks noChangeArrowheads="1"/>
          </p:cNvSpPr>
          <p:nvPr/>
        </p:nvSpPr>
        <p:spPr bwMode="auto">
          <a:xfrm>
            <a:off x="1073150" y="1646238"/>
            <a:ext cx="714375"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2000" b="1">
                <a:ea typeface="MS PGothic" charset="0"/>
                <a:cs typeface="MS PGothic" charset="0"/>
              </a:rPr>
              <a:t>USER</a:t>
            </a:r>
            <a:endParaRPr lang="en-US" sz="2000" b="1">
              <a:ea typeface="MS PGothic" charset="0"/>
              <a:cs typeface="MS PGothic" charset="0"/>
            </a:endParaRPr>
          </a:p>
        </p:txBody>
      </p:sp>
      <p:sp>
        <p:nvSpPr>
          <p:cNvPr id="30739" name="Text Box 82"/>
          <p:cNvSpPr txBox="1">
            <a:spLocks noChangeArrowheads="1"/>
          </p:cNvSpPr>
          <p:nvPr/>
        </p:nvSpPr>
        <p:spPr bwMode="auto">
          <a:xfrm>
            <a:off x="4095750" y="2895600"/>
            <a:ext cx="500063" cy="233363"/>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95000"/>
              </a:lnSpc>
            </a:pPr>
            <a:r>
              <a:rPr lang="de-DE" sz="1600" b="1"/>
              <a:t>RAN</a:t>
            </a:r>
            <a:r>
              <a:rPr lang="hr-HR" sz="1600" b="1"/>
              <a:t> </a:t>
            </a:r>
            <a:endParaRPr lang="en-US" sz="1200" b="1"/>
          </a:p>
        </p:txBody>
      </p:sp>
      <p:pic>
        <p:nvPicPr>
          <p:cNvPr id="30740" name="Picture 83" descr="pcs_TECHNOL_47"/>
          <p:cNvPicPr>
            <a:picLocks noChangeAspect="1" noChangeArrowheads="1"/>
          </p:cNvPicPr>
          <p:nvPr/>
        </p:nvPicPr>
        <p:blipFill>
          <a:blip r:embed="rId6"/>
          <a:srcRect/>
          <a:stretch>
            <a:fillRect/>
          </a:stretch>
        </p:blipFill>
        <p:spPr bwMode="auto">
          <a:xfrm>
            <a:off x="5413375" y="2465388"/>
            <a:ext cx="439738" cy="457200"/>
          </a:xfrm>
          <a:prstGeom prst="rect">
            <a:avLst/>
          </a:prstGeom>
          <a:noFill/>
          <a:ln w="9525">
            <a:noFill/>
            <a:miter lim="800000"/>
            <a:headEnd/>
            <a:tailEnd/>
          </a:ln>
        </p:spPr>
      </p:pic>
      <p:sp>
        <p:nvSpPr>
          <p:cNvPr id="30741" name="Text Box 84"/>
          <p:cNvSpPr txBox="1">
            <a:spLocks noChangeArrowheads="1"/>
          </p:cNvSpPr>
          <p:nvPr/>
        </p:nvSpPr>
        <p:spPr bwMode="auto">
          <a:xfrm>
            <a:off x="7467600" y="2895600"/>
            <a:ext cx="766763" cy="2317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95000"/>
              </a:lnSpc>
            </a:pPr>
            <a:r>
              <a:rPr lang="hr-HR" sz="1600" b="1"/>
              <a:t>Content</a:t>
            </a:r>
            <a:endParaRPr lang="en-US" sz="1600" b="1"/>
          </a:p>
        </p:txBody>
      </p:sp>
      <p:grpSp>
        <p:nvGrpSpPr>
          <p:cNvPr id="30742" name="Group 85"/>
          <p:cNvGrpSpPr>
            <a:grpSpLocks/>
          </p:cNvGrpSpPr>
          <p:nvPr/>
        </p:nvGrpSpPr>
        <p:grpSpPr bwMode="auto">
          <a:xfrm>
            <a:off x="7588250" y="1981200"/>
            <a:ext cx="269875" cy="460375"/>
            <a:chOff x="4120" y="2308"/>
            <a:chExt cx="305" cy="415"/>
          </a:xfrm>
        </p:grpSpPr>
        <p:sp>
          <p:nvSpPr>
            <p:cNvPr id="30789" name="Freeform 8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0790" name="Rectangle 8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0791" name="Oval 8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0792" name="Group 89"/>
            <p:cNvGrpSpPr>
              <a:grpSpLocks/>
            </p:cNvGrpSpPr>
            <p:nvPr/>
          </p:nvGrpSpPr>
          <p:grpSpPr bwMode="auto">
            <a:xfrm flipH="1">
              <a:off x="4164" y="2500"/>
              <a:ext cx="152" cy="109"/>
              <a:chOff x="3216" y="2784"/>
              <a:chExt cx="192" cy="144"/>
            </a:xfrm>
          </p:grpSpPr>
          <p:sp>
            <p:nvSpPr>
              <p:cNvPr id="30796" name="Line 9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97" name="Line 9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98" name="Line 9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99" name="Line 9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0793" name="Freeform 9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0794" name="Oval 9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0795" name="Oval 9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0743" name="Group 97"/>
          <p:cNvGrpSpPr>
            <a:grpSpLocks/>
          </p:cNvGrpSpPr>
          <p:nvPr/>
        </p:nvGrpSpPr>
        <p:grpSpPr bwMode="auto">
          <a:xfrm>
            <a:off x="7661275" y="2268538"/>
            <a:ext cx="269875" cy="460375"/>
            <a:chOff x="4120" y="2308"/>
            <a:chExt cx="305" cy="415"/>
          </a:xfrm>
        </p:grpSpPr>
        <p:sp>
          <p:nvSpPr>
            <p:cNvPr id="30778" name="Freeform 9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0779" name="Rectangle 99"/>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0780" name="Oval 100"/>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0781" name="Group 101"/>
            <p:cNvGrpSpPr>
              <a:grpSpLocks/>
            </p:cNvGrpSpPr>
            <p:nvPr/>
          </p:nvGrpSpPr>
          <p:grpSpPr bwMode="auto">
            <a:xfrm flipH="1">
              <a:off x="4164" y="2500"/>
              <a:ext cx="152" cy="109"/>
              <a:chOff x="3216" y="2784"/>
              <a:chExt cx="192" cy="144"/>
            </a:xfrm>
          </p:grpSpPr>
          <p:sp>
            <p:nvSpPr>
              <p:cNvPr id="30785" name="Line 102"/>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86" name="Line 103"/>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87" name="Line 104"/>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88" name="Line 105"/>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0782" name="Freeform 10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0783" name="Oval 107"/>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0784" name="Oval 108"/>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0744" name="Group 109"/>
          <p:cNvGrpSpPr>
            <a:grpSpLocks/>
          </p:cNvGrpSpPr>
          <p:nvPr/>
        </p:nvGrpSpPr>
        <p:grpSpPr bwMode="auto">
          <a:xfrm>
            <a:off x="7732713" y="2484438"/>
            <a:ext cx="269875" cy="460375"/>
            <a:chOff x="4120" y="2308"/>
            <a:chExt cx="305" cy="415"/>
          </a:xfrm>
        </p:grpSpPr>
        <p:sp>
          <p:nvSpPr>
            <p:cNvPr id="30767" name="Freeform 110"/>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0768" name="Rectangle 111"/>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0769" name="Oval 112"/>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0770" name="Group 113"/>
            <p:cNvGrpSpPr>
              <a:grpSpLocks/>
            </p:cNvGrpSpPr>
            <p:nvPr/>
          </p:nvGrpSpPr>
          <p:grpSpPr bwMode="auto">
            <a:xfrm flipH="1">
              <a:off x="4164" y="2500"/>
              <a:ext cx="152" cy="109"/>
              <a:chOff x="3216" y="2784"/>
              <a:chExt cx="192" cy="144"/>
            </a:xfrm>
          </p:grpSpPr>
          <p:sp>
            <p:nvSpPr>
              <p:cNvPr id="30774" name="Line 1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75" name="Line 1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76" name="Line 1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77" name="Line 1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0771" name="Freeform 118"/>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0772" name="Oval 119"/>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0773" name="Oval 120"/>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sp>
        <p:nvSpPr>
          <p:cNvPr id="30745" name="Line 121"/>
          <p:cNvSpPr>
            <a:spLocks noChangeShapeType="1"/>
          </p:cNvSpPr>
          <p:nvPr/>
        </p:nvSpPr>
        <p:spPr bwMode="auto">
          <a:xfrm flipV="1">
            <a:off x="7156450" y="2708275"/>
            <a:ext cx="50482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grpSp>
        <p:nvGrpSpPr>
          <p:cNvPr id="30746" name="Group 122"/>
          <p:cNvGrpSpPr>
            <a:grpSpLocks/>
          </p:cNvGrpSpPr>
          <p:nvPr/>
        </p:nvGrpSpPr>
        <p:grpSpPr bwMode="auto">
          <a:xfrm>
            <a:off x="5646738" y="1914525"/>
            <a:ext cx="269875" cy="460375"/>
            <a:chOff x="4120" y="2308"/>
            <a:chExt cx="305" cy="415"/>
          </a:xfrm>
        </p:grpSpPr>
        <p:sp>
          <p:nvSpPr>
            <p:cNvPr id="30756" name="Freeform 123"/>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0757" name="Rectangle 124"/>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0758" name="Oval 125"/>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0759" name="Group 126"/>
            <p:cNvGrpSpPr>
              <a:grpSpLocks/>
            </p:cNvGrpSpPr>
            <p:nvPr/>
          </p:nvGrpSpPr>
          <p:grpSpPr bwMode="auto">
            <a:xfrm flipH="1">
              <a:off x="4164" y="2500"/>
              <a:ext cx="152" cy="109"/>
              <a:chOff x="3216" y="2784"/>
              <a:chExt cx="192" cy="144"/>
            </a:xfrm>
          </p:grpSpPr>
          <p:sp>
            <p:nvSpPr>
              <p:cNvPr id="30763" name="Line 127"/>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64" name="Line 128"/>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65" name="Line 129"/>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0766" name="Line 130"/>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0760" name="Freeform 131"/>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0761" name="Oval 132"/>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0762" name="Oval 133"/>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sp>
        <p:nvSpPr>
          <p:cNvPr id="30747" name="Text Box 135"/>
          <p:cNvSpPr txBox="1">
            <a:spLocks noChangeArrowheads="1"/>
          </p:cNvSpPr>
          <p:nvPr/>
        </p:nvSpPr>
        <p:spPr bwMode="auto">
          <a:xfrm>
            <a:off x="5181600" y="2895600"/>
            <a:ext cx="519113" cy="2317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ct val="95000"/>
              </a:lnSpc>
            </a:pPr>
            <a:r>
              <a:rPr lang="hr-HR" sz="1600" b="1"/>
              <a:t>Core </a:t>
            </a:r>
            <a:endParaRPr lang="en-US" sz="1200" b="1"/>
          </a:p>
        </p:txBody>
      </p:sp>
      <p:grpSp>
        <p:nvGrpSpPr>
          <p:cNvPr id="30748" name="Group 136"/>
          <p:cNvGrpSpPr>
            <a:grpSpLocks/>
          </p:cNvGrpSpPr>
          <p:nvPr/>
        </p:nvGrpSpPr>
        <p:grpSpPr bwMode="auto">
          <a:xfrm rot="7209871" flipV="1">
            <a:off x="1798638" y="2184400"/>
            <a:ext cx="982662" cy="871538"/>
            <a:chOff x="2870" y="2211"/>
            <a:chExt cx="690" cy="728"/>
          </a:xfrm>
        </p:grpSpPr>
        <p:sp>
          <p:nvSpPr>
            <p:cNvPr id="30754" name="Freeform 137"/>
            <p:cNvSpPr>
              <a:spLocks/>
            </p:cNvSpPr>
            <p:nvPr/>
          </p:nvSpPr>
          <p:spPr bwMode="auto">
            <a:xfrm>
              <a:off x="2870" y="2551"/>
              <a:ext cx="461" cy="388"/>
            </a:xfrm>
            <a:custGeom>
              <a:avLst/>
              <a:gdLst>
                <a:gd name="T0" fmla="*/ 111 w 149"/>
                <a:gd name="T1" fmla="*/ 28 h 247"/>
                <a:gd name="T2" fmla="*/ 116 w 149"/>
                <a:gd name="T3" fmla="*/ 30 h 247"/>
                <a:gd name="T4" fmla="*/ 128 w 149"/>
                <a:gd name="T5" fmla="*/ 0 h 247"/>
                <a:gd name="T6" fmla="*/ 149 w 149"/>
                <a:gd name="T7" fmla="*/ 5 h 247"/>
                <a:gd name="T8" fmla="*/ 0 w 149"/>
                <a:gd name="T9" fmla="*/ 247 h 247"/>
                <a:gd name="T10" fmla="*/ 111 w 149"/>
                <a:gd name="T11" fmla="*/ 28 h 247"/>
                <a:gd name="T12" fmla="*/ 0 60000 65536"/>
                <a:gd name="T13" fmla="*/ 0 60000 65536"/>
                <a:gd name="T14" fmla="*/ 0 60000 65536"/>
                <a:gd name="T15" fmla="*/ 0 60000 65536"/>
                <a:gd name="T16" fmla="*/ 0 60000 65536"/>
                <a:gd name="T17" fmla="*/ 0 60000 65536"/>
                <a:gd name="T18" fmla="*/ 0 w 149"/>
                <a:gd name="T19" fmla="*/ 0 h 247"/>
                <a:gd name="T20" fmla="*/ 149 w 149"/>
                <a:gd name="T21" fmla="*/ 247 h 247"/>
              </a:gdLst>
              <a:ahLst/>
              <a:cxnLst>
                <a:cxn ang="T12">
                  <a:pos x="T0" y="T1"/>
                </a:cxn>
                <a:cxn ang="T13">
                  <a:pos x="T2" y="T3"/>
                </a:cxn>
                <a:cxn ang="T14">
                  <a:pos x="T4" y="T5"/>
                </a:cxn>
                <a:cxn ang="T15">
                  <a:pos x="T6" y="T7"/>
                </a:cxn>
                <a:cxn ang="T16">
                  <a:pos x="T8" y="T9"/>
                </a:cxn>
                <a:cxn ang="T17">
                  <a:pos x="T10" y="T11"/>
                </a:cxn>
              </a:cxnLst>
              <a:rect l="T18" t="T19" r="T20" b="T21"/>
              <a:pathLst>
                <a:path w="149" h="247">
                  <a:moveTo>
                    <a:pt x="111" y="28"/>
                  </a:moveTo>
                  <a:lnTo>
                    <a:pt x="116" y="30"/>
                  </a:lnTo>
                  <a:lnTo>
                    <a:pt x="128" y="0"/>
                  </a:lnTo>
                  <a:lnTo>
                    <a:pt x="149" y="5"/>
                  </a:lnTo>
                  <a:lnTo>
                    <a:pt x="0" y="247"/>
                  </a:lnTo>
                  <a:lnTo>
                    <a:pt x="111" y="28"/>
                  </a:lnTo>
                  <a:close/>
                </a:path>
              </a:pathLst>
            </a:custGeom>
            <a:solidFill>
              <a:srgbClr val="F2BD1F"/>
            </a:solidFill>
            <a:ln w="9525">
              <a:noFill/>
              <a:round/>
              <a:headEnd/>
              <a:tailEnd/>
            </a:ln>
          </p:spPr>
          <p:txBody>
            <a:bodyPr>
              <a:prstTxWarp prst="textNoShape">
                <a:avLst/>
              </a:prstTxWarp>
            </a:bodyPr>
            <a:lstStyle/>
            <a:p>
              <a:pPr algn="ctr"/>
              <a:endParaRPr lang="en-US"/>
            </a:p>
          </p:txBody>
        </p:sp>
        <p:sp>
          <p:nvSpPr>
            <p:cNvPr id="30755" name="Freeform 138"/>
            <p:cNvSpPr>
              <a:spLocks/>
            </p:cNvSpPr>
            <p:nvPr/>
          </p:nvSpPr>
          <p:spPr bwMode="auto">
            <a:xfrm>
              <a:off x="3158" y="2211"/>
              <a:ext cx="402" cy="384"/>
            </a:xfrm>
            <a:custGeom>
              <a:avLst/>
              <a:gdLst>
                <a:gd name="T0" fmla="*/ 0 w 130"/>
                <a:gd name="T1" fmla="*/ 239 h 244"/>
                <a:gd name="T2" fmla="*/ 130 w 130"/>
                <a:gd name="T3" fmla="*/ 0 h 244"/>
                <a:gd name="T4" fmla="*/ 35 w 130"/>
                <a:gd name="T5" fmla="*/ 216 h 244"/>
                <a:gd name="T6" fmla="*/ 32 w 130"/>
                <a:gd name="T7" fmla="*/ 216 h 244"/>
                <a:gd name="T8" fmla="*/ 18 w 130"/>
                <a:gd name="T9" fmla="*/ 244 h 244"/>
                <a:gd name="T10" fmla="*/ 0 w 130"/>
                <a:gd name="T11" fmla="*/ 239 h 244"/>
                <a:gd name="T12" fmla="*/ 0 60000 65536"/>
                <a:gd name="T13" fmla="*/ 0 60000 65536"/>
                <a:gd name="T14" fmla="*/ 0 60000 65536"/>
                <a:gd name="T15" fmla="*/ 0 60000 65536"/>
                <a:gd name="T16" fmla="*/ 0 60000 65536"/>
                <a:gd name="T17" fmla="*/ 0 60000 65536"/>
                <a:gd name="T18" fmla="*/ 0 w 130"/>
                <a:gd name="T19" fmla="*/ 0 h 244"/>
                <a:gd name="T20" fmla="*/ 130 w 130"/>
                <a:gd name="T21" fmla="*/ 244 h 244"/>
              </a:gdLst>
              <a:ahLst/>
              <a:cxnLst>
                <a:cxn ang="T12">
                  <a:pos x="T0" y="T1"/>
                </a:cxn>
                <a:cxn ang="T13">
                  <a:pos x="T2" y="T3"/>
                </a:cxn>
                <a:cxn ang="T14">
                  <a:pos x="T4" y="T5"/>
                </a:cxn>
                <a:cxn ang="T15">
                  <a:pos x="T6" y="T7"/>
                </a:cxn>
                <a:cxn ang="T16">
                  <a:pos x="T8" y="T9"/>
                </a:cxn>
                <a:cxn ang="T17">
                  <a:pos x="T10" y="T11"/>
                </a:cxn>
              </a:cxnLst>
              <a:rect l="T18" t="T19" r="T20" b="T21"/>
              <a:pathLst>
                <a:path w="130" h="244">
                  <a:moveTo>
                    <a:pt x="0" y="239"/>
                  </a:moveTo>
                  <a:lnTo>
                    <a:pt x="130" y="0"/>
                  </a:lnTo>
                  <a:lnTo>
                    <a:pt x="35" y="216"/>
                  </a:lnTo>
                  <a:lnTo>
                    <a:pt x="32" y="216"/>
                  </a:lnTo>
                  <a:lnTo>
                    <a:pt x="18" y="244"/>
                  </a:lnTo>
                  <a:lnTo>
                    <a:pt x="0" y="239"/>
                  </a:lnTo>
                  <a:close/>
                </a:path>
              </a:pathLst>
            </a:custGeom>
            <a:solidFill>
              <a:srgbClr val="F2BD1F"/>
            </a:solidFill>
            <a:ln w="9525">
              <a:noFill/>
              <a:round/>
              <a:headEnd/>
              <a:tailEnd/>
            </a:ln>
          </p:spPr>
          <p:txBody>
            <a:bodyPr>
              <a:prstTxWarp prst="textNoShape">
                <a:avLst/>
              </a:prstTxWarp>
            </a:bodyPr>
            <a:lstStyle/>
            <a:p>
              <a:pPr algn="ctr"/>
              <a:endParaRPr lang="en-US"/>
            </a:p>
          </p:txBody>
        </p:sp>
      </p:grpSp>
      <p:sp>
        <p:nvSpPr>
          <p:cNvPr id="30749" name="AutoShape 142"/>
          <p:cNvSpPr>
            <a:spLocks noChangeArrowheads="1"/>
          </p:cNvSpPr>
          <p:nvPr/>
        </p:nvSpPr>
        <p:spPr bwMode="auto">
          <a:xfrm>
            <a:off x="4157663" y="2635250"/>
            <a:ext cx="360362" cy="142875"/>
          </a:xfrm>
          <a:prstGeom prst="cube">
            <a:avLst>
              <a:gd name="adj" fmla="val 25000"/>
            </a:avLst>
          </a:prstGeom>
          <a:solidFill>
            <a:schemeClr val="bg2"/>
          </a:solidFill>
          <a:ln w="9525">
            <a:noFill/>
            <a:miter lim="800000"/>
            <a:headEnd/>
            <a:tailEnd/>
          </a:ln>
        </p:spPr>
        <p:txBody>
          <a:bodyPr wrap="none" anchor="ctr">
            <a:prstTxWarp prst="textNoShape">
              <a:avLst/>
            </a:prstTxWarp>
          </a:bodyPr>
          <a:lstStyle/>
          <a:p>
            <a:pPr algn="ctr"/>
            <a:endParaRPr lang="en-US"/>
          </a:p>
        </p:txBody>
      </p:sp>
      <p:sp>
        <p:nvSpPr>
          <p:cNvPr id="30750" name="Text Box 16"/>
          <p:cNvSpPr txBox="1">
            <a:spLocks noChangeArrowheads="1"/>
          </p:cNvSpPr>
          <p:nvPr/>
        </p:nvSpPr>
        <p:spPr bwMode="auto">
          <a:xfrm>
            <a:off x="6096000" y="2438400"/>
            <a:ext cx="1030288" cy="369888"/>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a:solidFill>
                  <a:schemeClr val="tx1"/>
                </a:solidFill>
                <a:ea typeface="MS PGothic" charset="0"/>
                <a:cs typeface="MS PGothic" charset="0"/>
              </a:rPr>
              <a:t>Internet</a:t>
            </a:r>
          </a:p>
        </p:txBody>
      </p:sp>
      <p:sp>
        <p:nvSpPr>
          <p:cNvPr id="30751" name="Text Box 81"/>
          <p:cNvSpPr txBox="1">
            <a:spLocks noChangeArrowheads="1"/>
          </p:cNvSpPr>
          <p:nvPr/>
        </p:nvSpPr>
        <p:spPr bwMode="auto">
          <a:xfrm>
            <a:off x="4124325" y="1649413"/>
            <a:ext cx="542925"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2000" b="1">
                <a:ea typeface="MS PGothic" charset="0"/>
                <a:cs typeface="MS PGothic" charset="0"/>
              </a:rPr>
              <a:t>NAP</a:t>
            </a:r>
            <a:endParaRPr lang="en-US" sz="2000" b="1">
              <a:ea typeface="MS PGothic" charset="0"/>
              <a:cs typeface="MS PGothic" charset="0"/>
            </a:endParaRPr>
          </a:p>
        </p:txBody>
      </p:sp>
      <p:sp>
        <p:nvSpPr>
          <p:cNvPr id="30752" name="Text Box 81"/>
          <p:cNvSpPr txBox="1">
            <a:spLocks noChangeArrowheads="1"/>
          </p:cNvSpPr>
          <p:nvPr/>
        </p:nvSpPr>
        <p:spPr bwMode="auto">
          <a:xfrm>
            <a:off x="5199063" y="1649413"/>
            <a:ext cx="528637"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2000" b="1">
                <a:ea typeface="MS PGothic" charset="0"/>
                <a:cs typeface="MS PGothic" charset="0"/>
              </a:rPr>
              <a:t>NSP</a:t>
            </a:r>
            <a:endParaRPr lang="en-US" sz="2000" b="1">
              <a:ea typeface="MS PGothic" charset="0"/>
              <a:cs typeface="MS PGothic" charset="0"/>
            </a:endParaRPr>
          </a:p>
        </p:txBody>
      </p:sp>
      <p:sp>
        <p:nvSpPr>
          <p:cNvPr id="30753" name="Text Box 81"/>
          <p:cNvSpPr txBox="1">
            <a:spLocks noChangeArrowheads="1"/>
          </p:cNvSpPr>
          <p:nvPr/>
        </p:nvSpPr>
        <p:spPr bwMode="auto">
          <a:xfrm>
            <a:off x="7561263" y="1649413"/>
            <a:ext cx="528637"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2000" b="1">
                <a:ea typeface="MS PGothic" charset="0"/>
                <a:cs typeface="MS PGothic" charset="0"/>
              </a:rPr>
              <a:t>ASP</a:t>
            </a:r>
            <a:endParaRPr lang="en-US" sz="2000" b="1">
              <a:ea typeface="MS PGothic" charset="0"/>
              <a:cs typeface="MS PGothic"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Freeform 2"/>
          <p:cNvSpPr>
            <a:spLocks/>
          </p:cNvSpPr>
          <p:nvPr/>
        </p:nvSpPr>
        <p:spPr bwMode="auto">
          <a:xfrm>
            <a:off x="3211513" y="3111500"/>
            <a:ext cx="3302000" cy="577850"/>
          </a:xfrm>
          <a:custGeom>
            <a:avLst/>
            <a:gdLst>
              <a:gd name="T0" fmla="*/ 0 w 2080"/>
              <a:gd name="T1" fmla="*/ 324 h 364"/>
              <a:gd name="T2" fmla="*/ 432 w 2080"/>
              <a:gd name="T3" fmla="*/ 44 h 364"/>
              <a:gd name="T4" fmla="*/ 1664 w 2080"/>
              <a:gd name="T5" fmla="*/ 60 h 364"/>
              <a:gd name="T6" fmla="*/ 2080 w 2080"/>
              <a:gd name="T7" fmla="*/ 364 h 364"/>
              <a:gd name="T8" fmla="*/ 0 60000 65536"/>
              <a:gd name="T9" fmla="*/ 0 60000 65536"/>
              <a:gd name="T10" fmla="*/ 0 60000 65536"/>
              <a:gd name="T11" fmla="*/ 0 60000 65536"/>
              <a:gd name="T12" fmla="*/ 0 w 2080"/>
              <a:gd name="T13" fmla="*/ 0 h 364"/>
              <a:gd name="T14" fmla="*/ 2080 w 2080"/>
              <a:gd name="T15" fmla="*/ 364 h 364"/>
            </a:gdLst>
            <a:ahLst/>
            <a:cxnLst>
              <a:cxn ang="T8">
                <a:pos x="T0" y="T1"/>
              </a:cxn>
              <a:cxn ang="T9">
                <a:pos x="T2" y="T3"/>
              </a:cxn>
              <a:cxn ang="T10">
                <a:pos x="T4" y="T5"/>
              </a:cxn>
              <a:cxn ang="T11">
                <a:pos x="T6" y="T7"/>
              </a:cxn>
            </a:cxnLst>
            <a:rect l="T12" t="T13" r="T14" b="T15"/>
            <a:pathLst>
              <a:path w="2080" h="364">
                <a:moveTo>
                  <a:pt x="0" y="324"/>
                </a:moveTo>
                <a:cubicBezTo>
                  <a:pt x="71" y="277"/>
                  <a:pt x="155" y="88"/>
                  <a:pt x="432" y="44"/>
                </a:cubicBezTo>
                <a:cubicBezTo>
                  <a:pt x="709" y="0"/>
                  <a:pt x="1389" y="7"/>
                  <a:pt x="1664" y="60"/>
                </a:cubicBezTo>
                <a:cubicBezTo>
                  <a:pt x="1939" y="113"/>
                  <a:pt x="1993" y="301"/>
                  <a:pt x="2080" y="364"/>
                </a:cubicBezTo>
              </a:path>
            </a:pathLst>
          </a:custGeom>
          <a:noFill/>
          <a:ln w="9525">
            <a:solidFill>
              <a:schemeClr val="tx1"/>
            </a:solidFill>
            <a:round/>
            <a:headEnd/>
            <a:tailEnd/>
          </a:ln>
        </p:spPr>
        <p:txBody>
          <a:bodyPr>
            <a:prstTxWarp prst="textNoShape">
              <a:avLst/>
            </a:prstTxWarp>
          </a:bodyPr>
          <a:lstStyle/>
          <a:p>
            <a:pPr algn="ctr"/>
            <a:endParaRPr lang="en-US"/>
          </a:p>
        </p:txBody>
      </p:sp>
      <p:sp>
        <p:nvSpPr>
          <p:cNvPr id="32772" name="Line 3"/>
          <p:cNvSpPr>
            <a:spLocks noChangeShapeType="1"/>
          </p:cNvSpPr>
          <p:nvPr/>
        </p:nvSpPr>
        <p:spPr bwMode="auto">
          <a:xfrm flipH="1">
            <a:off x="5116513" y="2960688"/>
            <a:ext cx="73025" cy="287337"/>
          </a:xfrm>
          <a:prstGeom prst="line">
            <a:avLst/>
          </a:prstGeom>
          <a:noFill/>
          <a:ln w="38100">
            <a:solidFill>
              <a:schemeClr val="bg1"/>
            </a:solidFill>
            <a:round/>
            <a:headEnd/>
            <a:tailEnd/>
          </a:ln>
        </p:spPr>
        <p:txBody>
          <a:bodyPr>
            <a:prstTxWarp prst="textNoShape">
              <a:avLst/>
            </a:prstTxWarp>
          </a:bodyPr>
          <a:lstStyle/>
          <a:p>
            <a:endParaRPr lang="en-US"/>
          </a:p>
        </p:txBody>
      </p:sp>
      <p:sp>
        <p:nvSpPr>
          <p:cNvPr id="32773" name="Rectangle 4"/>
          <p:cNvSpPr>
            <a:spLocks noGrp="1" noChangeArrowheads="1"/>
          </p:cNvSpPr>
          <p:nvPr>
            <p:ph type="title"/>
          </p:nvPr>
        </p:nvSpPr>
        <p:spPr/>
        <p:txBody>
          <a:bodyPr/>
          <a:lstStyle/>
          <a:p>
            <a:r>
              <a:rPr lang="en-US" b="1" smtClean="0"/>
              <a:t>Multi- RAT/Service/Operator Networking </a:t>
            </a:r>
          </a:p>
        </p:txBody>
      </p:sp>
      <p:graphicFrame>
        <p:nvGraphicFramePr>
          <p:cNvPr id="32770" name="Object 4">
            <a:hlinkClick r:id="" action="ppaction://ole?verb=0"/>
          </p:cNvPr>
          <p:cNvGraphicFramePr>
            <a:graphicFrameLocks/>
          </p:cNvGraphicFramePr>
          <p:nvPr/>
        </p:nvGraphicFramePr>
        <p:xfrm>
          <a:off x="3394075" y="2462213"/>
          <a:ext cx="3095625" cy="503237"/>
        </p:xfrm>
        <a:graphic>
          <a:graphicData uri="http://schemas.openxmlformats.org/presentationml/2006/ole">
            <p:oleObj spid="_x0000_s32770" name="Clip" r:id="rId3" imgW="5759280" imgH="3222360" progId="">
              <p:embed/>
            </p:oleObj>
          </a:graphicData>
        </a:graphic>
      </p:graphicFrame>
      <p:sp>
        <p:nvSpPr>
          <p:cNvPr id="32774" name="Text Box 6"/>
          <p:cNvSpPr txBox="1">
            <a:spLocks noChangeArrowheads="1"/>
          </p:cNvSpPr>
          <p:nvPr/>
        </p:nvSpPr>
        <p:spPr bwMode="auto">
          <a:xfrm>
            <a:off x="4257675" y="2514600"/>
            <a:ext cx="1050925" cy="400050"/>
          </a:xfrm>
          <a:prstGeom prst="rect">
            <a:avLst/>
          </a:prstGeom>
          <a:noFill/>
          <a:ln w="9525">
            <a:noFill/>
            <a:miter lim="800000"/>
            <a:headEnd/>
            <a:tailEnd/>
          </a:ln>
        </p:spPr>
        <p:txBody>
          <a:bodyPr wrap="none">
            <a:prstTxWarp prst="textNoShape">
              <a:avLst/>
            </a:prstTxWarp>
            <a:spAutoFit/>
          </a:bodyPr>
          <a:lstStyle/>
          <a:p>
            <a:pPr algn="ctr"/>
            <a:r>
              <a:rPr lang="en-US" sz="2000"/>
              <a:t>Internet</a:t>
            </a:r>
          </a:p>
        </p:txBody>
      </p:sp>
      <p:grpSp>
        <p:nvGrpSpPr>
          <p:cNvPr id="32775" name="Group 7"/>
          <p:cNvGrpSpPr>
            <a:grpSpLocks/>
          </p:cNvGrpSpPr>
          <p:nvPr/>
        </p:nvGrpSpPr>
        <p:grpSpPr bwMode="auto">
          <a:xfrm>
            <a:off x="2424113" y="3236913"/>
            <a:ext cx="792162" cy="879475"/>
            <a:chOff x="3360" y="1933"/>
            <a:chExt cx="499" cy="554"/>
          </a:xfrm>
        </p:grpSpPr>
        <p:sp>
          <p:nvSpPr>
            <p:cNvPr id="33106" name="Rectangle 8"/>
            <p:cNvSpPr>
              <a:spLocks noChangeArrowheads="1"/>
            </p:cNvSpPr>
            <p:nvPr/>
          </p:nvSpPr>
          <p:spPr bwMode="auto">
            <a:xfrm>
              <a:off x="3360" y="1933"/>
              <a:ext cx="499" cy="55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NSP</a:t>
              </a:r>
              <a:endParaRPr lang="en-US" sz="1600" b="1"/>
            </a:p>
          </p:txBody>
        </p:sp>
        <p:sp>
          <p:nvSpPr>
            <p:cNvPr id="33107" name="AutoShape 9"/>
            <p:cNvSpPr>
              <a:spLocks noChangeArrowheads="1"/>
            </p:cNvSpPr>
            <p:nvPr/>
          </p:nvSpPr>
          <p:spPr bwMode="auto">
            <a:xfrm>
              <a:off x="3406" y="2079"/>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a:endParaRPr lang="en-US" sz="1600"/>
            </a:p>
          </p:txBody>
        </p:sp>
        <p:grpSp>
          <p:nvGrpSpPr>
            <p:cNvPr id="33108" name="Group 10"/>
            <p:cNvGrpSpPr>
              <a:grpSpLocks/>
            </p:cNvGrpSpPr>
            <p:nvPr/>
          </p:nvGrpSpPr>
          <p:grpSpPr bwMode="auto">
            <a:xfrm>
              <a:off x="3678" y="2061"/>
              <a:ext cx="136" cy="290"/>
              <a:chOff x="4120" y="2308"/>
              <a:chExt cx="305" cy="415"/>
            </a:xfrm>
          </p:grpSpPr>
          <p:sp>
            <p:nvSpPr>
              <p:cNvPr id="33110" name="Freeform 11"/>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3111" name="Rectangle 12"/>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3112" name="Oval 13"/>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3113" name="Group 14"/>
              <p:cNvGrpSpPr>
                <a:grpSpLocks/>
              </p:cNvGrpSpPr>
              <p:nvPr/>
            </p:nvGrpSpPr>
            <p:grpSpPr bwMode="auto">
              <a:xfrm flipH="1">
                <a:off x="4164" y="2500"/>
                <a:ext cx="152" cy="109"/>
                <a:chOff x="3216" y="2784"/>
                <a:chExt cx="192" cy="144"/>
              </a:xfrm>
            </p:grpSpPr>
            <p:sp>
              <p:nvSpPr>
                <p:cNvPr id="33117" name="Line 15"/>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118" name="Line 16"/>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119" name="Line 17"/>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120" name="Line 18"/>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3114" name="Freeform 19"/>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3115" name="Oval 20"/>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3116" name="Oval 21"/>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pic>
          <p:nvPicPr>
            <p:cNvPr id="33109" name="Picture 22" descr="pcs_TECHNOL_47"/>
            <p:cNvPicPr>
              <a:picLocks noChangeAspect="1" noChangeArrowheads="1"/>
            </p:cNvPicPr>
            <p:nvPr/>
          </p:nvPicPr>
          <p:blipFill>
            <a:blip r:embed="rId4"/>
            <a:srcRect/>
            <a:stretch>
              <a:fillRect/>
            </a:stretch>
          </p:blipFill>
          <p:spPr bwMode="auto">
            <a:xfrm>
              <a:off x="3406" y="2237"/>
              <a:ext cx="218" cy="227"/>
            </a:xfrm>
            <a:prstGeom prst="rect">
              <a:avLst/>
            </a:prstGeom>
            <a:noFill/>
            <a:ln w="9525">
              <a:noFill/>
              <a:miter lim="800000"/>
              <a:headEnd/>
              <a:tailEnd/>
            </a:ln>
          </p:spPr>
        </p:pic>
      </p:grpSp>
      <p:grpSp>
        <p:nvGrpSpPr>
          <p:cNvPr id="32776" name="Group 23"/>
          <p:cNvGrpSpPr>
            <a:grpSpLocks/>
          </p:cNvGrpSpPr>
          <p:nvPr/>
        </p:nvGrpSpPr>
        <p:grpSpPr bwMode="auto">
          <a:xfrm>
            <a:off x="1304925" y="4405313"/>
            <a:ext cx="863600" cy="1008062"/>
            <a:chOff x="3613" y="2568"/>
            <a:chExt cx="544" cy="635"/>
          </a:xfrm>
        </p:grpSpPr>
        <p:sp>
          <p:nvSpPr>
            <p:cNvPr id="33076" name="Rectangle 24"/>
            <p:cNvSpPr>
              <a:spLocks noChangeArrowheads="1"/>
            </p:cNvSpPr>
            <p:nvPr/>
          </p:nvSpPr>
          <p:spPr bwMode="auto">
            <a:xfrm>
              <a:off x="3613" y="2568"/>
              <a:ext cx="544" cy="635"/>
            </a:xfrm>
            <a:prstGeom prst="rect">
              <a:avLst/>
            </a:prstGeom>
            <a:solidFill>
              <a:srgbClr val="E1FF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NAP</a:t>
              </a:r>
              <a:endParaRPr lang="en-US" sz="1600" b="1"/>
            </a:p>
          </p:txBody>
        </p:sp>
        <p:pic>
          <p:nvPicPr>
            <p:cNvPr id="33077" name="Picture 25" descr="pcs_TECHNOL_47"/>
            <p:cNvPicPr>
              <a:picLocks noChangeAspect="1" noChangeArrowheads="1"/>
            </p:cNvPicPr>
            <p:nvPr/>
          </p:nvPicPr>
          <p:blipFill>
            <a:blip r:embed="rId4">
              <a:lum bright="28000" contrast="-16000"/>
            </a:blip>
            <a:srcRect/>
            <a:stretch>
              <a:fillRect/>
            </a:stretch>
          </p:blipFill>
          <p:spPr bwMode="auto">
            <a:xfrm>
              <a:off x="3659" y="2949"/>
              <a:ext cx="234" cy="243"/>
            </a:xfrm>
            <a:prstGeom prst="rect">
              <a:avLst/>
            </a:prstGeom>
            <a:noFill/>
            <a:ln w="9525">
              <a:noFill/>
              <a:miter lim="800000"/>
              <a:headEnd/>
              <a:tailEnd/>
            </a:ln>
          </p:spPr>
        </p:pic>
        <p:grpSp>
          <p:nvGrpSpPr>
            <p:cNvPr id="33078" name="Group 26"/>
            <p:cNvGrpSpPr>
              <a:grpSpLocks noChangeAspect="1"/>
            </p:cNvGrpSpPr>
            <p:nvPr/>
          </p:nvGrpSpPr>
          <p:grpSpPr bwMode="auto">
            <a:xfrm flipH="1">
              <a:off x="3704" y="2704"/>
              <a:ext cx="417" cy="475"/>
              <a:chOff x="5" y="2480"/>
              <a:chExt cx="237" cy="430"/>
            </a:xfrm>
          </p:grpSpPr>
          <p:grpSp>
            <p:nvGrpSpPr>
              <p:cNvPr id="33079" name="Group 27"/>
              <p:cNvGrpSpPr>
                <a:grpSpLocks noChangeAspect="1"/>
              </p:cNvGrpSpPr>
              <p:nvPr/>
            </p:nvGrpSpPr>
            <p:grpSpPr bwMode="auto">
              <a:xfrm>
                <a:off x="5" y="2521"/>
                <a:ext cx="145" cy="389"/>
                <a:chOff x="5" y="2521"/>
                <a:chExt cx="145" cy="389"/>
              </a:xfrm>
            </p:grpSpPr>
            <p:grpSp>
              <p:nvGrpSpPr>
                <p:cNvPr id="33083" name="Group 28"/>
                <p:cNvGrpSpPr>
                  <a:grpSpLocks noChangeAspect="1"/>
                </p:cNvGrpSpPr>
                <p:nvPr/>
              </p:nvGrpSpPr>
              <p:grpSpPr bwMode="auto">
                <a:xfrm>
                  <a:off x="7" y="2654"/>
                  <a:ext cx="143" cy="256"/>
                  <a:chOff x="7" y="2654"/>
                  <a:chExt cx="143" cy="256"/>
                </a:xfrm>
              </p:grpSpPr>
              <p:grpSp>
                <p:nvGrpSpPr>
                  <p:cNvPr id="33091" name="Group 29"/>
                  <p:cNvGrpSpPr>
                    <a:grpSpLocks noChangeAspect="1"/>
                  </p:cNvGrpSpPr>
                  <p:nvPr/>
                </p:nvGrpSpPr>
                <p:grpSpPr bwMode="auto">
                  <a:xfrm>
                    <a:off x="7" y="2661"/>
                    <a:ext cx="93" cy="247"/>
                    <a:chOff x="7" y="2661"/>
                    <a:chExt cx="93" cy="247"/>
                  </a:xfrm>
                </p:grpSpPr>
                <p:sp>
                  <p:nvSpPr>
                    <p:cNvPr id="33099" name="Line 30"/>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0" name="Line 31"/>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1" name="Line 32"/>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2" name="Line 33"/>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3" name="Line 34"/>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4" name="Line 35"/>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105" name="Line 36"/>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3092" name="Line 37"/>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3" name="Line 38"/>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4" name="Line 39"/>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5" name="Line 40"/>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6" name="Line 41"/>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7" name="Line 42"/>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98" name="Line 43"/>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3084" name="Group 44"/>
                <p:cNvGrpSpPr>
                  <a:grpSpLocks noChangeAspect="1"/>
                </p:cNvGrpSpPr>
                <p:nvPr/>
              </p:nvGrpSpPr>
              <p:grpSpPr bwMode="auto">
                <a:xfrm>
                  <a:off x="5" y="2533"/>
                  <a:ext cx="141" cy="374"/>
                  <a:chOff x="5" y="2533"/>
                  <a:chExt cx="141" cy="374"/>
                </a:xfrm>
              </p:grpSpPr>
              <p:sp>
                <p:nvSpPr>
                  <p:cNvPr id="33086" name="Line 45"/>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87" name="Line 46"/>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88" name="Line 47"/>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89" name="Line 48"/>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90" name="Line 49"/>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3085" name="Oval 50"/>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3080" name="Arc 51"/>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81" name="Arc 52"/>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82" name="Arc 53"/>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grpSp>
        <p:nvGrpSpPr>
          <p:cNvPr id="32777" name="Group 54"/>
          <p:cNvGrpSpPr>
            <a:grpSpLocks/>
          </p:cNvGrpSpPr>
          <p:nvPr/>
        </p:nvGrpSpPr>
        <p:grpSpPr bwMode="auto">
          <a:xfrm>
            <a:off x="6777038" y="5845175"/>
            <a:ext cx="935037" cy="936625"/>
            <a:chOff x="3334" y="3475"/>
            <a:chExt cx="589" cy="590"/>
          </a:xfrm>
        </p:grpSpPr>
        <p:sp>
          <p:nvSpPr>
            <p:cNvPr id="33073" name="AutoShape 55"/>
            <p:cNvSpPr>
              <a:spLocks noChangeArrowheads="1"/>
            </p:cNvSpPr>
            <p:nvPr/>
          </p:nvSpPr>
          <p:spPr bwMode="auto">
            <a:xfrm>
              <a:off x="3334" y="3475"/>
              <a:ext cx="589" cy="590"/>
            </a:xfrm>
            <a:prstGeom prst="flowChartAlternateProcess">
              <a:avLst/>
            </a:prstGeom>
            <a:solidFill>
              <a:srgbClr val="E1E1FF"/>
            </a:solidFill>
            <a:ln w="9525">
              <a:noFill/>
              <a:miter lim="800000"/>
              <a:headEnd/>
              <a:tailEnd/>
            </a:ln>
          </p:spPr>
          <p:txBody>
            <a:bodyPr wrap="none" lIns="0" tIns="0" anchor="ctr">
              <a:prstTxWarp prst="textNoShape">
                <a:avLst/>
              </a:prstTxWarp>
            </a:bodyPr>
            <a:lstStyle/>
            <a:p>
              <a:pPr algn="ctr"/>
              <a:endParaRPr lang="en-US"/>
            </a:p>
          </p:txBody>
        </p:sp>
        <p:pic>
          <p:nvPicPr>
            <p:cNvPr id="33074" name="Picture 56" descr="x_big_image2"/>
            <p:cNvPicPr>
              <a:picLocks noChangeAspect="1" noChangeArrowheads="1"/>
            </p:cNvPicPr>
            <p:nvPr/>
          </p:nvPicPr>
          <p:blipFill>
            <a:blip r:embed="rId5">
              <a:lum bright="10000" contrast="40000"/>
            </a:blip>
            <a:srcRect/>
            <a:stretch>
              <a:fillRect/>
            </a:stretch>
          </p:blipFill>
          <p:spPr bwMode="auto">
            <a:xfrm>
              <a:off x="3403" y="3521"/>
              <a:ext cx="430" cy="458"/>
            </a:xfrm>
            <a:prstGeom prst="rect">
              <a:avLst/>
            </a:prstGeom>
            <a:noFill/>
            <a:ln w="9525">
              <a:noFill/>
              <a:miter lim="800000"/>
              <a:headEnd/>
              <a:tailEnd/>
            </a:ln>
          </p:spPr>
        </p:pic>
        <p:sp>
          <p:nvSpPr>
            <p:cNvPr id="33075" name="Text Box 57"/>
            <p:cNvSpPr txBox="1">
              <a:spLocks noChangeArrowheads="1"/>
            </p:cNvSpPr>
            <p:nvPr/>
          </p:nvSpPr>
          <p:spPr bwMode="auto">
            <a:xfrm>
              <a:off x="3486" y="3872"/>
              <a:ext cx="295" cy="174"/>
            </a:xfrm>
            <a:prstGeom prst="rect">
              <a:avLst/>
            </a:prstGeom>
            <a:noFill/>
            <a:ln w="9525">
              <a:noFill/>
              <a:miter lim="800000"/>
              <a:headEnd/>
              <a:tailEnd/>
            </a:ln>
          </p:spPr>
          <p:txBody>
            <a:bodyPr wrap="none" lIns="0" tIns="0" rIns="0" bIns="0">
              <a:prstTxWarp prst="textNoShape">
                <a:avLst/>
              </a:prstTxWarp>
              <a:spAutoFit/>
            </a:bodyPr>
            <a:lstStyle/>
            <a:p>
              <a:pPr algn="ctr">
                <a:lnSpc>
                  <a:spcPts val="2400"/>
                </a:lnSpc>
              </a:pPr>
              <a:r>
                <a:rPr lang="de-DE" sz="1600" b="1">
                  <a:latin typeface="Arial Narrow" pitchFamily="-84" charset="0"/>
                </a:rPr>
                <a:t>USER</a:t>
              </a:r>
              <a:endParaRPr lang="en-US" sz="1600" b="1">
                <a:latin typeface="Arial Narrow" pitchFamily="-84" charset="0"/>
              </a:endParaRPr>
            </a:p>
          </p:txBody>
        </p:sp>
      </p:grpSp>
      <p:grpSp>
        <p:nvGrpSpPr>
          <p:cNvPr id="32778" name="Group 58"/>
          <p:cNvGrpSpPr>
            <a:grpSpLocks/>
          </p:cNvGrpSpPr>
          <p:nvPr/>
        </p:nvGrpSpPr>
        <p:grpSpPr bwMode="auto">
          <a:xfrm>
            <a:off x="2457450" y="4405313"/>
            <a:ext cx="863600" cy="1008062"/>
            <a:chOff x="3613" y="2568"/>
            <a:chExt cx="544" cy="635"/>
          </a:xfrm>
        </p:grpSpPr>
        <p:sp>
          <p:nvSpPr>
            <p:cNvPr id="33043" name="Rectangle 59"/>
            <p:cNvSpPr>
              <a:spLocks noChangeArrowheads="1"/>
            </p:cNvSpPr>
            <p:nvPr/>
          </p:nvSpPr>
          <p:spPr bwMode="auto">
            <a:xfrm>
              <a:off x="3613" y="2568"/>
              <a:ext cx="544" cy="635"/>
            </a:xfrm>
            <a:prstGeom prst="rect">
              <a:avLst/>
            </a:prstGeom>
            <a:solidFill>
              <a:srgbClr val="E1FF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NAP</a:t>
              </a:r>
              <a:endParaRPr lang="en-US" sz="1600" b="1"/>
            </a:p>
          </p:txBody>
        </p:sp>
        <p:pic>
          <p:nvPicPr>
            <p:cNvPr id="33044" name="Picture 60" descr="pcs_TECHNOL_47"/>
            <p:cNvPicPr>
              <a:picLocks noChangeAspect="1" noChangeArrowheads="1"/>
            </p:cNvPicPr>
            <p:nvPr/>
          </p:nvPicPr>
          <p:blipFill>
            <a:blip r:embed="rId4">
              <a:lum bright="28000" contrast="-16000"/>
            </a:blip>
            <a:srcRect/>
            <a:stretch>
              <a:fillRect/>
            </a:stretch>
          </p:blipFill>
          <p:spPr bwMode="auto">
            <a:xfrm>
              <a:off x="3659" y="2949"/>
              <a:ext cx="234" cy="243"/>
            </a:xfrm>
            <a:prstGeom prst="rect">
              <a:avLst/>
            </a:prstGeom>
            <a:noFill/>
            <a:ln w="9525">
              <a:noFill/>
              <a:miter lim="800000"/>
              <a:headEnd/>
              <a:tailEnd/>
            </a:ln>
          </p:spPr>
        </p:pic>
        <p:grpSp>
          <p:nvGrpSpPr>
            <p:cNvPr id="33045" name="Group 61"/>
            <p:cNvGrpSpPr>
              <a:grpSpLocks noChangeAspect="1"/>
            </p:cNvGrpSpPr>
            <p:nvPr/>
          </p:nvGrpSpPr>
          <p:grpSpPr bwMode="auto">
            <a:xfrm flipH="1">
              <a:off x="3704" y="2704"/>
              <a:ext cx="417" cy="475"/>
              <a:chOff x="5" y="2480"/>
              <a:chExt cx="237" cy="430"/>
            </a:xfrm>
          </p:grpSpPr>
          <p:grpSp>
            <p:nvGrpSpPr>
              <p:cNvPr id="33046" name="Group 62"/>
              <p:cNvGrpSpPr>
                <a:grpSpLocks noChangeAspect="1"/>
              </p:cNvGrpSpPr>
              <p:nvPr/>
            </p:nvGrpSpPr>
            <p:grpSpPr bwMode="auto">
              <a:xfrm>
                <a:off x="5" y="2521"/>
                <a:ext cx="145" cy="389"/>
                <a:chOff x="5" y="2521"/>
                <a:chExt cx="145" cy="389"/>
              </a:xfrm>
            </p:grpSpPr>
            <p:grpSp>
              <p:nvGrpSpPr>
                <p:cNvPr id="33050" name="Group 63"/>
                <p:cNvGrpSpPr>
                  <a:grpSpLocks noChangeAspect="1"/>
                </p:cNvGrpSpPr>
                <p:nvPr/>
              </p:nvGrpSpPr>
              <p:grpSpPr bwMode="auto">
                <a:xfrm>
                  <a:off x="7" y="2654"/>
                  <a:ext cx="143" cy="256"/>
                  <a:chOff x="7" y="2654"/>
                  <a:chExt cx="143" cy="256"/>
                </a:xfrm>
              </p:grpSpPr>
              <p:grpSp>
                <p:nvGrpSpPr>
                  <p:cNvPr id="33058" name="Group 64"/>
                  <p:cNvGrpSpPr>
                    <a:grpSpLocks noChangeAspect="1"/>
                  </p:cNvGrpSpPr>
                  <p:nvPr/>
                </p:nvGrpSpPr>
                <p:grpSpPr bwMode="auto">
                  <a:xfrm>
                    <a:off x="7" y="2661"/>
                    <a:ext cx="93" cy="247"/>
                    <a:chOff x="7" y="2661"/>
                    <a:chExt cx="93" cy="247"/>
                  </a:xfrm>
                </p:grpSpPr>
                <p:sp>
                  <p:nvSpPr>
                    <p:cNvPr id="33066" name="Line 65"/>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7" name="Line 66"/>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8" name="Line 67"/>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9" name="Line 68"/>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70" name="Line 69"/>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71" name="Line 70"/>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72" name="Line 71"/>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3059" name="Line 72"/>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0" name="Line 73"/>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1" name="Line 74"/>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2" name="Line 75"/>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3" name="Line 76"/>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4" name="Line 77"/>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65" name="Line 78"/>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3051" name="Group 79"/>
                <p:cNvGrpSpPr>
                  <a:grpSpLocks noChangeAspect="1"/>
                </p:cNvGrpSpPr>
                <p:nvPr/>
              </p:nvGrpSpPr>
              <p:grpSpPr bwMode="auto">
                <a:xfrm>
                  <a:off x="5" y="2533"/>
                  <a:ext cx="141" cy="374"/>
                  <a:chOff x="5" y="2533"/>
                  <a:chExt cx="141" cy="374"/>
                </a:xfrm>
              </p:grpSpPr>
              <p:sp>
                <p:nvSpPr>
                  <p:cNvPr id="33053" name="Line 80"/>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54" name="Line 81"/>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55" name="Line 82"/>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56" name="Line 83"/>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57" name="Line 84"/>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3052" name="Oval 85"/>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3047" name="Arc 86"/>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48" name="Arc 87"/>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49" name="Arc 88"/>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grpSp>
        <p:nvGrpSpPr>
          <p:cNvPr id="32779" name="Group 89"/>
          <p:cNvGrpSpPr>
            <a:grpSpLocks/>
          </p:cNvGrpSpPr>
          <p:nvPr/>
        </p:nvGrpSpPr>
        <p:grpSpPr bwMode="auto">
          <a:xfrm>
            <a:off x="3609975" y="4405313"/>
            <a:ext cx="863600" cy="1008062"/>
            <a:chOff x="3613" y="2568"/>
            <a:chExt cx="544" cy="635"/>
          </a:xfrm>
        </p:grpSpPr>
        <p:sp>
          <p:nvSpPr>
            <p:cNvPr id="33013" name="Rectangle 90"/>
            <p:cNvSpPr>
              <a:spLocks noChangeArrowheads="1"/>
            </p:cNvSpPr>
            <p:nvPr/>
          </p:nvSpPr>
          <p:spPr bwMode="auto">
            <a:xfrm>
              <a:off x="3613" y="2568"/>
              <a:ext cx="544" cy="635"/>
            </a:xfrm>
            <a:prstGeom prst="rect">
              <a:avLst/>
            </a:prstGeom>
            <a:solidFill>
              <a:srgbClr val="E1FF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NAP</a:t>
              </a:r>
              <a:endParaRPr lang="en-US" sz="1600" b="1"/>
            </a:p>
          </p:txBody>
        </p:sp>
        <p:pic>
          <p:nvPicPr>
            <p:cNvPr id="33014" name="Picture 91" descr="pcs_TECHNOL_47"/>
            <p:cNvPicPr>
              <a:picLocks noChangeAspect="1" noChangeArrowheads="1"/>
            </p:cNvPicPr>
            <p:nvPr/>
          </p:nvPicPr>
          <p:blipFill>
            <a:blip r:embed="rId4">
              <a:lum bright="28000" contrast="-16000"/>
            </a:blip>
            <a:srcRect/>
            <a:stretch>
              <a:fillRect/>
            </a:stretch>
          </p:blipFill>
          <p:spPr bwMode="auto">
            <a:xfrm>
              <a:off x="3659" y="2949"/>
              <a:ext cx="234" cy="243"/>
            </a:xfrm>
            <a:prstGeom prst="rect">
              <a:avLst/>
            </a:prstGeom>
            <a:noFill/>
            <a:ln w="9525">
              <a:noFill/>
              <a:miter lim="800000"/>
              <a:headEnd/>
              <a:tailEnd/>
            </a:ln>
          </p:spPr>
        </p:pic>
        <p:grpSp>
          <p:nvGrpSpPr>
            <p:cNvPr id="33015" name="Group 92"/>
            <p:cNvGrpSpPr>
              <a:grpSpLocks noChangeAspect="1"/>
            </p:cNvGrpSpPr>
            <p:nvPr/>
          </p:nvGrpSpPr>
          <p:grpSpPr bwMode="auto">
            <a:xfrm flipH="1">
              <a:off x="3704" y="2704"/>
              <a:ext cx="417" cy="475"/>
              <a:chOff x="5" y="2480"/>
              <a:chExt cx="237" cy="430"/>
            </a:xfrm>
          </p:grpSpPr>
          <p:grpSp>
            <p:nvGrpSpPr>
              <p:cNvPr id="33016" name="Group 93"/>
              <p:cNvGrpSpPr>
                <a:grpSpLocks noChangeAspect="1"/>
              </p:cNvGrpSpPr>
              <p:nvPr/>
            </p:nvGrpSpPr>
            <p:grpSpPr bwMode="auto">
              <a:xfrm>
                <a:off x="5" y="2521"/>
                <a:ext cx="145" cy="389"/>
                <a:chOff x="5" y="2521"/>
                <a:chExt cx="145" cy="389"/>
              </a:xfrm>
            </p:grpSpPr>
            <p:grpSp>
              <p:nvGrpSpPr>
                <p:cNvPr id="33020" name="Group 94"/>
                <p:cNvGrpSpPr>
                  <a:grpSpLocks noChangeAspect="1"/>
                </p:cNvGrpSpPr>
                <p:nvPr/>
              </p:nvGrpSpPr>
              <p:grpSpPr bwMode="auto">
                <a:xfrm>
                  <a:off x="7" y="2654"/>
                  <a:ext cx="143" cy="256"/>
                  <a:chOff x="7" y="2654"/>
                  <a:chExt cx="143" cy="256"/>
                </a:xfrm>
              </p:grpSpPr>
              <p:grpSp>
                <p:nvGrpSpPr>
                  <p:cNvPr id="33028" name="Group 95"/>
                  <p:cNvGrpSpPr>
                    <a:grpSpLocks noChangeAspect="1"/>
                  </p:cNvGrpSpPr>
                  <p:nvPr/>
                </p:nvGrpSpPr>
                <p:grpSpPr bwMode="auto">
                  <a:xfrm>
                    <a:off x="7" y="2661"/>
                    <a:ext cx="93" cy="247"/>
                    <a:chOff x="7" y="2661"/>
                    <a:chExt cx="93" cy="247"/>
                  </a:xfrm>
                </p:grpSpPr>
                <p:sp>
                  <p:nvSpPr>
                    <p:cNvPr id="33036" name="Line 96"/>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7" name="Line 97"/>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8" name="Line 98"/>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9" name="Line 99"/>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40" name="Line 100"/>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41" name="Line 101"/>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42" name="Line 102"/>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3029" name="Line 103"/>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0" name="Line 104"/>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1" name="Line 105"/>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2" name="Line 106"/>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3" name="Line 107"/>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4" name="Line 108"/>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35" name="Line 109"/>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3021" name="Group 110"/>
                <p:cNvGrpSpPr>
                  <a:grpSpLocks noChangeAspect="1"/>
                </p:cNvGrpSpPr>
                <p:nvPr/>
              </p:nvGrpSpPr>
              <p:grpSpPr bwMode="auto">
                <a:xfrm>
                  <a:off x="5" y="2533"/>
                  <a:ext cx="141" cy="374"/>
                  <a:chOff x="5" y="2533"/>
                  <a:chExt cx="141" cy="374"/>
                </a:xfrm>
              </p:grpSpPr>
              <p:sp>
                <p:nvSpPr>
                  <p:cNvPr id="33023" name="Line 111"/>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24" name="Line 112"/>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25" name="Line 113"/>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26" name="Line 114"/>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027" name="Line 115"/>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3022" name="Oval 116"/>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3017" name="Arc 117"/>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18" name="Arc 118"/>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019" name="Arc 119"/>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grpSp>
        <p:nvGrpSpPr>
          <p:cNvPr id="32780" name="Group 120"/>
          <p:cNvGrpSpPr>
            <a:grpSpLocks/>
          </p:cNvGrpSpPr>
          <p:nvPr/>
        </p:nvGrpSpPr>
        <p:grpSpPr bwMode="auto">
          <a:xfrm>
            <a:off x="7065963" y="4405313"/>
            <a:ext cx="863600" cy="1008062"/>
            <a:chOff x="3613" y="2568"/>
            <a:chExt cx="544" cy="635"/>
          </a:xfrm>
        </p:grpSpPr>
        <p:sp>
          <p:nvSpPr>
            <p:cNvPr id="32983" name="Rectangle 121"/>
            <p:cNvSpPr>
              <a:spLocks noChangeArrowheads="1"/>
            </p:cNvSpPr>
            <p:nvPr/>
          </p:nvSpPr>
          <p:spPr bwMode="auto">
            <a:xfrm>
              <a:off x="3613" y="2568"/>
              <a:ext cx="544" cy="635"/>
            </a:xfrm>
            <a:prstGeom prst="rect">
              <a:avLst/>
            </a:prstGeom>
            <a:solidFill>
              <a:srgbClr val="E1FF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NAP</a:t>
              </a:r>
              <a:endParaRPr lang="en-US" sz="1600" b="1"/>
            </a:p>
          </p:txBody>
        </p:sp>
        <p:pic>
          <p:nvPicPr>
            <p:cNvPr id="32984" name="Picture 122" descr="pcs_TECHNOL_47"/>
            <p:cNvPicPr>
              <a:picLocks noChangeAspect="1" noChangeArrowheads="1"/>
            </p:cNvPicPr>
            <p:nvPr/>
          </p:nvPicPr>
          <p:blipFill>
            <a:blip r:embed="rId4">
              <a:lum bright="28000" contrast="-16000"/>
            </a:blip>
            <a:srcRect/>
            <a:stretch>
              <a:fillRect/>
            </a:stretch>
          </p:blipFill>
          <p:spPr bwMode="auto">
            <a:xfrm>
              <a:off x="3659" y="2949"/>
              <a:ext cx="234" cy="243"/>
            </a:xfrm>
            <a:prstGeom prst="rect">
              <a:avLst/>
            </a:prstGeom>
            <a:noFill/>
            <a:ln w="9525">
              <a:noFill/>
              <a:miter lim="800000"/>
              <a:headEnd/>
              <a:tailEnd/>
            </a:ln>
          </p:spPr>
        </p:pic>
        <p:grpSp>
          <p:nvGrpSpPr>
            <p:cNvPr id="32985" name="Group 123"/>
            <p:cNvGrpSpPr>
              <a:grpSpLocks noChangeAspect="1"/>
            </p:cNvGrpSpPr>
            <p:nvPr/>
          </p:nvGrpSpPr>
          <p:grpSpPr bwMode="auto">
            <a:xfrm flipH="1">
              <a:off x="3704" y="2704"/>
              <a:ext cx="417" cy="475"/>
              <a:chOff x="5" y="2480"/>
              <a:chExt cx="237" cy="430"/>
            </a:xfrm>
          </p:grpSpPr>
          <p:grpSp>
            <p:nvGrpSpPr>
              <p:cNvPr id="32986" name="Group 124"/>
              <p:cNvGrpSpPr>
                <a:grpSpLocks noChangeAspect="1"/>
              </p:cNvGrpSpPr>
              <p:nvPr/>
            </p:nvGrpSpPr>
            <p:grpSpPr bwMode="auto">
              <a:xfrm>
                <a:off x="5" y="2521"/>
                <a:ext cx="145" cy="389"/>
                <a:chOff x="5" y="2521"/>
                <a:chExt cx="145" cy="389"/>
              </a:xfrm>
            </p:grpSpPr>
            <p:grpSp>
              <p:nvGrpSpPr>
                <p:cNvPr id="32990" name="Group 125"/>
                <p:cNvGrpSpPr>
                  <a:grpSpLocks noChangeAspect="1"/>
                </p:cNvGrpSpPr>
                <p:nvPr/>
              </p:nvGrpSpPr>
              <p:grpSpPr bwMode="auto">
                <a:xfrm>
                  <a:off x="7" y="2654"/>
                  <a:ext cx="143" cy="256"/>
                  <a:chOff x="7" y="2654"/>
                  <a:chExt cx="143" cy="256"/>
                </a:xfrm>
              </p:grpSpPr>
              <p:grpSp>
                <p:nvGrpSpPr>
                  <p:cNvPr id="32998" name="Group 126"/>
                  <p:cNvGrpSpPr>
                    <a:grpSpLocks noChangeAspect="1"/>
                  </p:cNvGrpSpPr>
                  <p:nvPr/>
                </p:nvGrpSpPr>
                <p:grpSpPr bwMode="auto">
                  <a:xfrm>
                    <a:off x="7" y="2661"/>
                    <a:ext cx="93" cy="247"/>
                    <a:chOff x="7" y="2661"/>
                    <a:chExt cx="93" cy="247"/>
                  </a:xfrm>
                </p:grpSpPr>
                <p:sp>
                  <p:nvSpPr>
                    <p:cNvPr id="33006" name="Line 127"/>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7" name="Line 128"/>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8" name="Line 129"/>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9" name="Line 130"/>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10" name="Line 131"/>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11" name="Line 132"/>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12" name="Line 133"/>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2999" name="Line 134"/>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0" name="Line 135"/>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1" name="Line 136"/>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2" name="Line 137"/>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3" name="Line 138"/>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4" name="Line 139"/>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005" name="Line 140"/>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2991" name="Group 141"/>
                <p:cNvGrpSpPr>
                  <a:grpSpLocks noChangeAspect="1"/>
                </p:cNvGrpSpPr>
                <p:nvPr/>
              </p:nvGrpSpPr>
              <p:grpSpPr bwMode="auto">
                <a:xfrm>
                  <a:off x="5" y="2533"/>
                  <a:ext cx="141" cy="374"/>
                  <a:chOff x="5" y="2533"/>
                  <a:chExt cx="141" cy="374"/>
                </a:xfrm>
              </p:grpSpPr>
              <p:sp>
                <p:nvSpPr>
                  <p:cNvPr id="32993" name="Line 142"/>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94" name="Line 143"/>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95" name="Line 144"/>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96" name="Line 145"/>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97" name="Line 146"/>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2992" name="Oval 147"/>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2987" name="Arc 148"/>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2988" name="Arc 149"/>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2989" name="Arc 150"/>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grpSp>
        <p:nvGrpSpPr>
          <p:cNvPr id="32781" name="Group 151"/>
          <p:cNvGrpSpPr>
            <a:grpSpLocks/>
          </p:cNvGrpSpPr>
          <p:nvPr/>
        </p:nvGrpSpPr>
        <p:grpSpPr bwMode="auto">
          <a:xfrm>
            <a:off x="5842000" y="4405313"/>
            <a:ext cx="863600" cy="1008062"/>
            <a:chOff x="3613" y="2568"/>
            <a:chExt cx="544" cy="635"/>
          </a:xfrm>
        </p:grpSpPr>
        <p:sp>
          <p:nvSpPr>
            <p:cNvPr id="32953" name="Rectangle 152"/>
            <p:cNvSpPr>
              <a:spLocks noChangeArrowheads="1"/>
            </p:cNvSpPr>
            <p:nvPr/>
          </p:nvSpPr>
          <p:spPr bwMode="auto">
            <a:xfrm>
              <a:off x="3613" y="2568"/>
              <a:ext cx="544" cy="635"/>
            </a:xfrm>
            <a:prstGeom prst="rect">
              <a:avLst/>
            </a:prstGeom>
            <a:solidFill>
              <a:srgbClr val="E1FF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NAP</a:t>
              </a:r>
              <a:endParaRPr lang="en-US" sz="1600" b="1"/>
            </a:p>
          </p:txBody>
        </p:sp>
        <p:pic>
          <p:nvPicPr>
            <p:cNvPr id="32954" name="Picture 153" descr="pcs_TECHNOL_47"/>
            <p:cNvPicPr>
              <a:picLocks noChangeAspect="1" noChangeArrowheads="1"/>
            </p:cNvPicPr>
            <p:nvPr/>
          </p:nvPicPr>
          <p:blipFill>
            <a:blip r:embed="rId4">
              <a:lum bright="28000" contrast="-16000"/>
            </a:blip>
            <a:srcRect/>
            <a:stretch>
              <a:fillRect/>
            </a:stretch>
          </p:blipFill>
          <p:spPr bwMode="auto">
            <a:xfrm>
              <a:off x="3659" y="2949"/>
              <a:ext cx="234" cy="243"/>
            </a:xfrm>
            <a:prstGeom prst="rect">
              <a:avLst/>
            </a:prstGeom>
            <a:noFill/>
            <a:ln w="9525">
              <a:noFill/>
              <a:miter lim="800000"/>
              <a:headEnd/>
              <a:tailEnd/>
            </a:ln>
          </p:spPr>
        </p:pic>
        <p:grpSp>
          <p:nvGrpSpPr>
            <p:cNvPr id="32955" name="Group 154"/>
            <p:cNvGrpSpPr>
              <a:grpSpLocks noChangeAspect="1"/>
            </p:cNvGrpSpPr>
            <p:nvPr/>
          </p:nvGrpSpPr>
          <p:grpSpPr bwMode="auto">
            <a:xfrm flipH="1">
              <a:off x="3704" y="2704"/>
              <a:ext cx="417" cy="475"/>
              <a:chOff x="5" y="2480"/>
              <a:chExt cx="237" cy="430"/>
            </a:xfrm>
          </p:grpSpPr>
          <p:grpSp>
            <p:nvGrpSpPr>
              <p:cNvPr id="32956" name="Group 155"/>
              <p:cNvGrpSpPr>
                <a:grpSpLocks noChangeAspect="1"/>
              </p:cNvGrpSpPr>
              <p:nvPr/>
            </p:nvGrpSpPr>
            <p:grpSpPr bwMode="auto">
              <a:xfrm>
                <a:off x="5" y="2521"/>
                <a:ext cx="145" cy="389"/>
                <a:chOff x="5" y="2521"/>
                <a:chExt cx="145" cy="389"/>
              </a:xfrm>
            </p:grpSpPr>
            <p:grpSp>
              <p:nvGrpSpPr>
                <p:cNvPr id="32960" name="Group 156"/>
                <p:cNvGrpSpPr>
                  <a:grpSpLocks noChangeAspect="1"/>
                </p:cNvGrpSpPr>
                <p:nvPr/>
              </p:nvGrpSpPr>
              <p:grpSpPr bwMode="auto">
                <a:xfrm>
                  <a:off x="7" y="2654"/>
                  <a:ext cx="143" cy="256"/>
                  <a:chOff x="7" y="2654"/>
                  <a:chExt cx="143" cy="256"/>
                </a:xfrm>
              </p:grpSpPr>
              <p:grpSp>
                <p:nvGrpSpPr>
                  <p:cNvPr id="32968" name="Group 157"/>
                  <p:cNvGrpSpPr>
                    <a:grpSpLocks noChangeAspect="1"/>
                  </p:cNvGrpSpPr>
                  <p:nvPr/>
                </p:nvGrpSpPr>
                <p:grpSpPr bwMode="auto">
                  <a:xfrm>
                    <a:off x="7" y="2661"/>
                    <a:ext cx="93" cy="247"/>
                    <a:chOff x="7" y="2661"/>
                    <a:chExt cx="93" cy="247"/>
                  </a:xfrm>
                </p:grpSpPr>
                <p:sp>
                  <p:nvSpPr>
                    <p:cNvPr id="32976" name="Line 158"/>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7" name="Line 159"/>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8" name="Line 160"/>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9" name="Line 161"/>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80" name="Line 162"/>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81" name="Line 163"/>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82" name="Line 164"/>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2969" name="Line 165"/>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0" name="Line 166"/>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1" name="Line 167"/>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2" name="Line 168"/>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3" name="Line 169"/>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4" name="Line 170"/>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2975" name="Line 171"/>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2961" name="Group 172"/>
                <p:cNvGrpSpPr>
                  <a:grpSpLocks noChangeAspect="1"/>
                </p:cNvGrpSpPr>
                <p:nvPr/>
              </p:nvGrpSpPr>
              <p:grpSpPr bwMode="auto">
                <a:xfrm>
                  <a:off x="5" y="2533"/>
                  <a:ext cx="141" cy="374"/>
                  <a:chOff x="5" y="2533"/>
                  <a:chExt cx="141" cy="374"/>
                </a:xfrm>
              </p:grpSpPr>
              <p:sp>
                <p:nvSpPr>
                  <p:cNvPr id="32963" name="Line 173"/>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64" name="Line 174"/>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65" name="Line 175"/>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66" name="Line 176"/>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2967" name="Line 177"/>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2962" name="Oval 178"/>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2957" name="Arc 179"/>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2958" name="Arc 180"/>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2959" name="Arc 181"/>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grpSp>
      <p:grpSp>
        <p:nvGrpSpPr>
          <p:cNvPr id="32782" name="Group 182"/>
          <p:cNvGrpSpPr>
            <a:grpSpLocks/>
          </p:cNvGrpSpPr>
          <p:nvPr/>
        </p:nvGrpSpPr>
        <p:grpSpPr bwMode="auto">
          <a:xfrm>
            <a:off x="4727575" y="3236913"/>
            <a:ext cx="792163" cy="879475"/>
            <a:chOff x="3360" y="1933"/>
            <a:chExt cx="499" cy="554"/>
          </a:xfrm>
        </p:grpSpPr>
        <p:sp>
          <p:nvSpPr>
            <p:cNvPr id="32938" name="Rectangle 183"/>
            <p:cNvSpPr>
              <a:spLocks noChangeArrowheads="1"/>
            </p:cNvSpPr>
            <p:nvPr/>
          </p:nvSpPr>
          <p:spPr bwMode="auto">
            <a:xfrm>
              <a:off x="3360" y="1933"/>
              <a:ext cx="499" cy="55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NSP</a:t>
              </a:r>
              <a:endParaRPr lang="en-US" sz="1600" b="1"/>
            </a:p>
          </p:txBody>
        </p:sp>
        <p:sp>
          <p:nvSpPr>
            <p:cNvPr id="32939" name="AutoShape 184"/>
            <p:cNvSpPr>
              <a:spLocks noChangeArrowheads="1"/>
            </p:cNvSpPr>
            <p:nvPr/>
          </p:nvSpPr>
          <p:spPr bwMode="auto">
            <a:xfrm>
              <a:off x="3406" y="2079"/>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a:endParaRPr lang="en-US" sz="1600"/>
            </a:p>
          </p:txBody>
        </p:sp>
        <p:grpSp>
          <p:nvGrpSpPr>
            <p:cNvPr id="32940" name="Group 185"/>
            <p:cNvGrpSpPr>
              <a:grpSpLocks/>
            </p:cNvGrpSpPr>
            <p:nvPr/>
          </p:nvGrpSpPr>
          <p:grpSpPr bwMode="auto">
            <a:xfrm>
              <a:off x="3678" y="2061"/>
              <a:ext cx="136" cy="290"/>
              <a:chOff x="4120" y="2308"/>
              <a:chExt cx="305" cy="415"/>
            </a:xfrm>
          </p:grpSpPr>
          <p:sp>
            <p:nvSpPr>
              <p:cNvPr id="32942" name="Freeform 18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943" name="Rectangle 18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944" name="Oval 18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945" name="Group 189"/>
              <p:cNvGrpSpPr>
                <a:grpSpLocks/>
              </p:cNvGrpSpPr>
              <p:nvPr/>
            </p:nvGrpSpPr>
            <p:grpSpPr bwMode="auto">
              <a:xfrm flipH="1">
                <a:off x="4164" y="2500"/>
                <a:ext cx="152" cy="109"/>
                <a:chOff x="3216" y="2784"/>
                <a:chExt cx="192" cy="144"/>
              </a:xfrm>
            </p:grpSpPr>
            <p:sp>
              <p:nvSpPr>
                <p:cNvPr id="32949" name="Line 19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50" name="Line 19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51" name="Line 19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52" name="Line 19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946" name="Freeform 19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947" name="Oval 19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948" name="Oval 19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pic>
          <p:nvPicPr>
            <p:cNvPr id="32941" name="Picture 197" descr="pcs_TECHNOL_47"/>
            <p:cNvPicPr>
              <a:picLocks noChangeAspect="1" noChangeArrowheads="1"/>
            </p:cNvPicPr>
            <p:nvPr/>
          </p:nvPicPr>
          <p:blipFill>
            <a:blip r:embed="rId4"/>
            <a:srcRect/>
            <a:stretch>
              <a:fillRect/>
            </a:stretch>
          </p:blipFill>
          <p:spPr bwMode="auto">
            <a:xfrm>
              <a:off x="3406" y="2237"/>
              <a:ext cx="218" cy="227"/>
            </a:xfrm>
            <a:prstGeom prst="rect">
              <a:avLst/>
            </a:prstGeom>
            <a:noFill/>
            <a:ln w="9525">
              <a:noFill/>
              <a:miter lim="800000"/>
              <a:headEnd/>
              <a:tailEnd/>
            </a:ln>
          </p:spPr>
        </p:pic>
      </p:grpSp>
      <p:grpSp>
        <p:nvGrpSpPr>
          <p:cNvPr id="32783" name="Group 198"/>
          <p:cNvGrpSpPr>
            <a:grpSpLocks/>
          </p:cNvGrpSpPr>
          <p:nvPr/>
        </p:nvGrpSpPr>
        <p:grpSpPr bwMode="auto">
          <a:xfrm>
            <a:off x="6510338" y="3236913"/>
            <a:ext cx="792162" cy="879475"/>
            <a:chOff x="3360" y="1933"/>
            <a:chExt cx="499" cy="554"/>
          </a:xfrm>
        </p:grpSpPr>
        <p:sp>
          <p:nvSpPr>
            <p:cNvPr id="32923" name="Rectangle 199"/>
            <p:cNvSpPr>
              <a:spLocks noChangeArrowheads="1"/>
            </p:cNvSpPr>
            <p:nvPr/>
          </p:nvSpPr>
          <p:spPr bwMode="auto">
            <a:xfrm>
              <a:off x="3360" y="1933"/>
              <a:ext cx="499" cy="55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NSP</a:t>
              </a:r>
              <a:endParaRPr lang="en-US" sz="1600" b="1"/>
            </a:p>
          </p:txBody>
        </p:sp>
        <p:sp>
          <p:nvSpPr>
            <p:cNvPr id="32924" name="AutoShape 200"/>
            <p:cNvSpPr>
              <a:spLocks noChangeArrowheads="1"/>
            </p:cNvSpPr>
            <p:nvPr/>
          </p:nvSpPr>
          <p:spPr bwMode="auto">
            <a:xfrm>
              <a:off x="3406" y="2079"/>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a:endParaRPr lang="en-US" sz="1600"/>
            </a:p>
          </p:txBody>
        </p:sp>
        <p:grpSp>
          <p:nvGrpSpPr>
            <p:cNvPr id="32925" name="Group 201"/>
            <p:cNvGrpSpPr>
              <a:grpSpLocks/>
            </p:cNvGrpSpPr>
            <p:nvPr/>
          </p:nvGrpSpPr>
          <p:grpSpPr bwMode="auto">
            <a:xfrm>
              <a:off x="3678" y="2061"/>
              <a:ext cx="136" cy="290"/>
              <a:chOff x="4120" y="2308"/>
              <a:chExt cx="305" cy="415"/>
            </a:xfrm>
          </p:grpSpPr>
          <p:sp>
            <p:nvSpPr>
              <p:cNvPr id="32927" name="Freeform 20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928" name="Rectangle 20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929" name="Oval 20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930" name="Group 205"/>
              <p:cNvGrpSpPr>
                <a:grpSpLocks/>
              </p:cNvGrpSpPr>
              <p:nvPr/>
            </p:nvGrpSpPr>
            <p:grpSpPr bwMode="auto">
              <a:xfrm flipH="1">
                <a:off x="4164" y="2500"/>
                <a:ext cx="152" cy="109"/>
                <a:chOff x="3216" y="2784"/>
                <a:chExt cx="192" cy="144"/>
              </a:xfrm>
            </p:grpSpPr>
            <p:sp>
              <p:nvSpPr>
                <p:cNvPr id="32934" name="Line 20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35" name="Line 20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36" name="Line 20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37" name="Line 20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931" name="Freeform 21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932" name="Oval 21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933" name="Oval 21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pic>
          <p:nvPicPr>
            <p:cNvPr id="32926" name="Picture 213" descr="pcs_TECHNOL_47"/>
            <p:cNvPicPr>
              <a:picLocks noChangeAspect="1" noChangeArrowheads="1"/>
            </p:cNvPicPr>
            <p:nvPr/>
          </p:nvPicPr>
          <p:blipFill>
            <a:blip r:embed="rId4"/>
            <a:srcRect/>
            <a:stretch>
              <a:fillRect/>
            </a:stretch>
          </p:blipFill>
          <p:spPr bwMode="auto">
            <a:xfrm>
              <a:off x="3406" y="2237"/>
              <a:ext cx="218" cy="227"/>
            </a:xfrm>
            <a:prstGeom prst="rect">
              <a:avLst/>
            </a:prstGeom>
            <a:noFill/>
            <a:ln w="9525">
              <a:noFill/>
              <a:miter lim="800000"/>
              <a:headEnd/>
              <a:tailEnd/>
            </a:ln>
          </p:spPr>
        </p:pic>
      </p:grpSp>
      <p:sp>
        <p:nvSpPr>
          <p:cNvPr id="32784" name="Line 214"/>
          <p:cNvSpPr>
            <a:spLocks noChangeShapeType="1"/>
          </p:cNvSpPr>
          <p:nvPr/>
        </p:nvSpPr>
        <p:spPr bwMode="auto">
          <a:xfrm flipV="1">
            <a:off x="1665288" y="4116388"/>
            <a:ext cx="1152525"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5" name="Line 215"/>
          <p:cNvSpPr>
            <a:spLocks noChangeShapeType="1"/>
          </p:cNvSpPr>
          <p:nvPr/>
        </p:nvSpPr>
        <p:spPr bwMode="auto">
          <a:xfrm flipH="1" flipV="1">
            <a:off x="2817813" y="4116388"/>
            <a:ext cx="71437"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6" name="Line 216"/>
          <p:cNvSpPr>
            <a:spLocks noChangeShapeType="1"/>
          </p:cNvSpPr>
          <p:nvPr/>
        </p:nvSpPr>
        <p:spPr bwMode="auto">
          <a:xfrm flipH="1" flipV="1">
            <a:off x="2817813" y="4116388"/>
            <a:ext cx="1223962"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7" name="Line 217"/>
          <p:cNvSpPr>
            <a:spLocks noChangeShapeType="1"/>
          </p:cNvSpPr>
          <p:nvPr/>
        </p:nvSpPr>
        <p:spPr bwMode="auto">
          <a:xfrm flipV="1">
            <a:off x="3968750" y="4116388"/>
            <a:ext cx="1152525"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8" name="Line 218"/>
          <p:cNvSpPr>
            <a:spLocks noChangeShapeType="1"/>
          </p:cNvSpPr>
          <p:nvPr/>
        </p:nvSpPr>
        <p:spPr bwMode="auto">
          <a:xfrm flipV="1">
            <a:off x="6273800" y="4116388"/>
            <a:ext cx="647700"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89" name="Line 219"/>
          <p:cNvSpPr>
            <a:spLocks noChangeShapeType="1"/>
          </p:cNvSpPr>
          <p:nvPr/>
        </p:nvSpPr>
        <p:spPr bwMode="auto">
          <a:xfrm flipH="1" flipV="1">
            <a:off x="5121275" y="4116388"/>
            <a:ext cx="1152525"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0" name="Line 220"/>
          <p:cNvSpPr>
            <a:spLocks noChangeShapeType="1"/>
          </p:cNvSpPr>
          <p:nvPr/>
        </p:nvSpPr>
        <p:spPr bwMode="auto">
          <a:xfrm flipH="1" flipV="1">
            <a:off x="6921500" y="4116388"/>
            <a:ext cx="576263" cy="288925"/>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32791" name="Group 221"/>
          <p:cNvGrpSpPr>
            <a:grpSpLocks/>
          </p:cNvGrpSpPr>
          <p:nvPr/>
        </p:nvGrpSpPr>
        <p:grpSpPr bwMode="auto">
          <a:xfrm>
            <a:off x="3249613" y="1452563"/>
            <a:ext cx="720725" cy="863600"/>
            <a:chOff x="3859" y="890"/>
            <a:chExt cx="454" cy="544"/>
          </a:xfrm>
        </p:grpSpPr>
        <p:sp>
          <p:nvSpPr>
            <p:cNvPr id="32886" name="Rectangle 222"/>
            <p:cNvSpPr>
              <a:spLocks noChangeArrowheads="1"/>
            </p:cNvSpPr>
            <p:nvPr/>
          </p:nvSpPr>
          <p:spPr bwMode="auto">
            <a:xfrm>
              <a:off x="3859" y="890"/>
              <a:ext cx="454" cy="54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ASP</a:t>
              </a:r>
              <a:endParaRPr lang="en-US" sz="1600" b="1"/>
            </a:p>
          </p:txBody>
        </p:sp>
        <p:grpSp>
          <p:nvGrpSpPr>
            <p:cNvPr id="32887" name="Group 223"/>
            <p:cNvGrpSpPr>
              <a:grpSpLocks/>
            </p:cNvGrpSpPr>
            <p:nvPr/>
          </p:nvGrpSpPr>
          <p:grpSpPr bwMode="auto">
            <a:xfrm>
              <a:off x="3904" y="1026"/>
              <a:ext cx="170" cy="290"/>
              <a:chOff x="4120" y="2308"/>
              <a:chExt cx="305" cy="415"/>
            </a:xfrm>
          </p:grpSpPr>
          <p:sp>
            <p:nvSpPr>
              <p:cNvPr id="32912" name="Freeform 22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913" name="Rectangle 22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914" name="Oval 22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915" name="Group 227"/>
              <p:cNvGrpSpPr>
                <a:grpSpLocks/>
              </p:cNvGrpSpPr>
              <p:nvPr/>
            </p:nvGrpSpPr>
            <p:grpSpPr bwMode="auto">
              <a:xfrm flipH="1">
                <a:off x="4164" y="2500"/>
                <a:ext cx="152" cy="109"/>
                <a:chOff x="3216" y="2784"/>
                <a:chExt cx="192" cy="144"/>
              </a:xfrm>
            </p:grpSpPr>
            <p:sp>
              <p:nvSpPr>
                <p:cNvPr id="32919" name="Line 22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20" name="Line 22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21" name="Line 23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22" name="Line 23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916" name="Freeform 23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917" name="Oval 23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918" name="Oval 23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88" name="Group 235"/>
            <p:cNvGrpSpPr>
              <a:grpSpLocks/>
            </p:cNvGrpSpPr>
            <p:nvPr/>
          </p:nvGrpSpPr>
          <p:grpSpPr bwMode="auto">
            <a:xfrm>
              <a:off x="3995" y="1072"/>
              <a:ext cx="170" cy="290"/>
              <a:chOff x="4120" y="2308"/>
              <a:chExt cx="305" cy="415"/>
            </a:xfrm>
          </p:grpSpPr>
          <p:sp>
            <p:nvSpPr>
              <p:cNvPr id="32901" name="Freeform 23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902" name="Rectangle 23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903" name="Oval 23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904" name="Group 239"/>
              <p:cNvGrpSpPr>
                <a:grpSpLocks/>
              </p:cNvGrpSpPr>
              <p:nvPr/>
            </p:nvGrpSpPr>
            <p:grpSpPr bwMode="auto">
              <a:xfrm flipH="1">
                <a:off x="4164" y="2500"/>
                <a:ext cx="152" cy="109"/>
                <a:chOff x="3216" y="2784"/>
                <a:chExt cx="192" cy="144"/>
              </a:xfrm>
            </p:grpSpPr>
            <p:sp>
              <p:nvSpPr>
                <p:cNvPr id="32908" name="Line 24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09" name="Line 24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10" name="Line 24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11" name="Line 24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905" name="Freeform 24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906" name="Oval 24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907" name="Oval 24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89" name="Group 247"/>
            <p:cNvGrpSpPr>
              <a:grpSpLocks/>
            </p:cNvGrpSpPr>
            <p:nvPr/>
          </p:nvGrpSpPr>
          <p:grpSpPr bwMode="auto">
            <a:xfrm>
              <a:off x="4085" y="1117"/>
              <a:ext cx="170" cy="290"/>
              <a:chOff x="4120" y="2308"/>
              <a:chExt cx="305" cy="415"/>
            </a:xfrm>
          </p:grpSpPr>
          <p:sp>
            <p:nvSpPr>
              <p:cNvPr id="32890" name="Freeform 24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91" name="Rectangle 249"/>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92" name="Oval 250"/>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93" name="Group 251"/>
              <p:cNvGrpSpPr>
                <a:grpSpLocks/>
              </p:cNvGrpSpPr>
              <p:nvPr/>
            </p:nvGrpSpPr>
            <p:grpSpPr bwMode="auto">
              <a:xfrm flipH="1">
                <a:off x="4164" y="2500"/>
                <a:ext cx="152" cy="109"/>
                <a:chOff x="3216" y="2784"/>
                <a:chExt cx="192" cy="144"/>
              </a:xfrm>
            </p:grpSpPr>
            <p:sp>
              <p:nvSpPr>
                <p:cNvPr id="32897" name="Line 252"/>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98" name="Line 253"/>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99" name="Line 254"/>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900" name="Line 255"/>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94" name="Freeform 25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95" name="Oval 257"/>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96" name="Oval 258"/>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grpSp>
        <p:nvGrpSpPr>
          <p:cNvPr id="32792" name="Group 259"/>
          <p:cNvGrpSpPr>
            <a:grpSpLocks/>
          </p:cNvGrpSpPr>
          <p:nvPr/>
        </p:nvGrpSpPr>
        <p:grpSpPr bwMode="auto">
          <a:xfrm>
            <a:off x="4976813" y="1452563"/>
            <a:ext cx="720725" cy="863600"/>
            <a:chOff x="3859" y="890"/>
            <a:chExt cx="454" cy="544"/>
          </a:xfrm>
        </p:grpSpPr>
        <p:sp>
          <p:nvSpPr>
            <p:cNvPr id="32849" name="Rectangle 260"/>
            <p:cNvSpPr>
              <a:spLocks noChangeArrowheads="1"/>
            </p:cNvSpPr>
            <p:nvPr/>
          </p:nvSpPr>
          <p:spPr bwMode="auto">
            <a:xfrm>
              <a:off x="3859" y="890"/>
              <a:ext cx="454" cy="54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ASP</a:t>
              </a:r>
              <a:endParaRPr lang="en-US" sz="1600" b="1"/>
            </a:p>
          </p:txBody>
        </p:sp>
        <p:grpSp>
          <p:nvGrpSpPr>
            <p:cNvPr id="32850" name="Group 261"/>
            <p:cNvGrpSpPr>
              <a:grpSpLocks/>
            </p:cNvGrpSpPr>
            <p:nvPr/>
          </p:nvGrpSpPr>
          <p:grpSpPr bwMode="auto">
            <a:xfrm>
              <a:off x="3904" y="1026"/>
              <a:ext cx="170" cy="290"/>
              <a:chOff x="4120" y="2308"/>
              <a:chExt cx="305" cy="415"/>
            </a:xfrm>
          </p:grpSpPr>
          <p:sp>
            <p:nvSpPr>
              <p:cNvPr id="32875" name="Freeform 26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76" name="Rectangle 26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77" name="Oval 26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78" name="Group 265"/>
              <p:cNvGrpSpPr>
                <a:grpSpLocks/>
              </p:cNvGrpSpPr>
              <p:nvPr/>
            </p:nvGrpSpPr>
            <p:grpSpPr bwMode="auto">
              <a:xfrm flipH="1">
                <a:off x="4164" y="2500"/>
                <a:ext cx="152" cy="109"/>
                <a:chOff x="3216" y="2784"/>
                <a:chExt cx="192" cy="144"/>
              </a:xfrm>
            </p:grpSpPr>
            <p:sp>
              <p:nvSpPr>
                <p:cNvPr id="32882" name="Line 26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83" name="Line 26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84" name="Line 26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85" name="Line 26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79" name="Freeform 27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80" name="Oval 27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81" name="Oval 27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51" name="Group 273"/>
            <p:cNvGrpSpPr>
              <a:grpSpLocks/>
            </p:cNvGrpSpPr>
            <p:nvPr/>
          </p:nvGrpSpPr>
          <p:grpSpPr bwMode="auto">
            <a:xfrm>
              <a:off x="3995" y="1072"/>
              <a:ext cx="170" cy="290"/>
              <a:chOff x="4120" y="2308"/>
              <a:chExt cx="305" cy="415"/>
            </a:xfrm>
          </p:grpSpPr>
          <p:sp>
            <p:nvSpPr>
              <p:cNvPr id="32864" name="Freeform 27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65" name="Rectangle 27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66" name="Oval 27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67" name="Group 277"/>
              <p:cNvGrpSpPr>
                <a:grpSpLocks/>
              </p:cNvGrpSpPr>
              <p:nvPr/>
            </p:nvGrpSpPr>
            <p:grpSpPr bwMode="auto">
              <a:xfrm flipH="1">
                <a:off x="4164" y="2500"/>
                <a:ext cx="152" cy="109"/>
                <a:chOff x="3216" y="2784"/>
                <a:chExt cx="192" cy="144"/>
              </a:xfrm>
            </p:grpSpPr>
            <p:sp>
              <p:nvSpPr>
                <p:cNvPr id="32871" name="Line 27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72" name="Line 27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73" name="Line 28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74" name="Line 28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68" name="Freeform 28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69" name="Oval 28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70" name="Oval 28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52" name="Group 285"/>
            <p:cNvGrpSpPr>
              <a:grpSpLocks/>
            </p:cNvGrpSpPr>
            <p:nvPr/>
          </p:nvGrpSpPr>
          <p:grpSpPr bwMode="auto">
            <a:xfrm>
              <a:off x="4085" y="1117"/>
              <a:ext cx="170" cy="290"/>
              <a:chOff x="4120" y="2308"/>
              <a:chExt cx="305" cy="415"/>
            </a:xfrm>
          </p:grpSpPr>
          <p:sp>
            <p:nvSpPr>
              <p:cNvPr id="32853" name="Freeform 28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54" name="Rectangle 28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55" name="Oval 28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56" name="Group 289"/>
              <p:cNvGrpSpPr>
                <a:grpSpLocks/>
              </p:cNvGrpSpPr>
              <p:nvPr/>
            </p:nvGrpSpPr>
            <p:grpSpPr bwMode="auto">
              <a:xfrm flipH="1">
                <a:off x="4164" y="2500"/>
                <a:ext cx="152" cy="109"/>
                <a:chOff x="3216" y="2784"/>
                <a:chExt cx="192" cy="144"/>
              </a:xfrm>
            </p:grpSpPr>
            <p:sp>
              <p:nvSpPr>
                <p:cNvPr id="32860" name="Line 29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61" name="Line 29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62" name="Line 29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63" name="Line 29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57" name="Freeform 29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58" name="Oval 29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59" name="Oval 29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grpSp>
        <p:nvGrpSpPr>
          <p:cNvPr id="32793" name="Group 297"/>
          <p:cNvGrpSpPr>
            <a:grpSpLocks/>
          </p:cNvGrpSpPr>
          <p:nvPr/>
        </p:nvGrpSpPr>
        <p:grpSpPr bwMode="auto">
          <a:xfrm>
            <a:off x="6705600" y="1452563"/>
            <a:ext cx="720725" cy="863600"/>
            <a:chOff x="3859" y="890"/>
            <a:chExt cx="454" cy="544"/>
          </a:xfrm>
        </p:grpSpPr>
        <p:sp>
          <p:nvSpPr>
            <p:cNvPr id="32812" name="Rectangle 298"/>
            <p:cNvSpPr>
              <a:spLocks noChangeArrowheads="1"/>
            </p:cNvSpPr>
            <p:nvPr/>
          </p:nvSpPr>
          <p:spPr bwMode="auto">
            <a:xfrm>
              <a:off x="3859" y="890"/>
              <a:ext cx="454" cy="544"/>
            </a:xfrm>
            <a:prstGeom prst="rect">
              <a:avLst/>
            </a:prstGeom>
            <a:solidFill>
              <a:srgbClr val="E1E1FF"/>
            </a:solidFill>
            <a:ln w="9525">
              <a:solidFill>
                <a:schemeClr val="tx1"/>
              </a:solidFill>
              <a:miter lim="800000"/>
              <a:headEnd/>
              <a:tailEnd/>
            </a:ln>
          </p:spPr>
          <p:txBody>
            <a:bodyPr wrap="none" lIns="0" tIns="0" rIns="0" bIns="0" anchorCtr="1">
              <a:prstTxWarp prst="textNoShape">
                <a:avLst/>
              </a:prstTxWarp>
            </a:bodyPr>
            <a:lstStyle/>
            <a:p>
              <a:pPr algn="ctr">
                <a:lnSpc>
                  <a:spcPct val="90000"/>
                </a:lnSpc>
              </a:pPr>
              <a:r>
                <a:rPr lang="de-DE" sz="1600" b="1"/>
                <a:t>ASP</a:t>
              </a:r>
              <a:endParaRPr lang="en-US" sz="1600" b="1"/>
            </a:p>
          </p:txBody>
        </p:sp>
        <p:grpSp>
          <p:nvGrpSpPr>
            <p:cNvPr id="32813" name="Group 299"/>
            <p:cNvGrpSpPr>
              <a:grpSpLocks/>
            </p:cNvGrpSpPr>
            <p:nvPr/>
          </p:nvGrpSpPr>
          <p:grpSpPr bwMode="auto">
            <a:xfrm>
              <a:off x="3904" y="1026"/>
              <a:ext cx="170" cy="290"/>
              <a:chOff x="4120" y="2308"/>
              <a:chExt cx="305" cy="415"/>
            </a:xfrm>
          </p:grpSpPr>
          <p:sp>
            <p:nvSpPr>
              <p:cNvPr id="32838" name="Freeform 300"/>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39" name="Rectangle 301"/>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40" name="Oval 302"/>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41" name="Group 303"/>
              <p:cNvGrpSpPr>
                <a:grpSpLocks/>
              </p:cNvGrpSpPr>
              <p:nvPr/>
            </p:nvGrpSpPr>
            <p:grpSpPr bwMode="auto">
              <a:xfrm flipH="1">
                <a:off x="4164" y="2500"/>
                <a:ext cx="152" cy="109"/>
                <a:chOff x="3216" y="2784"/>
                <a:chExt cx="192" cy="144"/>
              </a:xfrm>
            </p:grpSpPr>
            <p:sp>
              <p:nvSpPr>
                <p:cNvPr id="32845" name="Line 30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46" name="Line 30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47" name="Line 30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48" name="Line 30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42" name="Freeform 308"/>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43" name="Oval 309"/>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44" name="Oval 310"/>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14" name="Group 311"/>
            <p:cNvGrpSpPr>
              <a:grpSpLocks/>
            </p:cNvGrpSpPr>
            <p:nvPr/>
          </p:nvGrpSpPr>
          <p:grpSpPr bwMode="auto">
            <a:xfrm>
              <a:off x="3995" y="1072"/>
              <a:ext cx="170" cy="290"/>
              <a:chOff x="4120" y="2308"/>
              <a:chExt cx="305" cy="415"/>
            </a:xfrm>
          </p:grpSpPr>
          <p:sp>
            <p:nvSpPr>
              <p:cNvPr id="32827" name="Freeform 31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28" name="Rectangle 31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29" name="Oval 31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30" name="Group 315"/>
              <p:cNvGrpSpPr>
                <a:grpSpLocks/>
              </p:cNvGrpSpPr>
              <p:nvPr/>
            </p:nvGrpSpPr>
            <p:grpSpPr bwMode="auto">
              <a:xfrm flipH="1">
                <a:off x="4164" y="2500"/>
                <a:ext cx="152" cy="109"/>
                <a:chOff x="3216" y="2784"/>
                <a:chExt cx="192" cy="144"/>
              </a:xfrm>
            </p:grpSpPr>
            <p:sp>
              <p:nvSpPr>
                <p:cNvPr id="32834" name="Line 31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35" name="Line 31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36" name="Line 31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37" name="Line 31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31" name="Freeform 32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32" name="Oval 32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33" name="Oval 32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2815" name="Group 323"/>
            <p:cNvGrpSpPr>
              <a:grpSpLocks/>
            </p:cNvGrpSpPr>
            <p:nvPr/>
          </p:nvGrpSpPr>
          <p:grpSpPr bwMode="auto">
            <a:xfrm>
              <a:off x="4085" y="1117"/>
              <a:ext cx="170" cy="290"/>
              <a:chOff x="4120" y="2308"/>
              <a:chExt cx="305" cy="415"/>
            </a:xfrm>
          </p:grpSpPr>
          <p:sp>
            <p:nvSpPr>
              <p:cNvPr id="32816" name="Freeform 32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2817" name="Rectangle 32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2818" name="Oval 32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2819" name="Group 327"/>
              <p:cNvGrpSpPr>
                <a:grpSpLocks/>
              </p:cNvGrpSpPr>
              <p:nvPr/>
            </p:nvGrpSpPr>
            <p:grpSpPr bwMode="auto">
              <a:xfrm flipH="1">
                <a:off x="4164" y="2500"/>
                <a:ext cx="152" cy="109"/>
                <a:chOff x="3216" y="2784"/>
                <a:chExt cx="192" cy="144"/>
              </a:xfrm>
            </p:grpSpPr>
            <p:sp>
              <p:nvSpPr>
                <p:cNvPr id="32823" name="Line 32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24" name="Line 32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25" name="Line 33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2826" name="Line 33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2820" name="Freeform 33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2821" name="Oval 33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2822" name="Oval 33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sp>
        <p:nvSpPr>
          <p:cNvPr id="32794" name="Line 335"/>
          <p:cNvSpPr>
            <a:spLocks noChangeShapeType="1"/>
          </p:cNvSpPr>
          <p:nvPr/>
        </p:nvSpPr>
        <p:spPr bwMode="auto">
          <a:xfrm flipH="1">
            <a:off x="2817813" y="2316163"/>
            <a:ext cx="719137" cy="9366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5" name="Line 336"/>
          <p:cNvSpPr>
            <a:spLocks noChangeShapeType="1"/>
          </p:cNvSpPr>
          <p:nvPr/>
        </p:nvSpPr>
        <p:spPr bwMode="auto">
          <a:xfrm>
            <a:off x="3681413" y="2316163"/>
            <a:ext cx="431800" cy="217487"/>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6" name="Line 337"/>
          <p:cNvSpPr>
            <a:spLocks noChangeShapeType="1"/>
          </p:cNvSpPr>
          <p:nvPr/>
        </p:nvSpPr>
        <p:spPr bwMode="auto">
          <a:xfrm flipH="1">
            <a:off x="5194300" y="2316163"/>
            <a:ext cx="71438" cy="144462"/>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7" name="Line 338"/>
          <p:cNvSpPr>
            <a:spLocks noChangeShapeType="1"/>
          </p:cNvSpPr>
          <p:nvPr/>
        </p:nvSpPr>
        <p:spPr bwMode="auto">
          <a:xfrm flipH="1">
            <a:off x="5986463" y="2316163"/>
            <a:ext cx="1079500" cy="288925"/>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8" name="Line 339"/>
          <p:cNvSpPr>
            <a:spLocks noChangeShapeType="1"/>
          </p:cNvSpPr>
          <p:nvPr/>
        </p:nvSpPr>
        <p:spPr bwMode="auto">
          <a:xfrm flipV="1">
            <a:off x="2817813" y="2892425"/>
            <a:ext cx="1295400" cy="360363"/>
          </a:xfrm>
          <a:prstGeom prst="line">
            <a:avLst/>
          </a:prstGeom>
          <a:noFill/>
          <a:ln w="9525">
            <a:solidFill>
              <a:schemeClr val="tx1"/>
            </a:solidFill>
            <a:round/>
            <a:headEnd/>
            <a:tailEnd/>
          </a:ln>
        </p:spPr>
        <p:txBody>
          <a:bodyPr>
            <a:prstTxWarp prst="textNoShape">
              <a:avLst/>
            </a:prstTxWarp>
          </a:bodyPr>
          <a:lstStyle/>
          <a:p>
            <a:endParaRPr lang="en-US"/>
          </a:p>
        </p:txBody>
      </p:sp>
      <p:sp>
        <p:nvSpPr>
          <p:cNvPr id="32799" name="Line 340"/>
          <p:cNvSpPr>
            <a:spLocks noChangeShapeType="1"/>
          </p:cNvSpPr>
          <p:nvPr/>
        </p:nvSpPr>
        <p:spPr bwMode="auto">
          <a:xfrm flipV="1">
            <a:off x="5121275" y="2892425"/>
            <a:ext cx="73025" cy="360363"/>
          </a:xfrm>
          <a:prstGeom prst="line">
            <a:avLst/>
          </a:prstGeom>
          <a:noFill/>
          <a:ln w="9525">
            <a:solidFill>
              <a:schemeClr val="tx1"/>
            </a:solidFill>
            <a:round/>
            <a:headEnd/>
            <a:tailEnd/>
          </a:ln>
        </p:spPr>
        <p:txBody>
          <a:bodyPr>
            <a:prstTxWarp prst="textNoShape">
              <a:avLst/>
            </a:prstTxWarp>
          </a:bodyPr>
          <a:lstStyle/>
          <a:p>
            <a:endParaRPr lang="en-US"/>
          </a:p>
        </p:txBody>
      </p:sp>
      <p:sp>
        <p:nvSpPr>
          <p:cNvPr id="32800" name="Line 341"/>
          <p:cNvSpPr>
            <a:spLocks noChangeShapeType="1"/>
          </p:cNvSpPr>
          <p:nvPr/>
        </p:nvSpPr>
        <p:spPr bwMode="auto">
          <a:xfrm flipH="1" flipV="1">
            <a:off x="5986463" y="2749550"/>
            <a:ext cx="935037" cy="503238"/>
          </a:xfrm>
          <a:prstGeom prst="line">
            <a:avLst/>
          </a:prstGeom>
          <a:noFill/>
          <a:ln w="9525">
            <a:solidFill>
              <a:schemeClr val="tx1"/>
            </a:solidFill>
            <a:round/>
            <a:headEnd/>
            <a:tailEnd/>
          </a:ln>
        </p:spPr>
        <p:txBody>
          <a:bodyPr>
            <a:prstTxWarp prst="textNoShape">
              <a:avLst/>
            </a:prstTxWarp>
          </a:bodyPr>
          <a:lstStyle/>
          <a:p>
            <a:endParaRPr lang="en-US"/>
          </a:p>
        </p:txBody>
      </p:sp>
      <p:sp>
        <p:nvSpPr>
          <p:cNvPr id="342358" name="AutoShape 342"/>
          <p:cNvSpPr>
            <a:spLocks noChangeArrowheads="1"/>
          </p:cNvSpPr>
          <p:nvPr/>
        </p:nvSpPr>
        <p:spPr bwMode="auto">
          <a:xfrm>
            <a:off x="801688" y="3181350"/>
            <a:ext cx="1511300" cy="647700"/>
          </a:xfrm>
          <a:prstGeom prst="wedgeRoundRectCallout">
            <a:avLst>
              <a:gd name="adj1" fmla="val 86241"/>
              <a:gd name="adj2" fmla="val 97306"/>
              <a:gd name="adj3" fmla="val 16667"/>
            </a:avLst>
          </a:prstGeom>
          <a:solidFill>
            <a:srgbClr val="FFFFCC"/>
          </a:solidFill>
          <a:ln w="9525">
            <a:solidFill>
              <a:schemeClr val="tx1"/>
            </a:solidFill>
            <a:miter lim="800000"/>
            <a:headEnd/>
            <a:tailEnd/>
          </a:ln>
        </p:spPr>
        <p:txBody>
          <a:bodyPr lIns="0" tIns="0" rIns="0" bIns="0" anchor="ctr" anchorCtr="1">
            <a:prstTxWarp prst="textNoShape">
              <a:avLst/>
            </a:prstTxWarp>
          </a:bodyPr>
          <a:lstStyle/>
          <a:p>
            <a:pPr algn="ctr">
              <a:lnSpc>
                <a:spcPct val="90000"/>
              </a:lnSpc>
              <a:spcBef>
                <a:spcPct val="20000"/>
              </a:spcBef>
            </a:pPr>
            <a:r>
              <a:rPr lang="en-US" sz="1400">
                <a:latin typeface="Arial Narrow" pitchFamily="-84" charset="0"/>
              </a:rPr>
              <a:t>An NSP may have contracts with multiple NAPs</a:t>
            </a:r>
          </a:p>
        </p:txBody>
      </p:sp>
      <p:sp>
        <p:nvSpPr>
          <p:cNvPr id="342359" name="AutoShape 343"/>
          <p:cNvSpPr>
            <a:spLocks noChangeArrowheads="1"/>
          </p:cNvSpPr>
          <p:nvPr/>
        </p:nvSpPr>
        <p:spPr bwMode="auto">
          <a:xfrm>
            <a:off x="6777038" y="2389188"/>
            <a:ext cx="1223962" cy="720725"/>
          </a:xfrm>
          <a:prstGeom prst="wedgeRoundRectCallout">
            <a:avLst>
              <a:gd name="adj1" fmla="val -104995"/>
              <a:gd name="adj2" fmla="val 76431"/>
              <a:gd name="adj3" fmla="val 16667"/>
            </a:avLst>
          </a:prstGeom>
          <a:solidFill>
            <a:srgbClr val="FFFFCC"/>
          </a:solidFill>
          <a:ln w="9525">
            <a:solidFill>
              <a:schemeClr val="tx1"/>
            </a:solidFill>
            <a:miter lim="800000"/>
            <a:headEnd/>
            <a:tailEnd/>
          </a:ln>
        </p:spPr>
        <p:txBody>
          <a:bodyPr lIns="0" tIns="0" rIns="0" bIns="0" anchor="ctr" anchorCtr="1">
            <a:prstTxWarp prst="textNoShape">
              <a:avLst/>
            </a:prstTxWarp>
          </a:bodyPr>
          <a:lstStyle/>
          <a:p>
            <a:pPr algn="ctr">
              <a:lnSpc>
                <a:spcPct val="90000"/>
              </a:lnSpc>
              <a:spcBef>
                <a:spcPct val="20000"/>
              </a:spcBef>
            </a:pPr>
            <a:r>
              <a:rPr lang="en-US" sz="1400">
                <a:latin typeface="Arial Narrow" pitchFamily="-84" charset="0"/>
              </a:rPr>
              <a:t>An NSP may have a contract with another NSP</a:t>
            </a:r>
          </a:p>
        </p:txBody>
      </p:sp>
      <p:sp>
        <p:nvSpPr>
          <p:cNvPr id="342360" name="AutoShape 344"/>
          <p:cNvSpPr>
            <a:spLocks noChangeArrowheads="1"/>
          </p:cNvSpPr>
          <p:nvPr/>
        </p:nvSpPr>
        <p:spPr bwMode="auto">
          <a:xfrm>
            <a:off x="4572000" y="4764088"/>
            <a:ext cx="1295400" cy="720725"/>
          </a:xfrm>
          <a:prstGeom prst="wedgeRoundRectCallout">
            <a:avLst>
              <a:gd name="adj1" fmla="val -96694"/>
              <a:gd name="adj2" fmla="val -103306"/>
              <a:gd name="adj3" fmla="val 16667"/>
            </a:avLst>
          </a:prstGeom>
          <a:solidFill>
            <a:srgbClr val="FFFFCC"/>
          </a:solidFill>
          <a:ln w="9525">
            <a:solidFill>
              <a:schemeClr val="tx1"/>
            </a:solidFill>
            <a:miter lim="800000"/>
            <a:headEnd/>
            <a:tailEnd/>
          </a:ln>
        </p:spPr>
        <p:txBody>
          <a:bodyPr lIns="0" tIns="0" rIns="0" bIns="0" anchor="ctr" anchorCtr="1">
            <a:prstTxWarp prst="textNoShape">
              <a:avLst/>
            </a:prstTxWarp>
          </a:bodyPr>
          <a:lstStyle/>
          <a:p>
            <a:pPr algn="ctr">
              <a:lnSpc>
                <a:spcPct val="90000"/>
              </a:lnSpc>
              <a:spcBef>
                <a:spcPct val="20000"/>
              </a:spcBef>
            </a:pPr>
            <a:r>
              <a:rPr lang="en-US" sz="1400">
                <a:latin typeface="Arial Narrow" pitchFamily="-84" charset="0"/>
              </a:rPr>
              <a:t>An NAP may have contracts with multiple NSPs</a:t>
            </a:r>
          </a:p>
        </p:txBody>
      </p:sp>
      <p:grpSp>
        <p:nvGrpSpPr>
          <p:cNvPr id="32804" name="Group 345"/>
          <p:cNvGrpSpPr>
            <a:grpSpLocks/>
          </p:cNvGrpSpPr>
          <p:nvPr/>
        </p:nvGrpSpPr>
        <p:grpSpPr bwMode="auto">
          <a:xfrm>
            <a:off x="3681413" y="5845175"/>
            <a:ext cx="935037" cy="936625"/>
            <a:chOff x="3334" y="3475"/>
            <a:chExt cx="589" cy="590"/>
          </a:xfrm>
        </p:grpSpPr>
        <p:sp>
          <p:nvSpPr>
            <p:cNvPr id="32809" name="AutoShape 346"/>
            <p:cNvSpPr>
              <a:spLocks noChangeArrowheads="1"/>
            </p:cNvSpPr>
            <p:nvPr/>
          </p:nvSpPr>
          <p:spPr bwMode="auto">
            <a:xfrm>
              <a:off x="3334" y="3475"/>
              <a:ext cx="589" cy="590"/>
            </a:xfrm>
            <a:prstGeom prst="flowChartAlternateProcess">
              <a:avLst/>
            </a:prstGeom>
            <a:solidFill>
              <a:srgbClr val="E1E1FF"/>
            </a:solidFill>
            <a:ln w="9525">
              <a:noFill/>
              <a:miter lim="800000"/>
              <a:headEnd/>
              <a:tailEnd/>
            </a:ln>
          </p:spPr>
          <p:txBody>
            <a:bodyPr wrap="none" lIns="0" tIns="0" anchor="ctr">
              <a:prstTxWarp prst="textNoShape">
                <a:avLst/>
              </a:prstTxWarp>
            </a:bodyPr>
            <a:lstStyle/>
            <a:p>
              <a:pPr algn="ctr"/>
              <a:endParaRPr lang="en-US"/>
            </a:p>
          </p:txBody>
        </p:sp>
        <p:pic>
          <p:nvPicPr>
            <p:cNvPr id="32810" name="Picture 347" descr="x_big_image2"/>
            <p:cNvPicPr>
              <a:picLocks noChangeAspect="1" noChangeArrowheads="1"/>
            </p:cNvPicPr>
            <p:nvPr/>
          </p:nvPicPr>
          <p:blipFill>
            <a:blip r:embed="rId5">
              <a:lum bright="10000" contrast="40000"/>
            </a:blip>
            <a:srcRect/>
            <a:stretch>
              <a:fillRect/>
            </a:stretch>
          </p:blipFill>
          <p:spPr bwMode="auto">
            <a:xfrm>
              <a:off x="3403" y="3521"/>
              <a:ext cx="430" cy="458"/>
            </a:xfrm>
            <a:prstGeom prst="rect">
              <a:avLst/>
            </a:prstGeom>
            <a:noFill/>
            <a:ln w="9525">
              <a:noFill/>
              <a:miter lim="800000"/>
              <a:headEnd/>
              <a:tailEnd/>
            </a:ln>
          </p:spPr>
        </p:pic>
        <p:sp>
          <p:nvSpPr>
            <p:cNvPr id="32811" name="Text Box 348"/>
            <p:cNvSpPr txBox="1">
              <a:spLocks noChangeArrowheads="1"/>
            </p:cNvSpPr>
            <p:nvPr/>
          </p:nvSpPr>
          <p:spPr bwMode="auto">
            <a:xfrm>
              <a:off x="3486" y="3872"/>
              <a:ext cx="295" cy="174"/>
            </a:xfrm>
            <a:prstGeom prst="rect">
              <a:avLst/>
            </a:prstGeom>
            <a:noFill/>
            <a:ln w="9525">
              <a:noFill/>
              <a:miter lim="800000"/>
              <a:headEnd/>
              <a:tailEnd/>
            </a:ln>
          </p:spPr>
          <p:txBody>
            <a:bodyPr wrap="none" lIns="0" tIns="0" rIns="0" bIns="0">
              <a:prstTxWarp prst="textNoShape">
                <a:avLst/>
              </a:prstTxWarp>
              <a:spAutoFit/>
            </a:bodyPr>
            <a:lstStyle/>
            <a:p>
              <a:pPr algn="ctr">
                <a:lnSpc>
                  <a:spcPts val="2400"/>
                </a:lnSpc>
              </a:pPr>
              <a:r>
                <a:rPr lang="de-DE" sz="1600" b="1">
                  <a:latin typeface="Arial Narrow" pitchFamily="-84" charset="0"/>
                </a:rPr>
                <a:t>USER</a:t>
              </a:r>
              <a:endParaRPr lang="en-US" sz="1600" b="1">
                <a:latin typeface="Arial Narrow" pitchFamily="-84" charset="0"/>
              </a:endParaRPr>
            </a:p>
          </p:txBody>
        </p:sp>
      </p:grpSp>
      <p:sp>
        <p:nvSpPr>
          <p:cNvPr id="32805" name="Line 349"/>
          <p:cNvSpPr>
            <a:spLocks noChangeShapeType="1"/>
          </p:cNvSpPr>
          <p:nvPr/>
        </p:nvSpPr>
        <p:spPr bwMode="auto">
          <a:xfrm>
            <a:off x="4041775" y="5413375"/>
            <a:ext cx="71438" cy="431800"/>
          </a:xfrm>
          <a:prstGeom prst="line">
            <a:avLst/>
          </a:prstGeom>
          <a:noFill/>
          <a:ln w="19050" cap="rnd">
            <a:solidFill>
              <a:schemeClr val="tx1"/>
            </a:solidFill>
            <a:prstDash val="sysDot"/>
            <a:round/>
            <a:headEnd/>
            <a:tailEnd/>
          </a:ln>
        </p:spPr>
        <p:txBody>
          <a:bodyPr>
            <a:prstTxWarp prst="textNoShape">
              <a:avLst/>
            </a:prstTxWarp>
          </a:bodyPr>
          <a:lstStyle/>
          <a:p>
            <a:endParaRPr lang="en-US"/>
          </a:p>
        </p:txBody>
      </p:sp>
      <p:sp>
        <p:nvSpPr>
          <p:cNvPr id="32806" name="Line 350"/>
          <p:cNvSpPr>
            <a:spLocks noChangeShapeType="1"/>
          </p:cNvSpPr>
          <p:nvPr/>
        </p:nvSpPr>
        <p:spPr bwMode="auto">
          <a:xfrm flipH="1">
            <a:off x="7208838" y="5413375"/>
            <a:ext cx="288925" cy="431800"/>
          </a:xfrm>
          <a:prstGeom prst="line">
            <a:avLst/>
          </a:prstGeom>
          <a:noFill/>
          <a:ln w="19050" cap="rnd">
            <a:solidFill>
              <a:schemeClr val="tx1"/>
            </a:solidFill>
            <a:prstDash val="sysDot"/>
            <a:round/>
            <a:headEnd/>
            <a:tailEnd/>
          </a:ln>
        </p:spPr>
        <p:txBody>
          <a:bodyPr>
            <a:prstTxWarp prst="textNoShape">
              <a:avLst/>
            </a:prstTxWarp>
          </a:bodyPr>
          <a:lstStyle/>
          <a:p>
            <a:endParaRPr lang="en-US"/>
          </a:p>
        </p:txBody>
      </p:sp>
      <p:sp>
        <p:nvSpPr>
          <p:cNvPr id="342367" name="AutoShape 351"/>
          <p:cNvSpPr>
            <a:spLocks noChangeArrowheads="1"/>
          </p:cNvSpPr>
          <p:nvPr/>
        </p:nvSpPr>
        <p:spPr bwMode="auto">
          <a:xfrm>
            <a:off x="1160463" y="1812925"/>
            <a:ext cx="1511300" cy="792163"/>
          </a:xfrm>
          <a:prstGeom prst="wedgeRoundRectCallout">
            <a:avLst>
              <a:gd name="adj1" fmla="val 86241"/>
              <a:gd name="adj2" fmla="val 70440"/>
              <a:gd name="adj3" fmla="val 16667"/>
            </a:avLst>
          </a:prstGeom>
          <a:solidFill>
            <a:srgbClr val="FFFFCC"/>
          </a:solidFill>
          <a:ln w="9525">
            <a:solidFill>
              <a:schemeClr val="tx1"/>
            </a:solidFill>
            <a:miter lim="800000"/>
            <a:headEnd/>
            <a:tailEnd/>
          </a:ln>
        </p:spPr>
        <p:txBody>
          <a:bodyPr lIns="0" tIns="0" rIns="0" bIns="0" anchor="ctr" anchorCtr="1">
            <a:prstTxWarp prst="textNoShape">
              <a:avLst/>
            </a:prstTxWarp>
          </a:bodyPr>
          <a:lstStyle/>
          <a:p>
            <a:pPr algn="ctr">
              <a:lnSpc>
                <a:spcPct val="90000"/>
              </a:lnSpc>
              <a:spcBef>
                <a:spcPct val="20000"/>
              </a:spcBef>
            </a:pPr>
            <a:r>
              <a:rPr lang="en-US" sz="1400">
                <a:latin typeface="Arial Narrow" pitchFamily="-84" charset="0"/>
              </a:rPr>
              <a:t>An NSP may have a special relationship with an ASP for value added services</a:t>
            </a:r>
          </a:p>
        </p:txBody>
      </p:sp>
      <p:sp>
        <p:nvSpPr>
          <p:cNvPr id="352" name="Text Box 81"/>
          <p:cNvSpPr txBox="1">
            <a:spLocks noChangeArrowheads="1"/>
          </p:cNvSpPr>
          <p:nvPr/>
        </p:nvSpPr>
        <p:spPr bwMode="auto">
          <a:xfrm>
            <a:off x="95250" y="5867400"/>
            <a:ext cx="3148013" cy="893763"/>
          </a:xfrm>
          <a:prstGeom prst="rect">
            <a:avLst/>
          </a:prstGeom>
          <a:noFill/>
          <a:ln w="6350">
            <a:solidFill>
              <a:schemeClr val="tx1"/>
            </a:solidFill>
            <a:miter lim="800000"/>
            <a:headEnd/>
            <a:tailEnd/>
          </a:ln>
          <a:effectLst/>
        </p:spPr>
        <p:txBody>
          <a:bodyPr wrap="none" lIns="72000" tIns="0" rIns="0" bIns="0">
            <a:spAutoFit/>
          </a:bodyPr>
          <a:lstStyle/>
          <a:p>
            <a:pPr eaLnBrk="0" hangingPunct="0">
              <a:lnSpc>
                <a:spcPts val="2400"/>
              </a:lnSpc>
              <a:defRPr/>
            </a:pPr>
            <a:r>
              <a:rPr lang="en-US" sz="1600" dirty="0">
                <a:latin typeface="+mn-lt"/>
                <a:ea typeface="MS PGothic" pitchFamily="34" charset="-128"/>
                <a:sym typeface="Gill Sans" pitchFamily="-1" charset="0"/>
              </a:rPr>
              <a:t>NAP: Network Access Provider</a:t>
            </a:r>
          </a:p>
          <a:p>
            <a:pPr eaLnBrk="0" hangingPunct="0">
              <a:lnSpc>
                <a:spcPts val="2400"/>
              </a:lnSpc>
              <a:defRPr/>
            </a:pPr>
            <a:r>
              <a:rPr lang="en-US" sz="1600" dirty="0">
                <a:latin typeface="+mn-lt"/>
                <a:ea typeface="MS PGothic" pitchFamily="34" charset="-128"/>
                <a:sym typeface="Gill Sans" pitchFamily="-1" charset="0"/>
              </a:rPr>
              <a:t>NSP: Network Service Provider</a:t>
            </a:r>
            <a:br>
              <a:rPr lang="en-US" sz="1600" dirty="0">
                <a:latin typeface="+mn-lt"/>
                <a:ea typeface="MS PGothic" pitchFamily="34" charset="-128"/>
                <a:sym typeface="Gill Sans" pitchFamily="-1" charset="0"/>
              </a:rPr>
            </a:br>
            <a:r>
              <a:rPr lang="en-US" sz="1600" dirty="0">
                <a:latin typeface="+mn-lt"/>
                <a:ea typeface="MS PGothic" pitchFamily="34" charset="-128"/>
                <a:sym typeface="Gill Sans" pitchFamily="-1" charset="0"/>
              </a:rPr>
              <a:t>ASP: Application Service Provider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23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23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23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2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358" grpId="0" animBg="1"/>
      <p:bldP spid="342359" grpId="0" animBg="1"/>
      <p:bldP spid="342360" grpId="0" animBg="1"/>
      <p:bldP spid="342367"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2800" smtClean="0"/>
              <a:t>For Comparison:</a:t>
            </a:r>
            <a:r>
              <a:rPr lang="en-US" smtClean="0"/>
              <a:t/>
            </a:r>
            <a:br>
              <a:rPr lang="en-US" smtClean="0"/>
            </a:br>
            <a:r>
              <a:rPr lang="en-US" smtClean="0"/>
              <a:t>The legacy Mobile Network Structure</a:t>
            </a:r>
          </a:p>
        </p:txBody>
      </p:sp>
      <p:sp>
        <p:nvSpPr>
          <p:cNvPr id="43011" name="Rectangle 3"/>
          <p:cNvSpPr>
            <a:spLocks noGrp="1" noChangeArrowheads="1"/>
          </p:cNvSpPr>
          <p:nvPr>
            <p:ph idx="1"/>
          </p:nvPr>
        </p:nvSpPr>
        <p:spPr>
          <a:xfrm>
            <a:off x="3352800" y="1587500"/>
            <a:ext cx="5334000" cy="5257800"/>
          </a:xfrm>
        </p:spPr>
        <p:txBody>
          <a:bodyPr>
            <a:normAutofit fontScale="77500" lnSpcReduction="20000"/>
          </a:bodyPr>
          <a:lstStyle/>
          <a:p>
            <a:pPr>
              <a:buFont typeface="Arial" charset="0"/>
              <a:buChar char="•"/>
              <a:defRPr/>
            </a:pPr>
            <a:r>
              <a:rPr lang="en-US" sz="3100" dirty="0" smtClean="0">
                <a:sym typeface="Arial" charset="0"/>
              </a:rPr>
              <a:t>Same partitioning exists also in legacy telecommunication networks</a:t>
            </a:r>
          </a:p>
          <a:p>
            <a:pPr>
              <a:buFont typeface="Arial" charset="0"/>
              <a:buChar char="•"/>
              <a:defRPr/>
            </a:pPr>
            <a:r>
              <a:rPr lang="en-US" sz="3100" dirty="0" smtClean="0">
                <a:sym typeface="Arial" charset="0"/>
              </a:rPr>
              <a:t>However:</a:t>
            </a:r>
          </a:p>
          <a:p>
            <a:pPr lvl="1">
              <a:buFont typeface="Arial" charset="0"/>
              <a:buChar char="•"/>
              <a:defRPr/>
            </a:pPr>
            <a:r>
              <a:rPr lang="en-US" dirty="0" smtClean="0">
                <a:sym typeface="Arial" charset="0"/>
              </a:rPr>
              <a:t>Services are combined with control and radio access into a single operational entity</a:t>
            </a:r>
          </a:p>
          <a:p>
            <a:pPr lvl="1">
              <a:buFont typeface="Arial" charset="0"/>
              <a:buChar char="•"/>
              <a:defRPr/>
            </a:pPr>
            <a:r>
              <a:rPr lang="en-US" dirty="0" smtClean="0">
                <a:sym typeface="Arial" charset="0"/>
              </a:rPr>
              <a:t>Terminals are tightly coupled to the operator to ensure proper use, i.e. prevent bypassing the operator’s policies and services</a:t>
            </a:r>
          </a:p>
          <a:p>
            <a:pPr lvl="1">
              <a:buFont typeface="Arial" charset="0"/>
              <a:buChar char="•"/>
              <a:defRPr/>
            </a:pPr>
            <a:r>
              <a:rPr lang="en-US" dirty="0" smtClean="0">
                <a:sym typeface="Arial" charset="0"/>
              </a:rPr>
              <a:t>Value is generated by the services</a:t>
            </a:r>
          </a:p>
          <a:p>
            <a:pPr lvl="1">
              <a:buFont typeface="Arial" charset="0"/>
              <a:buChar char="•"/>
              <a:defRPr/>
            </a:pPr>
            <a:r>
              <a:rPr lang="en-US" dirty="0" smtClean="0">
                <a:sym typeface="Arial" charset="0"/>
              </a:rPr>
              <a:t>Radio Access and Control are adjusted to the operator’s services</a:t>
            </a:r>
          </a:p>
          <a:p>
            <a:pPr lvl="1">
              <a:buFont typeface="Arial" charset="0"/>
              <a:buChar char="•"/>
              <a:defRPr/>
            </a:pPr>
            <a:r>
              <a:rPr lang="en-US" dirty="0" smtClean="0">
                <a:sym typeface="Arial" charset="0"/>
              </a:rPr>
              <a:t>Complete standardization of services to enable interoperability and roaming</a:t>
            </a:r>
          </a:p>
        </p:txBody>
      </p:sp>
      <p:sp>
        <p:nvSpPr>
          <p:cNvPr id="33796" name="AutoShape 4"/>
          <p:cNvSpPr>
            <a:spLocks noChangeArrowheads="1"/>
          </p:cNvSpPr>
          <p:nvPr/>
        </p:nvSpPr>
        <p:spPr bwMode="auto">
          <a:xfrm>
            <a:off x="400050" y="5445125"/>
            <a:ext cx="1228725" cy="1008063"/>
          </a:xfrm>
          <a:prstGeom prst="flowChartAlternateProcess">
            <a:avLst/>
          </a:prstGeom>
          <a:solidFill>
            <a:srgbClr val="BAD1E8"/>
          </a:solidFill>
          <a:ln w="9525">
            <a:noFill/>
            <a:miter lim="800000"/>
            <a:headEnd/>
            <a:tailEnd/>
          </a:ln>
        </p:spPr>
        <p:txBody>
          <a:bodyPr wrap="none" lIns="0" tIns="0" anchor="ctr">
            <a:prstTxWarp prst="textNoShape">
              <a:avLst/>
            </a:prstTxWarp>
          </a:bodyPr>
          <a:lstStyle/>
          <a:p>
            <a:pPr algn="ctr"/>
            <a:endParaRPr lang="en-US"/>
          </a:p>
        </p:txBody>
      </p:sp>
      <p:sp>
        <p:nvSpPr>
          <p:cNvPr id="33797" name="AutoShape 5"/>
          <p:cNvSpPr>
            <a:spLocks noChangeArrowheads="1"/>
          </p:cNvSpPr>
          <p:nvPr/>
        </p:nvSpPr>
        <p:spPr bwMode="auto">
          <a:xfrm>
            <a:off x="400050" y="1414463"/>
            <a:ext cx="1184275" cy="3621087"/>
          </a:xfrm>
          <a:prstGeom prst="flowChartAlternateProcess">
            <a:avLst/>
          </a:prstGeom>
          <a:solidFill>
            <a:srgbClr val="BAD1E8"/>
          </a:solidFill>
          <a:ln w="9525">
            <a:noFill/>
            <a:miter lim="800000"/>
            <a:headEnd/>
            <a:tailEnd/>
          </a:ln>
        </p:spPr>
        <p:txBody>
          <a:bodyPr wrap="none" lIns="0" tIns="0" anchor="ctr">
            <a:prstTxWarp prst="textNoShape">
              <a:avLst/>
            </a:prstTxWarp>
          </a:bodyPr>
          <a:lstStyle/>
          <a:p>
            <a:pPr algn="ctr"/>
            <a:endParaRPr lang="en-US"/>
          </a:p>
        </p:txBody>
      </p:sp>
      <p:sp>
        <p:nvSpPr>
          <p:cNvPr id="33798" name="Line 6"/>
          <p:cNvSpPr>
            <a:spLocks noChangeShapeType="1"/>
          </p:cNvSpPr>
          <p:nvPr/>
        </p:nvSpPr>
        <p:spPr bwMode="auto">
          <a:xfrm flipV="1">
            <a:off x="976313" y="5046663"/>
            <a:ext cx="0" cy="398462"/>
          </a:xfrm>
          <a:prstGeom prst="line">
            <a:avLst/>
          </a:prstGeom>
          <a:noFill/>
          <a:ln w="28575" cap="rnd">
            <a:solidFill>
              <a:schemeClr val="tx1"/>
            </a:solidFill>
            <a:prstDash val="sysDot"/>
            <a:round/>
            <a:headEnd/>
            <a:tailEnd/>
          </a:ln>
        </p:spPr>
        <p:txBody>
          <a:bodyPr wrap="none" anchor="ctr">
            <a:prstTxWarp prst="textNoShape">
              <a:avLst/>
            </a:prstTxWarp>
          </a:bodyPr>
          <a:lstStyle/>
          <a:p>
            <a:endParaRPr lang="en-US"/>
          </a:p>
        </p:txBody>
      </p:sp>
      <p:pic>
        <p:nvPicPr>
          <p:cNvPr id="33799" name="Picture 7" descr="pcs_TECHNOL_47"/>
          <p:cNvPicPr>
            <a:picLocks noChangeAspect="1" noChangeArrowheads="1"/>
          </p:cNvPicPr>
          <p:nvPr/>
        </p:nvPicPr>
        <p:blipFill>
          <a:blip r:embed="rId2"/>
          <a:srcRect/>
          <a:stretch>
            <a:fillRect/>
          </a:stretch>
        </p:blipFill>
        <p:spPr bwMode="auto">
          <a:xfrm>
            <a:off x="1195388" y="4056063"/>
            <a:ext cx="303212" cy="315912"/>
          </a:xfrm>
          <a:prstGeom prst="rect">
            <a:avLst/>
          </a:prstGeom>
          <a:noFill/>
          <a:ln w="9525">
            <a:noFill/>
            <a:miter lim="800000"/>
            <a:headEnd/>
            <a:tailEnd/>
          </a:ln>
        </p:spPr>
      </p:pic>
      <p:pic>
        <p:nvPicPr>
          <p:cNvPr id="33800" name="Picture 8"/>
          <p:cNvPicPr>
            <a:picLocks noChangeArrowheads="1"/>
          </p:cNvPicPr>
          <p:nvPr/>
        </p:nvPicPr>
        <p:blipFill>
          <a:blip r:embed="rId3"/>
          <a:srcRect/>
          <a:stretch>
            <a:fillRect/>
          </a:stretch>
        </p:blipFill>
        <p:spPr bwMode="auto">
          <a:xfrm>
            <a:off x="1168400" y="4462463"/>
            <a:ext cx="306388" cy="195262"/>
          </a:xfrm>
          <a:prstGeom prst="rect">
            <a:avLst/>
          </a:prstGeom>
          <a:noFill/>
          <a:ln w="12700">
            <a:noFill/>
            <a:miter lim="800000"/>
            <a:headEnd/>
            <a:tailEnd/>
          </a:ln>
        </p:spPr>
      </p:pic>
      <p:grpSp>
        <p:nvGrpSpPr>
          <p:cNvPr id="33801" name="Group 9"/>
          <p:cNvGrpSpPr>
            <a:grpSpLocks noChangeAspect="1"/>
          </p:cNvGrpSpPr>
          <p:nvPr/>
        </p:nvGrpSpPr>
        <p:grpSpPr bwMode="auto">
          <a:xfrm flipH="1">
            <a:off x="496888" y="4049713"/>
            <a:ext cx="661987" cy="796925"/>
            <a:chOff x="5" y="2480"/>
            <a:chExt cx="237" cy="430"/>
          </a:xfrm>
        </p:grpSpPr>
        <p:grpSp>
          <p:nvGrpSpPr>
            <p:cNvPr id="33860" name="Group 10"/>
            <p:cNvGrpSpPr>
              <a:grpSpLocks noChangeAspect="1"/>
            </p:cNvGrpSpPr>
            <p:nvPr/>
          </p:nvGrpSpPr>
          <p:grpSpPr bwMode="auto">
            <a:xfrm>
              <a:off x="5" y="2521"/>
              <a:ext cx="145" cy="389"/>
              <a:chOff x="5" y="2521"/>
              <a:chExt cx="145" cy="389"/>
            </a:xfrm>
          </p:grpSpPr>
          <p:grpSp>
            <p:nvGrpSpPr>
              <p:cNvPr id="33864" name="Group 11"/>
              <p:cNvGrpSpPr>
                <a:grpSpLocks noChangeAspect="1"/>
              </p:cNvGrpSpPr>
              <p:nvPr/>
            </p:nvGrpSpPr>
            <p:grpSpPr bwMode="auto">
              <a:xfrm>
                <a:off x="7" y="2654"/>
                <a:ext cx="143" cy="256"/>
                <a:chOff x="7" y="2654"/>
                <a:chExt cx="143" cy="256"/>
              </a:xfrm>
            </p:grpSpPr>
            <p:grpSp>
              <p:nvGrpSpPr>
                <p:cNvPr id="33872" name="Group 12"/>
                <p:cNvGrpSpPr>
                  <a:grpSpLocks noChangeAspect="1"/>
                </p:cNvGrpSpPr>
                <p:nvPr/>
              </p:nvGrpSpPr>
              <p:grpSpPr bwMode="auto">
                <a:xfrm>
                  <a:off x="7" y="2661"/>
                  <a:ext cx="93" cy="247"/>
                  <a:chOff x="7" y="2661"/>
                  <a:chExt cx="93" cy="247"/>
                </a:xfrm>
              </p:grpSpPr>
              <p:sp>
                <p:nvSpPr>
                  <p:cNvPr id="33880" name="Line 13"/>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1" name="Line 14"/>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2" name="Line 15"/>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3" name="Line 16"/>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4" name="Line 17"/>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5" name="Line 18"/>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86" name="Line 19"/>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3873" name="Line 20"/>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4" name="Line 21"/>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5" name="Line 22"/>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6" name="Line 23"/>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7" name="Line 24"/>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8" name="Line 25"/>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3879" name="Line 26"/>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3865" name="Group 27"/>
              <p:cNvGrpSpPr>
                <a:grpSpLocks noChangeAspect="1"/>
              </p:cNvGrpSpPr>
              <p:nvPr/>
            </p:nvGrpSpPr>
            <p:grpSpPr bwMode="auto">
              <a:xfrm>
                <a:off x="5" y="2533"/>
                <a:ext cx="141" cy="374"/>
                <a:chOff x="5" y="2533"/>
                <a:chExt cx="141" cy="374"/>
              </a:xfrm>
            </p:grpSpPr>
            <p:sp>
              <p:nvSpPr>
                <p:cNvPr id="33867" name="Line 28"/>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68" name="Line 29"/>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69" name="Line 30"/>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70" name="Line 31"/>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3871" name="Line 32"/>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3866" name="Oval 33"/>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p>
            </p:txBody>
          </p:sp>
        </p:grpSp>
        <p:sp>
          <p:nvSpPr>
            <p:cNvPr id="33861" name="Arc 34"/>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862" name="Arc 35"/>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p>
          </p:txBody>
        </p:sp>
        <p:sp>
          <p:nvSpPr>
            <p:cNvPr id="33863" name="Arc 36"/>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p>
          </p:txBody>
        </p:sp>
      </p:grpSp>
      <p:sp>
        <p:nvSpPr>
          <p:cNvPr id="33802" name="Text Box 37"/>
          <p:cNvSpPr txBox="1">
            <a:spLocks noChangeArrowheads="1"/>
          </p:cNvSpPr>
          <p:nvPr/>
        </p:nvSpPr>
        <p:spPr bwMode="auto">
          <a:xfrm>
            <a:off x="523875" y="6148388"/>
            <a:ext cx="969963" cy="30480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rPr>
              <a:t>Subscriber</a:t>
            </a:r>
            <a:endParaRPr lang="en-US" sz="1600">
              <a:solidFill>
                <a:schemeClr val="tx1"/>
              </a:solidFill>
            </a:endParaRPr>
          </a:p>
        </p:txBody>
      </p:sp>
      <p:sp>
        <p:nvSpPr>
          <p:cNvPr id="33803" name="Rectangle 38"/>
          <p:cNvSpPr>
            <a:spLocks noChangeArrowheads="1"/>
          </p:cNvSpPr>
          <p:nvPr/>
        </p:nvSpPr>
        <p:spPr bwMode="auto">
          <a:xfrm>
            <a:off x="458788" y="3833813"/>
            <a:ext cx="1084262" cy="1081087"/>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400" b="1">
                <a:solidFill>
                  <a:schemeClr val="tx1"/>
                </a:solidFill>
                <a:latin typeface="Arial Narrow" pitchFamily="-84" charset="0"/>
              </a:rPr>
              <a:t>Radio Access</a:t>
            </a:r>
            <a:endParaRPr lang="en-US" sz="1400" b="1">
              <a:solidFill>
                <a:schemeClr val="tx1"/>
              </a:solidFill>
              <a:latin typeface="Arial Narrow" pitchFamily="-84" charset="0"/>
            </a:endParaRPr>
          </a:p>
        </p:txBody>
      </p:sp>
      <p:sp>
        <p:nvSpPr>
          <p:cNvPr id="33804" name="Rectangle 39"/>
          <p:cNvSpPr>
            <a:spLocks noChangeArrowheads="1"/>
          </p:cNvSpPr>
          <p:nvPr/>
        </p:nvSpPr>
        <p:spPr bwMode="auto">
          <a:xfrm>
            <a:off x="458788" y="2662238"/>
            <a:ext cx="1084262" cy="1081087"/>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rPr>
              <a:t>Control</a:t>
            </a:r>
            <a:endParaRPr lang="en-US" sz="1600">
              <a:solidFill>
                <a:schemeClr val="tx1"/>
              </a:solidFill>
            </a:endParaRPr>
          </a:p>
        </p:txBody>
      </p:sp>
      <p:sp>
        <p:nvSpPr>
          <p:cNvPr id="33805" name="Rectangle 40"/>
          <p:cNvSpPr>
            <a:spLocks noChangeArrowheads="1"/>
          </p:cNvSpPr>
          <p:nvPr/>
        </p:nvSpPr>
        <p:spPr bwMode="auto">
          <a:xfrm>
            <a:off x="458788" y="1485900"/>
            <a:ext cx="1084262" cy="1081088"/>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rPr>
              <a:t>Services</a:t>
            </a:r>
            <a:endParaRPr lang="en-US" sz="1600">
              <a:solidFill>
                <a:schemeClr val="tx1"/>
              </a:solidFill>
            </a:endParaRPr>
          </a:p>
        </p:txBody>
      </p:sp>
      <p:grpSp>
        <p:nvGrpSpPr>
          <p:cNvPr id="33806" name="Group 41"/>
          <p:cNvGrpSpPr>
            <a:grpSpLocks/>
          </p:cNvGrpSpPr>
          <p:nvPr/>
        </p:nvGrpSpPr>
        <p:grpSpPr bwMode="auto">
          <a:xfrm>
            <a:off x="739775" y="1773238"/>
            <a:ext cx="269875" cy="460375"/>
            <a:chOff x="4120" y="2308"/>
            <a:chExt cx="305" cy="415"/>
          </a:xfrm>
        </p:grpSpPr>
        <p:sp>
          <p:nvSpPr>
            <p:cNvPr id="33849" name="Freeform 4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3850" name="Rectangle 4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3851" name="Oval 4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3852" name="Group 45"/>
            <p:cNvGrpSpPr>
              <a:grpSpLocks/>
            </p:cNvGrpSpPr>
            <p:nvPr/>
          </p:nvGrpSpPr>
          <p:grpSpPr bwMode="auto">
            <a:xfrm flipH="1">
              <a:off x="4164" y="2500"/>
              <a:ext cx="152" cy="109"/>
              <a:chOff x="3216" y="2784"/>
              <a:chExt cx="192" cy="144"/>
            </a:xfrm>
          </p:grpSpPr>
          <p:sp>
            <p:nvSpPr>
              <p:cNvPr id="33856" name="Line 4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57" name="Line 4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58" name="Line 4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59" name="Line 4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3853" name="Freeform 5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3854" name="Oval 5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3855" name="Oval 5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3807" name="Group 53"/>
          <p:cNvGrpSpPr>
            <a:grpSpLocks/>
          </p:cNvGrpSpPr>
          <p:nvPr/>
        </p:nvGrpSpPr>
        <p:grpSpPr bwMode="auto">
          <a:xfrm>
            <a:off x="812800" y="1917700"/>
            <a:ext cx="269875" cy="460375"/>
            <a:chOff x="4120" y="2308"/>
            <a:chExt cx="305" cy="415"/>
          </a:xfrm>
        </p:grpSpPr>
        <p:sp>
          <p:nvSpPr>
            <p:cNvPr id="33838" name="Freeform 5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3839" name="Rectangle 5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3840" name="Oval 5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3841" name="Group 57"/>
            <p:cNvGrpSpPr>
              <a:grpSpLocks/>
            </p:cNvGrpSpPr>
            <p:nvPr/>
          </p:nvGrpSpPr>
          <p:grpSpPr bwMode="auto">
            <a:xfrm flipH="1">
              <a:off x="4164" y="2500"/>
              <a:ext cx="152" cy="109"/>
              <a:chOff x="3216" y="2784"/>
              <a:chExt cx="192" cy="144"/>
            </a:xfrm>
          </p:grpSpPr>
          <p:sp>
            <p:nvSpPr>
              <p:cNvPr id="33845" name="Line 5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46" name="Line 5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47" name="Line 6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48" name="Line 6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3842" name="Freeform 6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3843" name="Oval 6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3844" name="Oval 6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grpSp>
        <p:nvGrpSpPr>
          <p:cNvPr id="33808" name="Group 65"/>
          <p:cNvGrpSpPr>
            <a:grpSpLocks/>
          </p:cNvGrpSpPr>
          <p:nvPr/>
        </p:nvGrpSpPr>
        <p:grpSpPr bwMode="auto">
          <a:xfrm>
            <a:off x="957263" y="2062163"/>
            <a:ext cx="269875" cy="460375"/>
            <a:chOff x="4120" y="2308"/>
            <a:chExt cx="305" cy="415"/>
          </a:xfrm>
        </p:grpSpPr>
        <p:sp>
          <p:nvSpPr>
            <p:cNvPr id="33827" name="Freeform 6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3828" name="Rectangle 6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3829" name="Oval 6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3830" name="Group 69"/>
            <p:cNvGrpSpPr>
              <a:grpSpLocks/>
            </p:cNvGrpSpPr>
            <p:nvPr/>
          </p:nvGrpSpPr>
          <p:grpSpPr bwMode="auto">
            <a:xfrm flipH="1">
              <a:off x="4164" y="2500"/>
              <a:ext cx="152" cy="109"/>
              <a:chOff x="3216" y="2784"/>
              <a:chExt cx="192" cy="144"/>
            </a:xfrm>
          </p:grpSpPr>
          <p:sp>
            <p:nvSpPr>
              <p:cNvPr id="33834" name="Line 7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35" name="Line 7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36" name="Line 7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37" name="Line 7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3831" name="Freeform 7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3832" name="Oval 7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3833" name="Oval 7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pic>
        <p:nvPicPr>
          <p:cNvPr id="33809" name="Picture 77" descr="sl45_transparent"/>
          <p:cNvPicPr>
            <a:picLocks noChangeAspect="1" noChangeArrowheads="1"/>
          </p:cNvPicPr>
          <p:nvPr/>
        </p:nvPicPr>
        <p:blipFill>
          <a:blip r:embed="rId4"/>
          <a:srcRect/>
          <a:stretch>
            <a:fillRect/>
          </a:stretch>
        </p:blipFill>
        <p:spPr bwMode="auto">
          <a:xfrm>
            <a:off x="1139825" y="5667375"/>
            <a:ext cx="219075" cy="485775"/>
          </a:xfrm>
          <a:prstGeom prst="rect">
            <a:avLst/>
          </a:prstGeom>
          <a:noFill/>
          <a:ln w="9525">
            <a:noFill/>
            <a:miter lim="800000"/>
            <a:headEnd/>
            <a:tailEnd/>
          </a:ln>
        </p:spPr>
      </p:pic>
      <p:pic>
        <p:nvPicPr>
          <p:cNvPr id="33810" name="Picture 78"/>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620713" y="5638800"/>
            <a:ext cx="377825" cy="555625"/>
          </a:xfrm>
          <a:prstGeom prst="rect">
            <a:avLst/>
          </a:prstGeom>
          <a:noFill/>
          <a:ln w="9525">
            <a:noFill/>
            <a:miter lim="800000"/>
            <a:headEnd/>
            <a:tailEnd/>
          </a:ln>
        </p:spPr>
      </p:pic>
      <p:sp>
        <p:nvSpPr>
          <p:cNvPr id="33811" name="AutoShape 79"/>
          <p:cNvSpPr>
            <a:spLocks noChangeArrowheads="1"/>
          </p:cNvSpPr>
          <p:nvPr/>
        </p:nvSpPr>
        <p:spPr bwMode="auto">
          <a:xfrm>
            <a:off x="592138" y="2914650"/>
            <a:ext cx="406400" cy="314325"/>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eaLnBrk="0" hangingPunct="0"/>
            <a:endParaRPr lang="en-US" sz="1600">
              <a:solidFill>
                <a:schemeClr val="tx1"/>
              </a:solidFill>
            </a:endParaRPr>
          </a:p>
        </p:txBody>
      </p:sp>
      <p:grpSp>
        <p:nvGrpSpPr>
          <p:cNvPr id="33812" name="Group 80"/>
          <p:cNvGrpSpPr>
            <a:grpSpLocks/>
          </p:cNvGrpSpPr>
          <p:nvPr/>
        </p:nvGrpSpPr>
        <p:grpSpPr bwMode="auto">
          <a:xfrm>
            <a:off x="1133475" y="2903538"/>
            <a:ext cx="215900" cy="460375"/>
            <a:chOff x="4120" y="2308"/>
            <a:chExt cx="305" cy="415"/>
          </a:xfrm>
        </p:grpSpPr>
        <p:sp>
          <p:nvSpPr>
            <p:cNvPr id="33816" name="Freeform 81"/>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p>
          </p:txBody>
        </p:sp>
        <p:sp>
          <p:nvSpPr>
            <p:cNvPr id="33817" name="Rectangle 82"/>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p>
          </p:txBody>
        </p:sp>
        <p:sp>
          <p:nvSpPr>
            <p:cNvPr id="33818" name="Oval 83"/>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grpSp>
          <p:nvGrpSpPr>
            <p:cNvPr id="33819" name="Group 84"/>
            <p:cNvGrpSpPr>
              <a:grpSpLocks/>
            </p:cNvGrpSpPr>
            <p:nvPr/>
          </p:nvGrpSpPr>
          <p:grpSpPr bwMode="auto">
            <a:xfrm flipH="1">
              <a:off x="4164" y="2500"/>
              <a:ext cx="152" cy="109"/>
              <a:chOff x="3216" y="2784"/>
              <a:chExt cx="192" cy="144"/>
            </a:xfrm>
          </p:grpSpPr>
          <p:sp>
            <p:nvSpPr>
              <p:cNvPr id="33823" name="Line 85"/>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24" name="Line 86"/>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25" name="Line 87"/>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3826" name="Line 88"/>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3820" name="Freeform 89"/>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p>
          </p:txBody>
        </p:sp>
        <p:sp>
          <p:nvSpPr>
            <p:cNvPr id="33821" name="Oval 90"/>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p>
          </p:txBody>
        </p:sp>
        <p:sp>
          <p:nvSpPr>
            <p:cNvPr id="33822" name="Oval 91"/>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p>
          </p:txBody>
        </p:sp>
      </p:grpSp>
      <p:pic>
        <p:nvPicPr>
          <p:cNvPr id="33813" name="Picture 92" descr="pcs_TECHNOL_47"/>
          <p:cNvPicPr>
            <a:picLocks noChangeAspect="1" noChangeArrowheads="1"/>
          </p:cNvPicPr>
          <p:nvPr/>
        </p:nvPicPr>
        <p:blipFill>
          <a:blip r:embed="rId2"/>
          <a:srcRect/>
          <a:stretch>
            <a:fillRect/>
          </a:stretch>
        </p:blipFill>
        <p:spPr bwMode="auto">
          <a:xfrm>
            <a:off x="728663" y="3319463"/>
            <a:ext cx="346075" cy="360362"/>
          </a:xfrm>
          <a:prstGeom prst="rect">
            <a:avLst/>
          </a:prstGeom>
          <a:noFill/>
          <a:ln w="9525">
            <a:noFill/>
            <a:miter lim="800000"/>
            <a:headEnd/>
            <a:tailEnd/>
          </a:ln>
        </p:spPr>
      </p:pic>
      <p:sp>
        <p:nvSpPr>
          <p:cNvPr id="33814" name="Freeform 96"/>
          <p:cNvSpPr>
            <a:spLocks/>
          </p:cNvSpPr>
          <p:nvPr/>
        </p:nvSpPr>
        <p:spPr bwMode="auto">
          <a:xfrm>
            <a:off x="1293813" y="3417888"/>
            <a:ext cx="581025" cy="2182812"/>
          </a:xfrm>
          <a:custGeom>
            <a:avLst/>
            <a:gdLst>
              <a:gd name="T0" fmla="*/ 79 w 366"/>
              <a:gd name="T1" fmla="*/ 0 h 1375"/>
              <a:gd name="T2" fmla="*/ 353 w 366"/>
              <a:gd name="T3" fmla="*/ 1022 h 1375"/>
              <a:gd name="T4" fmla="*/ 0 w 366"/>
              <a:gd name="T5" fmla="*/ 1375 h 1375"/>
              <a:gd name="T6" fmla="*/ 0 60000 65536"/>
              <a:gd name="T7" fmla="*/ 0 60000 65536"/>
              <a:gd name="T8" fmla="*/ 0 60000 65536"/>
              <a:gd name="T9" fmla="*/ 0 w 366"/>
              <a:gd name="T10" fmla="*/ 0 h 1375"/>
              <a:gd name="T11" fmla="*/ 366 w 366"/>
              <a:gd name="T12" fmla="*/ 1375 h 1375"/>
            </a:gdLst>
            <a:ahLst/>
            <a:cxnLst>
              <a:cxn ang="T6">
                <a:pos x="T0" y="T1"/>
              </a:cxn>
              <a:cxn ang="T7">
                <a:pos x="T2" y="T3"/>
              </a:cxn>
              <a:cxn ang="T8">
                <a:pos x="T4" y="T5"/>
              </a:cxn>
            </a:cxnLst>
            <a:rect l="T9" t="T10" r="T11" b="T12"/>
            <a:pathLst>
              <a:path w="366" h="1375">
                <a:moveTo>
                  <a:pt x="79" y="0"/>
                </a:moveTo>
                <a:cubicBezTo>
                  <a:pt x="125" y="170"/>
                  <a:pt x="366" y="793"/>
                  <a:pt x="353" y="1022"/>
                </a:cubicBezTo>
                <a:cubicBezTo>
                  <a:pt x="340" y="1251"/>
                  <a:pt x="74" y="1302"/>
                  <a:pt x="0" y="1375"/>
                </a:cubicBezTo>
              </a:path>
            </a:pathLst>
          </a:custGeom>
          <a:noFill/>
          <a:ln w="28575">
            <a:solidFill>
              <a:schemeClr val="tx1"/>
            </a:solidFill>
            <a:prstDash val="dash"/>
            <a:round/>
            <a:headEnd type="triangle" w="med" len="med"/>
            <a:tailEnd type="triangle" w="med" len="med"/>
          </a:ln>
        </p:spPr>
        <p:txBody>
          <a:bodyPr lIns="0" tIns="0" rIns="0" bIns="0">
            <a:prstTxWarp prst="textNoShape">
              <a:avLst/>
            </a:prstTxWarp>
          </a:bodyPr>
          <a:lstStyle/>
          <a:p>
            <a:pPr algn="ctr"/>
            <a:endParaRPr lang="en-US"/>
          </a:p>
        </p:txBody>
      </p:sp>
      <p:sp>
        <p:nvSpPr>
          <p:cNvPr id="33815" name="Text Box 97"/>
          <p:cNvSpPr txBox="1">
            <a:spLocks noChangeArrowheads="1"/>
          </p:cNvSpPr>
          <p:nvPr/>
        </p:nvSpPr>
        <p:spPr bwMode="auto">
          <a:xfrm>
            <a:off x="1566863" y="5278438"/>
            <a:ext cx="1709737" cy="817562"/>
          </a:xfrm>
          <a:prstGeom prst="rect">
            <a:avLst/>
          </a:prstGeom>
          <a:noFill/>
          <a:ln w="9525">
            <a:noFill/>
            <a:miter lim="800000"/>
            <a:headEnd/>
            <a:tailEnd/>
          </a:ln>
        </p:spPr>
        <p:txBody>
          <a:bodyPr lIns="0" tIns="0" rIns="0" bIns="0">
            <a:prstTxWarp prst="textNoShape">
              <a:avLst/>
            </a:prstTxWarp>
          </a:bodyPr>
          <a:lstStyle/>
          <a:p>
            <a:pPr algn="ctr">
              <a:spcBef>
                <a:spcPct val="50000"/>
              </a:spcBef>
            </a:pPr>
            <a:r>
              <a:rPr lang="en-US" sz="1600">
                <a:solidFill>
                  <a:schemeClr val="tx1"/>
                </a:solidFill>
                <a:sym typeface="Wingdings" pitchFamily="-84" charset="2"/>
              </a:rPr>
              <a:t>Tight coupling (and subsidizing) of terminals</a:t>
            </a:r>
            <a:endParaRPr lang="en-US" sz="160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06133C47-FDC0-0642-B099-395F52B42F07}" type="slidenum">
              <a:rPr lang="en-US"/>
              <a:pPr/>
              <a:t>2</a:t>
            </a:fld>
            <a:endParaRPr lang="en-US"/>
          </a:p>
        </p:txBody>
      </p:sp>
      <p:sp>
        <p:nvSpPr>
          <p:cNvPr id="15363" name="Rectangle 1"/>
          <p:cNvSpPr>
            <a:spLocks noGrp="1" noChangeArrowheads="1"/>
          </p:cNvSpPr>
          <p:nvPr>
            <p:ph type="title"/>
          </p:nvPr>
        </p:nvSpPr>
        <p:spPr>
          <a:xfrm>
            <a:off x="457200" y="92075"/>
            <a:ext cx="8102600" cy="6667500"/>
          </a:xfrm>
        </p:spPr>
        <p:txBody>
          <a:bodyPr/>
          <a:lstStyle/>
          <a:p>
            <a:pPr eaLnBrk="1" hangingPunct="1"/>
            <a:r>
              <a:rPr lang="en-US" b="1" dirty="0" smtClean="0"/>
              <a:t>IEEE 802 Tutorial – </a:t>
            </a:r>
            <a:br>
              <a:rPr lang="en-US" b="1" dirty="0" smtClean="0"/>
            </a:br>
            <a:r>
              <a:rPr lang="en-US" b="1" dirty="0" smtClean="0"/>
              <a:t>Heterogeneous Networking among the IEEE 802 Family:</a:t>
            </a:r>
            <a:br>
              <a:rPr lang="en-US" b="1" dirty="0" smtClean="0"/>
            </a:br>
            <a:r>
              <a:rPr lang="en-US" b="1" dirty="0" smtClean="0"/>
              <a:t>Proposal for an ONMI Standard</a:t>
            </a:r>
            <a:r>
              <a:rPr lang="en-US" dirty="0" smtClean="0"/>
              <a:t/>
            </a:r>
            <a:br>
              <a:rPr lang="en-US" dirty="0" smtClean="0"/>
            </a:br>
            <a:r>
              <a:rPr lang="en-US" sz="2400" dirty="0" smtClean="0"/>
              <a:t/>
            </a:r>
            <a:br>
              <a:rPr lang="en-US" sz="2400" dirty="0" smtClean="0"/>
            </a:br>
            <a:r>
              <a:rPr lang="en-US" sz="2400" dirty="0" smtClean="0"/>
              <a:t>16 July 2012</a:t>
            </a:r>
            <a:br>
              <a:rPr lang="en-US" sz="2400" dirty="0" smtClean="0"/>
            </a:br>
            <a:r>
              <a:rPr lang="en-US" sz="2400" dirty="0" smtClean="0"/>
              <a:t>San Diego, CA, USA</a:t>
            </a:r>
            <a:r>
              <a:rPr lang="en-US" dirty="0" smtClean="0"/>
              <a:t/>
            </a:r>
            <a:br>
              <a:rPr lang="en-US" dirty="0" smtClean="0"/>
            </a:br>
            <a:r>
              <a:rPr lang="en-US" dirty="0" smtClean="0"/>
              <a:t/>
            </a:r>
            <a:br>
              <a:rPr lang="en-US" dirty="0" smtClean="0"/>
            </a:br>
            <a:r>
              <a:rPr lang="en-US" sz="2400" dirty="0" smtClean="0"/>
              <a:t>Harry </a:t>
            </a:r>
            <a:r>
              <a:rPr lang="en-US" sz="2400" dirty="0" err="1" smtClean="0"/>
              <a:t>Bims</a:t>
            </a:r>
            <a:r>
              <a:rPr lang="en-US" sz="2400" dirty="0" smtClean="0"/>
              <a:t> (</a:t>
            </a:r>
            <a:r>
              <a:rPr lang="en-US" sz="2400" dirty="0" err="1" smtClean="0"/>
              <a:t>Bims</a:t>
            </a:r>
            <a:r>
              <a:rPr lang="en-US" sz="2400" dirty="0" smtClean="0"/>
              <a:t> Laboratories, Inc.) </a:t>
            </a:r>
            <a:br>
              <a:rPr lang="en-US" sz="2400" dirty="0" smtClean="0"/>
            </a:br>
            <a:r>
              <a:rPr lang="en-US" sz="2400" dirty="0" smtClean="0"/>
              <a:t>Max </a:t>
            </a:r>
            <a:r>
              <a:rPr lang="en-US" sz="2400" dirty="0" err="1" smtClean="0"/>
              <a:t>Riegel</a:t>
            </a:r>
            <a:r>
              <a:rPr lang="en-US" sz="2400" dirty="0" smtClean="0"/>
              <a:t> (Nokia Siemens Networks)</a:t>
            </a:r>
            <a:br>
              <a:rPr lang="en-US" sz="2400" dirty="0" smtClean="0"/>
            </a:br>
            <a:r>
              <a:rPr lang="en-US" sz="2400" dirty="0" smtClean="0"/>
              <a:t>Roger Marks (</a:t>
            </a:r>
            <a:r>
              <a:rPr lang="en-US" sz="2400" dirty="0" err="1" smtClean="0"/>
              <a:t>Consensii</a:t>
            </a:r>
            <a:r>
              <a:rPr lang="en-US" sz="2400" dirty="0" smtClean="0"/>
              <a:t> LLC; WiMAX Forum) </a:t>
            </a:r>
            <a:br>
              <a:rPr lang="en-US" sz="2400" dirty="0" smtClean="0"/>
            </a:br>
            <a:r>
              <a:rPr lang="en-US" sz="2400" dirty="0" smtClean="0"/>
              <a:t>Charlie Perkins (</a:t>
            </a:r>
            <a:r>
              <a:rPr lang="en-US" sz="2400" dirty="0" err="1" smtClean="0"/>
              <a:t>Futurewei</a:t>
            </a:r>
            <a:r>
              <a:rPr lang="en-US" sz="2400" dirty="0" smtClean="0"/>
              <a:t>) 	</a:t>
            </a:r>
            <a:br>
              <a:rPr lang="en-US" sz="2400" dirty="0" smtClean="0"/>
            </a:br>
            <a:r>
              <a:rPr lang="en-US" sz="2400" dirty="0" smtClean="0"/>
              <a:t>Juan Carlos </a:t>
            </a:r>
            <a:r>
              <a:rPr lang="en-US" sz="2400" dirty="0" err="1" smtClean="0"/>
              <a:t>Zúñiga</a:t>
            </a:r>
            <a:r>
              <a:rPr lang="en-US" sz="2400" dirty="0" smtClean="0"/>
              <a:t> (</a:t>
            </a:r>
            <a:r>
              <a:rPr lang="en-US" sz="2400" dirty="0" err="1" smtClean="0"/>
              <a:t>InterDigital</a:t>
            </a:r>
            <a:r>
              <a:rPr lang="en-US" sz="2400" dirty="0" smtClean="0"/>
              <a:t> Communications, LLC)</a:t>
            </a:r>
            <a:endParaRPr lang="en-US" sz="1200" dirty="0" smtClean="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Mobile Network Architectures</a:t>
            </a:r>
            <a:br>
              <a:rPr lang="en-US" smtClean="0"/>
            </a:br>
            <a:endParaRPr lang="en-US" smtClean="0"/>
          </a:p>
        </p:txBody>
      </p:sp>
      <p:sp>
        <p:nvSpPr>
          <p:cNvPr id="34820" name="AutoShape 3"/>
          <p:cNvSpPr>
            <a:spLocks noChangeArrowheads="1"/>
          </p:cNvSpPr>
          <p:nvPr/>
        </p:nvSpPr>
        <p:spPr bwMode="auto">
          <a:xfrm>
            <a:off x="3606800" y="3879850"/>
            <a:ext cx="4637088" cy="831850"/>
          </a:xfrm>
          <a:prstGeom prst="roundRect">
            <a:avLst>
              <a:gd name="adj" fmla="val 16667"/>
            </a:avLst>
          </a:prstGeom>
          <a:solidFill>
            <a:srgbClr val="CCCCFF"/>
          </a:solidFill>
          <a:ln w="9525">
            <a:noFill/>
            <a:round/>
            <a:headEnd/>
            <a:tailEnd/>
          </a:ln>
        </p:spPr>
        <p:txBody>
          <a:bodyPr wrap="none" lIns="0" tIns="0" rIns="0" bIns="0" anchor="ctr">
            <a:prstTxWarp prst="textNoShape">
              <a:avLst/>
            </a:prstTxWarp>
          </a:bodyPr>
          <a:lstStyle/>
          <a:p>
            <a:pPr algn="r">
              <a:spcBef>
                <a:spcPct val="50000"/>
              </a:spcBef>
            </a:pPr>
            <a:r>
              <a:rPr lang="en-US" sz="2000" b="1">
                <a:solidFill>
                  <a:schemeClr val="tx1"/>
                </a:solidFill>
                <a:latin typeface="Arial" pitchFamily="-84" charset="0"/>
                <a:ea typeface="Arial" pitchFamily="-84" charset="0"/>
                <a:cs typeface="Arial" pitchFamily="-84" charset="0"/>
              </a:rPr>
              <a:t>NAP </a:t>
            </a:r>
          </a:p>
        </p:txBody>
      </p:sp>
      <p:sp>
        <p:nvSpPr>
          <p:cNvPr id="34821" name="Rectangle 4"/>
          <p:cNvSpPr>
            <a:spLocks noChangeArrowheads="1"/>
          </p:cNvSpPr>
          <p:nvPr/>
        </p:nvSpPr>
        <p:spPr bwMode="auto">
          <a:xfrm>
            <a:off x="4573588" y="3917950"/>
            <a:ext cx="1892300" cy="733425"/>
          </a:xfrm>
          <a:prstGeom prst="rect">
            <a:avLst/>
          </a:prstGeom>
          <a:solidFill>
            <a:schemeClr val="bg1"/>
          </a:solidFill>
          <a:ln w="9525">
            <a:solidFill>
              <a:schemeClr val="tx1"/>
            </a:solidFill>
            <a:miter lim="800000"/>
            <a:headEnd/>
            <a:tailEnd/>
          </a:ln>
        </p:spPr>
        <p:txBody>
          <a:bodyPr wrap="none" lIns="0" tIns="0" rIns="0" bIns="0"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822" name="AutoShape 5"/>
          <p:cNvSpPr>
            <a:spLocks noChangeArrowheads="1"/>
          </p:cNvSpPr>
          <p:nvPr/>
        </p:nvSpPr>
        <p:spPr bwMode="auto">
          <a:xfrm>
            <a:off x="3606800" y="2797175"/>
            <a:ext cx="4637088" cy="833438"/>
          </a:xfrm>
          <a:prstGeom prst="roundRect">
            <a:avLst>
              <a:gd name="adj" fmla="val 16667"/>
            </a:avLst>
          </a:prstGeom>
          <a:solidFill>
            <a:srgbClr val="CCCCFF"/>
          </a:solidFill>
          <a:ln w="9525">
            <a:noFill/>
            <a:round/>
            <a:headEnd/>
            <a:tailEnd/>
          </a:ln>
        </p:spPr>
        <p:txBody>
          <a:bodyPr wrap="none" lIns="0" tIns="0" rIns="0" bIns="0" anchor="ctr">
            <a:prstTxWarp prst="textNoShape">
              <a:avLst/>
            </a:prstTxWarp>
          </a:bodyPr>
          <a:lstStyle/>
          <a:p>
            <a:pPr algn="r">
              <a:spcBef>
                <a:spcPct val="50000"/>
              </a:spcBef>
            </a:pPr>
            <a:r>
              <a:rPr lang="en-US" sz="2000" b="1">
                <a:solidFill>
                  <a:schemeClr val="tx1"/>
                </a:solidFill>
                <a:latin typeface="Arial" pitchFamily="-84" charset="0"/>
                <a:ea typeface="Arial" pitchFamily="-84" charset="0"/>
                <a:cs typeface="Arial" pitchFamily="-84" charset="0"/>
              </a:rPr>
              <a:t>NSP </a:t>
            </a:r>
          </a:p>
        </p:txBody>
      </p:sp>
      <p:sp>
        <p:nvSpPr>
          <p:cNvPr id="34823" name="AutoShape 6"/>
          <p:cNvSpPr>
            <a:spLocks noChangeArrowheads="1"/>
          </p:cNvSpPr>
          <p:nvPr/>
        </p:nvSpPr>
        <p:spPr bwMode="auto">
          <a:xfrm>
            <a:off x="3606800" y="1444625"/>
            <a:ext cx="4637088" cy="833438"/>
          </a:xfrm>
          <a:prstGeom prst="roundRect">
            <a:avLst>
              <a:gd name="adj" fmla="val 16667"/>
            </a:avLst>
          </a:prstGeom>
          <a:solidFill>
            <a:srgbClr val="CCCCFF"/>
          </a:solidFill>
          <a:ln w="9525">
            <a:noFill/>
            <a:round/>
            <a:headEnd/>
            <a:tailEnd/>
          </a:ln>
        </p:spPr>
        <p:txBody>
          <a:bodyPr wrap="none" lIns="0" tIns="0" rIns="0" bIns="0" anchor="ctr">
            <a:prstTxWarp prst="textNoShape">
              <a:avLst/>
            </a:prstTxWarp>
          </a:bodyPr>
          <a:lstStyle/>
          <a:p>
            <a:pPr algn="r">
              <a:spcBef>
                <a:spcPct val="50000"/>
              </a:spcBef>
            </a:pPr>
            <a:r>
              <a:rPr lang="en-US" sz="2000" b="1">
                <a:solidFill>
                  <a:schemeClr val="tx1"/>
                </a:solidFill>
                <a:latin typeface="Arial" pitchFamily="-84" charset="0"/>
                <a:ea typeface="Arial" pitchFamily="-84" charset="0"/>
                <a:cs typeface="Arial" pitchFamily="-84" charset="0"/>
              </a:rPr>
              <a:t>ASP </a:t>
            </a:r>
          </a:p>
        </p:txBody>
      </p:sp>
      <p:sp>
        <p:nvSpPr>
          <p:cNvPr id="34824" name="Line 7"/>
          <p:cNvSpPr>
            <a:spLocks noChangeShapeType="1"/>
          </p:cNvSpPr>
          <p:nvPr/>
        </p:nvSpPr>
        <p:spPr bwMode="auto">
          <a:xfrm flipV="1">
            <a:off x="4649788" y="4651375"/>
            <a:ext cx="309562" cy="350838"/>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25" name="Line 8"/>
          <p:cNvSpPr>
            <a:spLocks noChangeShapeType="1"/>
          </p:cNvSpPr>
          <p:nvPr/>
        </p:nvSpPr>
        <p:spPr bwMode="auto">
          <a:xfrm flipV="1">
            <a:off x="1371600" y="3209925"/>
            <a:ext cx="314325" cy="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34826" name="AutoShape 9"/>
          <p:cNvSpPr>
            <a:spLocks noChangeArrowheads="1"/>
          </p:cNvSpPr>
          <p:nvPr/>
        </p:nvSpPr>
        <p:spPr bwMode="auto">
          <a:xfrm>
            <a:off x="381000" y="4991100"/>
            <a:ext cx="927100" cy="866775"/>
          </a:xfrm>
          <a:prstGeom prst="flowChartAlternateProcess">
            <a:avLst/>
          </a:prstGeom>
          <a:solidFill>
            <a:srgbClr val="BAD1E8"/>
          </a:solidFill>
          <a:ln w="9525">
            <a:noFill/>
            <a:miter lim="800000"/>
            <a:headEnd/>
            <a:tailEnd/>
          </a:ln>
        </p:spPr>
        <p:txBody>
          <a:bodyPr wrap="none" lIns="0" tIns="0"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827" name="AutoShape 10"/>
          <p:cNvSpPr>
            <a:spLocks noChangeArrowheads="1"/>
          </p:cNvSpPr>
          <p:nvPr/>
        </p:nvSpPr>
        <p:spPr bwMode="auto">
          <a:xfrm>
            <a:off x="381000" y="1444625"/>
            <a:ext cx="990600" cy="3354388"/>
          </a:xfrm>
          <a:prstGeom prst="flowChartAlternateProcess">
            <a:avLst/>
          </a:prstGeom>
          <a:solidFill>
            <a:srgbClr val="BAD1E8"/>
          </a:solidFill>
          <a:ln w="9525">
            <a:noFill/>
            <a:miter lim="800000"/>
            <a:headEnd/>
            <a:tailEnd/>
          </a:ln>
        </p:spPr>
        <p:txBody>
          <a:bodyPr wrap="none" lIns="0" tIns="0" anchorCtr="1">
            <a:prstTxWarp prst="textNoShape">
              <a:avLst/>
            </a:prstTxWarp>
          </a:bodyPr>
          <a:lstStyle/>
          <a:p>
            <a:pPr algn="ctr">
              <a:spcBef>
                <a:spcPct val="50000"/>
              </a:spcBef>
            </a:pPr>
            <a:r>
              <a:rPr lang="en-US" sz="1800" b="1">
                <a:solidFill>
                  <a:schemeClr val="tx1"/>
                </a:solidFill>
                <a:latin typeface="Arial" pitchFamily="-84" charset="0"/>
                <a:ea typeface="Arial" pitchFamily="-84" charset="0"/>
                <a:cs typeface="Arial" pitchFamily="-84" charset="0"/>
              </a:rPr>
              <a:t>  MNO ‘A’</a:t>
            </a:r>
          </a:p>
        </p:txBody>
      </p:sp>
      <p:graphicFrame>
        <p:nvGraphicFramePr>
          <p:cNvPr id="34818" name="Object 4">
            <a:hlinkClick r:id="" action="ppaction://ole?verb=0"/>
          </p:cNvPr>
          <p:cNvGraphicFramePr>
            <a:graphicFrameLocks/>
          </p:cNvGraphicFramePr>
          <p:nvPr/>
        </p:nvGraphicFramePr>
        <p:xfrm>
          <a:off x="4533900" y="2333625"/>
          <a:ext cx="2147888" cy="385763"/>
        </p:xfrm>
        <a:graphic>
          <a:graphicData uri="http://schemas.openxmlformats.org/presentationml/2006/ole">
            <p:oleObj spid="_x0000_s34818" name="Clip" r:id="rId3" imgW="5759280" imgH="3222360" progId="">
              <p:embed/>
            </p:oleObj>
          </a:graphicData>
        </a:graphic>
      </p:graphicFrame>
      <p:sp>
        <p:nvSpPr>
          <p:cNvPr id="34828" name="Text Box 12"/>
          <p:cNvSpPr txBox="1">
            <a:spLocks noChangeArrowheads="1"/>
          </p:cNvSpPr>
          <p:nvPr/>
        </p:nvSpPr>
        <p:spPr bwMode="auto">
          <a:xfrm>
            <a:off x="5105400" y="2319338"/>
            <a:ext cx="958850" cy="366712"/>
          </a:xfrm>
          <a:prstGeom prst="rect">
            <a:avLst/>
          </a:prstGeom>
          <a:noFill/>
          <a:ln w="9525">
            <a:noFill/>
            <a:miter lim="800000"/>
            <a:headEnd/>
            <a:tailEnd/>
          </a:ln>
        </p:spPr>
        <p:txBody>
          <a:bodyPr wrap="none">
            <a:prstTxWarp prst="textNoShape">
              <a:avLst/>
            </a:prstTxWarp>
            <a:spAutoFit/>
          </a:bodyPr>
          <a:lstStyle/>
          <a:p>
            <a:pPr algn="ctr" eaLnBrk="0" hangingPunct="0"/>
            <a:r>
              <a:rPr lang="en-US" sz="1800">
                <a:solidFill>
                  <a:schemeClr val="tx1"/>
                </a:solidFill>
                <a:latin typeface="Arial" pitchFamily="-84" charset="0"/>
                <a:ea typeface="Arial" pitchFamily="-84" charset="0"/>
                <a:cs typeface="Arial" pitchFamily="-84" charset="0"/>
              </a:rPr>
              <a:t>Internet</a:t>
            </a:r>
          </a:p>
        </p:txBody>
      </p:sp>
      <p:sp>
        <p:nvSpPr>
          <p:cNvPr id="34829" name="Line 13"/>
          <p:cNvSpPr>
            <a:spLocks noChangeShapeType="1"/>
          </p:cNvSpPr>
          <p:nvPr/>
        </p:nvSpPr>
        <p:spPr bwMode="auto">
          <a:xfrm flipV="1">
            <a:off x="876300" y="4649788"/>
            <a:ext cx="0" cy="34131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pic>
        <p:nvPicPr>
          <p:cNvPr id="34830" name="Picture 14" descr="pcs_TECHNOL_47"/>
          <p:cNvPicPr>
            <a:picLocks noChangeAspect="1" noChangeArrowheads="1"/>
          </p:cNvPicPr>
          <p:nvPr/>
        </p:nvPicPr>
        <p:blipFill>
          <a:blip r:embed="rId4"/>
          <a:srcRect/>
          <a:stretch>
            <a:fillRect/>
          </a:stretch>
        </p:blipFill>
        <p:spPr bwMode="auto">
          <a:xfrm>
            <a:off x="814388" y="2962275"/>
            <a:ext cx="377825" cy="392113"/>
          </a:xfrm>
          <a:prstGeom prst="rect">
            <a:avLst/>
          </a:prstGeom>
          <a:noFill/>
          <a:ln w="9525">
            <a:noFill/>
            <a:miter lim="800000"/>
            <a:headEnd/>
            <a:tailEnd/>
          </a:ln>
        </p:spPr>
      </p:pic>
      <p:pic>
        <p:nvPicPr>
          <p:cNvPr id="34831" name="Picture 15"/>
          <p:cNvPicPr>
            <a:picLocks noChangeArrowheads="1"/>
          </p:cNvPicPr>
          <p:nvPr/>
        </p:nvPicPr>
        <p:blipFill>
          <a:blip r:embed="rId5"/>
          <a:srcRect/>
          <a:stretch>
            <a:fillRect/>
          </a:stretch>
        </p:blipFill>
        <p:spPr bwMode="auto">
          <a:xfrm>
            <a:off x="566738" y="3395663"/>
            <a:ext cx="303212" cy="192087"/>
          </a:xfrm>
          <a:prstGeom prst="rect">
            <a:avLst/>
          </a:prstGeom>
          <a:noFill/>
          <a:ln w="12700">
            <a:noFill/>
            <a:miter lim="800000"/>
            <a:headEnd/>
            <a:tailEnd/>
          </a:ln>
        </p:spPr>
      </p:pic>
      <p:grpSp>
        <p:nvGrpSpPr>
          <p:cNvPr id="34832" name="Group 16"/>
          <p:cNvGrpSpPr>
            <a:grpSpLocks noChangeAspect="1"/>
          </p:cNvGrpSpPr>
          <p:nvPr/>
        </p:nvGrpSpPr>
        <p:grpSpPr bwMode="auto">
          <a:xfrm flipH="1">
            <a:off x="566738" y="3951288"/>
            <a:ext cx="568325" cy="684212"/>
            <a:chOff x="5" y="2480"/>
            <a:chExt cx="237" cy="430"/>
          </a:xfrm>
        </p:grpSpPr>
        <p:grpSp>
          <p:nvGrpSpPr>
            <p:cNvPr id="35294" name="Group 17"/>
            <p:cNvGrpSpPr>
              <a:grpSpLocks noChangeAspect="1"/>
            </p:cNvGrpSpPr>
            <p:nvPr/>
          </p:nvGrpSpPr>
          <p:grpSpPr bwMode="auto">
            <a:xfrm>
              <a:off x="5" y="2521"/>
              <a:ext cx="145" cy="389"/>
              <a:chOff x="5" y="2521"/>
              <a:chExt cx="145" cy="389"/>
            </a:xfrm>
          </p:grpSpPr>
          <p:grpSp>
            <p:nvGrpSpPr>
              <p:cNvPr id="35298" name="Group 18"/>
              <p:cNvGrpSpPr>
                <a:grpSpLocks noChangeAspect="1"/>
              </p:cNvGrpSpPr>
              <p:nvPr/>
            </p:nvGrpSpPr>
            <p:grpSpPr bwMode="auto">
              <a:xfrm>
                <a:off x="7" y="2654"/>
                <a:ext cx="143" cy="256"/>
                <a:chOff x="7" y="2654"/>
                <a:chExt cx="143" cy="256"/>
              </a:xfrm>
            </p:grpSpPr>
            <p:grpSp>
              <p:nvGrpSpPr>
                <p:cNvPr id="35306" name="Group 19"/>
                <p:cNvGrpSpPr>
                  <a:grpSpLocks noChangeAspect="1"/>
                </p:cNvGrpSpPr>
                <p:nvPr/>
              </p:nvGrpSpPr>
              <p:grpSpPr bwMode="auto">
                <a:xfrm>
                  <a:off x="7" y="2661"/>
                  <a:ext cx="93" cy="247"/>
                  <a:chOff x="7" y="2661"/>
                  <a:chExt cx="93" cy="247"/>
                </a:xfrm>
              </p:grpSpPr>
              <p:sp>
                <p:nvSpPr>
                  <p:cNvPr id="35314" name="Line 20"/>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5" name="Line 21"/>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6" name="Line 22"/>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7" name="Line 23"/>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8" name="Line 24"/>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9" name="Line 25"/>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20" name="Line 26"/>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5307" name="Line 27"/>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08" name="Line 28"/>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09" name="Line 29"/>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0" name="Line 30"/>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1" name="Line 31"/>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2" name="Line 32"/>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313" name="Line 33"/>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5299" name="Group 34"/>
              <p:cNvGrpSpPr>
                <a:grpSpLocks noChangeAspect="1"/>
              </p:cNvGrpSpPr>
              <p:nvPr/>
            </p:nvGrpSpPr>
            <p:grpSpPr bwMode="auto">
              <a:xfrm>
                <a:off x="5" y="2533"/>
                <a:ext cx="141" cy="374"/>
                <a:chOff x="5" y="2533"/>
                <a:chExt cx="141" cy="374"/>
              </a:xfrm>
            </p:grpSpPr>
            <p:sp>
              <p:nvSpPr>
                <p:cNvPr id="35301" name="Line 35"/>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302" name="Line 36"/>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303" name="Line 37"/>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304" name="Line 38"/>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305" name="Line 39"/>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5300" name="Oval 40"/>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5295" name="Arc 41"/>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96" name="Arc 42"/>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97" name="Arc 43"/>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833" name="Text Box 44"/>
          <p:cNvSpPr txBox="1">
            <a:spLocks noChangeArrowheads="1"/>
          </p:cNvSpPr>
          <p:nvPr/>
        </p:nvSpPr>
        <p:spPr bwMode="auto">
          <a:xfrm>
            <a:off x="419100" y="5570538"/>
            <a:ext cx="803275"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latin typeface="Arial Narrow" pitchFamily="-84" charset="0"/>
                <a:ea typeface="Arial" pitchFamily="-84" charset="0"/>
                <a:cs typeface="Arial" pitchFamily="-84" charset="0"/>
              </a:rPr>
              <a:t>Subscriber</a:t>
            </a:r>
            <a:endParaRPr lang="en-US" sz="1600">
              <a:solidFill>
                <a:schemeClr val="tx1"/>
              </a:solidFill>
              <a:latin typeface="Arial Narrow" pitchFamily="-84" charset="0"/>
              <a:ea typeface="Arial" pitchFamily="-84" charset="0"/>
              <a:cs typeface="Arial" pitchFamily="-84" charset="0"/>
            </a:endParaRPr>
          </a:p>
        </p:txBody>
      </p:sp>
      <p:sp>
        <p:nvSpPr>
          <p:cNvPr id="34834" name="Rectangle 45"/>
          <p:cNvSpPr>
            <a:spLocks noChangeArrowheads="1"/>
          </p:cNvSpPr>
          <p:nvPr/>
        </p:nvSpPr>
        <p:spPr bwMode="auto">
          <a:xfrm>
            <a:off x="504825" y="3765550"/>
            <a:ext cx="742950" cy="928688"/>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RAN</a:t>
            </a:r>
            <a:endParaRPr lang="en-US" sz="1600">
              <a:solidFill>
                <a:schemeClr val="tx1"/>
              </a:solidFill>
              <a:latin typeface="Arial" pitchFamily="-84" charset="0"/>
              <a:ea typeface="Arial" pitchFamily="-84" charset="0"/>
              <a:cs typeface="Arial" pitchFamily="-84" charset="0"/>
            </a:endParaRPr>
          </a:p>
        </p:txBody>
      </p:sp>
      <p:sp>
        <p:nvSpPr>
          <p:cNvPr id="34835" name="Rectangle 46"/>
          <p:cNvSpPr>
            <a:spLocks noChangeArrowheads="1"/>
          </p:cNvSpPr>
          <p:nvPr/>
        </p:nvSpPr>
        <p:spPr bwMode="auto">
          <a:xfrm>
            <a:off x="504825" y="2776538"/>
            <a:ext cx="742950" cy="928687"/>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Core</a:t>
            </a:r>
            <a:endParaRPr lang="en-US" sz="1600">
              <a:solidFill>
                <a:schemeClr val="tx1"/>
              </a:solidFill>
              <a:latin typeface="Arial" pitchFamily="-84" charset="0"/>
              <a:ea typeface="Arial" pitchFamily="-84" charset="0"/>
              <a:cs typeface="Arial" pitchFamily="-84" charset="0"/>
            </a:endParaRPr>
          </a:p>
        </p:txBody>
      </p:sp>
      <p:sp>
        <p:nvSpPr>
          <p:cNvPr id="34836" name="Rectangle 47"/>
          <p:cNvSpPr>
            <a:spLocks noChangeArrowheads="1"/>
          </p:cNvSpPr>
          <p:nvPr/>
        </p:nvSpPr>
        <p:spPr bwMode="auto">
          <a:xfrm>
            <a:off x="504825" y="1789113"/>
            <a:ext cx="742950" cy="927100"/>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Services</a:t>
            </a:r>
            <a:endParaRPr lang="en-US" sz="1600">
              <a:solidFill>
                <a:schemeClr val="tx1"/>
              </a:solidFill>
              <a:latin typeface="Arial" pitchFamily="-84" charset="0"/>
              <a:ea typeface="Arial" pitchFamily="-84" charset="0"/>
              <a:cs typeface="Arial" pitchFamily="-84" charset="0"/>
            </a:endParaRPr>
          </a:p>
        </p:txBody>
      </p:sp>
      <p:grpSp>
        <p:nvGrpSpPr>
          <p:cNvPr id="34837" name="Group 48"/>
          <p:cNvGrpSpPr>
            <a:grpSpLocks/>
          </p:cNvGrpSpPr>
          <p:nvPr/>
        </p:nvGrpSpPr>
        <p:grpSpPr bwMode="auto">
          <a:xfrm>
            <a:off x="628650" y="2035175"/>
            <a:ext cx="231775" cy="395288"/>
            <a:chOff x="4120" y="2308"/>
            <a:chExt cx="305" cy="415"/>
          </a:xfrm>
        </p:grpSpPr>
        <p:sp>
          <p:nvSpPr>
            <p:cNvPr id="35283" name="Freeform 49"/>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84" name="Rectangle 50"/>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85" name="Oval 51"/>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86" name="Group 52"/>
            <p:cNvGrpSpPr>
              <a:grpSpLocks/>
            </p:cNvGrpSpPr>
            <p:nvPr/>
          </p:nvGrpSpPr>
          <p:grpSpPr bwMode="auto">
            <a:xfrm flipH="1">
              <a:off x="4164" y="2500"/>
              <a:ext cx="152" cy="109"/>
              <a:chOff x="3216" y="2784"/>
              <a:chExt cx="192" cy="144"/>
            </a:xfrm>
          </p:grpSpPr>
          <p:sp>
            <p:nvSpPr>
              <p:cNvPr id="35290" name="Line 53"/>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91" name="Line 54"/>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92" name="Line 55"/>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93" name="Line 56"/>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87" name="Freeform 57"/>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88" name="Oval 58"/>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89" name="Oval 59"/>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4838" name="Group 60"/>
          <p:cNvGrpSpPr>
            <a:grpSpLocks/>
          </p:cNvGrpSpPr>
          <p:nvPr/>
        </p:nvGrpSpPr>
        <p:grpSpPr bwMode="auto">
          <a:xfrm>
            <a:off x="690563" y="2159000"/>
            <a:ext cx="231775" cy="395288"/>
            <a:chOff x="4120" y="2308"/>
            <a:chExt cx="305" cy="415"/>
          </a:xfrm>
        </p:grpSpPr>
        <p:sp>
          <p:nvSpPr>
            <p:cNvPr id="35272" name="Freeform 61"/>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73" name="Rectangle 62"/>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74" name="Oval 63"/>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75" name="Group 64"/>
            <p:cNvGrpSpPr>
              <a:grpSpLocks/>
            </p:cNvGrpSpPr>
            <p:nvPr/>
          </p:nvGrpSpPr>
          <p:grpSpPr bwMode="auto">
            <a:xfrm flipH="1">
              <a:off x="4164" y="2500"/>
              <a:ext cx="152" cy="109"/>
              <a:chOff x="3216" y="2784"/>
              <a:chExt cx="192" cy="144"/>
            </a:xfrm>
          </p:grpSpPr>
          <p:sp>
            <p:nvSpPr>
              <p:cNvPr id="35279" name="Line 65"/>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80" name="Line 66"/>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81" name="Line 67"/>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82" name="Line 68"/>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76" name="Freeform 69"/>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77" name="Oval 70"/>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78" name="Oval 71"/>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4839" name="Group 72"/>
          <p:cNvGrpSpPr>
            <a:grpSpLocks/>
          </p:cNvGrpSpPr>
          <p:nvPr/>
        </p:nvGrpSpPr>
        <p:grpSpPr bwMode="auto">
          <a:xfrm>
            <a:off x="814388" y="2282825"/>
            <a:ext cx="231775" cy="395288"/>
            <a:chOff x="4120" y="2308"/>
            <a:chExt cx="305" cy="415"/>
          </a:xfrm>
        </p:grpSpPr>
        <p:sp>
          <p:nvSpPr>
            <p:cNvPr id="35261" name="Freeform 73"/>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62" name="Rectangle 74"/>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63" name="Oval 75"/>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64" name="Group 76"/>
            <p:cNvGrpSpPr>
              <a:grpSpLocks/>
            </p:cNvGrpSpPr>
            <p:nvPr/>
          </p:nvGrpSpPr>
          <p:grpSpPr bwMode="auto">
            <a:xfrm flipH="1">
              <a:off x="4164" y="2500"/>
              <a:ext cx="152" cy="109"/>
              <a:chOff x="3216" y="2784"/>
              <a:chExt cx="192" cy="144"/>
            </a:xfrm>
          </p:grpSpPr>
          <p:sp>
            <p:nvSpPr>
              <p:cNvPr id="35268" name="Line 77"/>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69" name="Line 78"/>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70" name="Line 79"/>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71" name="Line 80"/>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65" name="Freeform 81"/>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66" name="Oval 82"/>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67" name="Oval 83"/>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840" name="AutoShape 84"/>
          <p:cNvSpPr>
            <a:spLocks noChangeArrowheads="1"/>
          </p:cNvSpPr>
          <p:nvPr/>
        </p:nvSpPr>
        <p:spPr bwMode="auto">
          <a:xfrm>
            <a:off x="1624013" y="4991100"/>
            <a:ext cx="927100" cy="866775"/>
          </a:xfrm>
          <a:prstGeom prst="flowChartAlternateProcess">
            <a:avLst/>
          </a:prstGeom>
          <a:solidFill>
            <a:srgbClr val="BAD1E8"/>
          </a:solidFill>
          <a:ln w="9525">
            <a:noFill/>
            <a:miter lim="800000"/>
            <a:headEnd/>
            <a:tailEnd/>
          </a:ln>
        </p:spPr>
        <p:txBody>
          <a:bodyPr wrap="none" lIns="0" tIns="0"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841" name="AutoShape 85"/>
          <p:cNvSpPr>
            <a:spLocks noChangeArrowheads="1"/>
          </p:cNvSpPr>
          <p:nvPr/>
        </p:nvSpPr>
        <p:spPr bwMode="auto">
          <a:xfrm>
            <a:off x="1624013" y="1444625"/>
            <a:ext cx="990600" cy="3362325"/>
          </a:xfrm>
          <a:prstGeom prst="flowChartAlternateProcess">
            <a:avLst/>
          </a:prstGeom>
          <a:solidFill>
            <a:srgbClr val="BAD1E8"/>
          </a:solidFill>
          <a:ln w="9525">
            <a:noFill/>
            <a:miter lim="800000"/>
            <a:headEnd/>
            <a:tailEnd/>
          </a:ln>
        </p:spPr>
        <p:txBody>
          <a:bodyPr wrap="none" lIns="0" tIns="0" anchorCtr="1">
            <a:prstTxWarp prst="textNoShape">
              <a:avLst/>
            </a:prstTxWarp>
          </a:bodyPr>
          <a:lstStyle/>
          <a:p>
            <a:pPr algn="ctr">
              <a:spcBef>
                <a:spcPct val="50000"/>
              </a:spcBef>
            </a:pPr>
            <a:r>
              <a:rPr lang="en-US" sz="1800" b="1">
                <a:solidFill>
                  <a:schemeClr val="tx1"/>
                </a:solidFill>
                <a:latin typeface="Arial" pitchFamily="-84" charset="0"/>
                <a:ea typeface="Arial" pitchFamily="-84" charset="0"/>
                <a:cs typeface="Arial" pitchFamily="-84" charset="0"/>
              </a:rPr>
              <a:t>  MNO ‘B’</a:t>
            </a:r>
          </a:p>
        </p:txBody>
      </p:sp>
      <p:sp>
        <p:nvSpPr>
          <p:cNvPr id="34842" name="Line 86"/>
          <p:cNvSpPr>
            <a:spLocks noChangeShapeType="1"/>
          </p:cNvSpPr>
          <p:nvPr/>
        </p:nvSpPr>
        <p:spPr bwMode="auto">
          <a:xfrm flipV="1">
            <a:off x="2119313" y="4641850"/>
            <a:ext cx="0" cy="34925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pic>
        <p:nvPicPr>
          <p:cNvPr id="34843" name="Picture 87" descr="pcs_TECHNOL_47"/>
          <p:cNvPicPr>
            <a:picLocks noChangeAspect="1" noChangeArrowheads="1"/>
          </p:cNvPicPr>
          <p:nvPr/>
        </p:nvPicPr>
        <p:blipFill>
          <a:blip r:embed="rId4"/>
          <a:srcRect/>
          <a:stretch>
            <a:fillRect/>
          </a:stretch>
        </p:blipFill>
        <p:spPr bwMode="auto">
          <a:xfrm>
            <a:off x="2057400" y="2962275"/>
            <a:ext cx="377825" cy="392113"/>
          </a:xfrm>
          <a:prstGeom prst="rect">
            <a:avLst/>
          </a:prstGeom>
          <a:noFill/>
          <a:ln w="9525">
            <a:noFill/>
            <a:miter lim="800000"/>
            <a:headEnd/>
            <a:tailEnd/>
          </a:ln>
        </p:spPr>
      </p:pic>
      <p:pic>
        <p:nvPicPr>
          <p:cNvPr id="34844" name="Picture 88"/>
          <p:cNvPicPr>
            <a:picLocks noChangeArrowheads="1"/>
          </p:cNvPicPr>
          <p:nvPr/>
        </p:nvPicPr>
        <p:blipFill>
          <a:blip r:embed="rId5"/>
          <a:srcRect/>
          <a:stretch>
            <a:fillRect/>
          </a:stretch>
        </p:blipFill>
        <p:spPr bwMode="auto">
          <a:xfrm>
            <a:off x="1809750" y="3395663"/>
            <a:ext cx="303213" cy="192087"/>
          </a:xfrm>
          <a:prstGeom prst="rect">
            <a:avLst/>
          </a:prstGeom>
          <a:noFill/>
          <a:ln w="12700">
            <a:noFill/>
            <a:miter lim="800000"/>
            <a:headEnd/>
            <a:tailEnd/>
          </a:ln>
        </p:spPr>
      </p:pic>
      <p:grpSp>
        <p:nvGrpSpPr>
          <p:cNvPr id="34845" name="Group 89"/>
          <p:cNvGrpSpPr>
            <a:grpSpLocks noChangeAspect="1"/>
          </p:cNvGrpSpPr>
          <p:nvPr/>
        </p:nvGrpSpPr>
        <p:grpSpPr bwMode="auto">
          <a:xfrm flipH="1">
            <a:off x="1809750" y="3951288"/>
            <a:ext cx="568325" cy="684212"/>
            <a:chOff x="5" y="2480"/>
            <a:chExt cx="237" cy="430"/>
          </a:xfrm>
        </p:grpSpPr>
        <p:grpSp>
          <p:nvGrpSpPr>
            <p:cNvPr id="35234" name="Group 90"/>
            <p:cNvGrpSpPr>
              <a:grpSpLocks noChangeAspect="1"/>
            </p:cNvGrpSpPr>
            <p:nvPr/>
          </p:nvGrpSpPr>
          <p:grpSpPr bwMode="auto">
            <a:xfrm>
              <a:off x="5" y="2521"/>
              <a:ext cx="145" cy="389"/>
              <a:chOff x="5" y="2521"/>
              <a:chExt cx="145" cy="389"/>
            </a:xfrm>
          </p:grpSpPr>
          <p:grpSp>
            <p:nvGrpSpPr>
              <p:cNvPr id="35238" name="Group 91"/>
              <p:cNvGrpSpPr>
                <a:grpSpLocks noChangeAspect="1"/>
              </p:cNvGrpSpPr>
              <p:nvPr/>
            </p:nvGrpSpPr>
            <p:grpSpPr bwMode="auto">
              <a:xfrm>
                <a:off x="7" y="2654"/>
                <a:ext cx="143" cy="256"/>
                <a:chOff x="7" y="2654"/>
                <a:chExt cx="143" cy="256"/>
              </a:xfrm>
            </p:grpSpPr>
            <p:grpSp>
              <p:nvGrpSpPr>
                <p:cNvPr id="35246" name="Group 92"/>
                <p:cNvGrpSpPr>
                  <a:grpSpLocks noChangeAspect="1"/>
                </p:cNvGrpSpPr>
                <p:nvPr/>
              </p:nvGrpSpPr>
              <p:grpSpPr bwMode="auto">
                <a:xfrm>
                  <a:off x="7" y="2661"/>
                  <a:ext cx="93" cy="247"/>
                  <a:chOff x="7" y="2661"/>
                  <a:chExt cx="93" cy="247"/>
                </a:xfrm>
              </p:grpSpPr>
              <p:sp>
                <p:nvSpPr>
                  <p:cNvPr id="35254" name="Line 93"/>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5" name="Line 94"/>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6" name="Line 95"/>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7" name="Line 96"/>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8" name="Line 97"/>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9" name="Line 98"/>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60" name="Line 99"/>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5247" name="Line 100"/>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48" name="Line 101"/>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49" name="Line 102"/>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0" name="Line 103"/>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1" name="Line 104"/>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2" name="Line 105"/>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53" name="Line 106"/>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5239" name="Group 107"/>
              <p:cNvGrpSpPr>
                <a:grpSpLocks noChangeAspect="1"/>
              </p:cNvGrpSpPr>
              <p:nvPr/>
            </p:nvGrpSpPr>
            <p:grpSpPr bwMode="auto">
              <a:xfrm>
                <a:off x="5" y="2533"/>
                <a:ext cx="141" cy="374"/>
                <a:chOff x="5" y="2533"/>
                <a:chExt cx="141" cy="374"/>
              </a:xfrm>
            </p:grpSpPr>
            <p:sp>
              <p:nvSpPr>
                <p:cNvPr id="35241" name="Line 108"/>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242" name="Line 109"/>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243" name="Line 110"/>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244" name="Line 111"/>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245" name="Line 112"/>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5240" name="Oval 113"/>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5235" name="Arc 114"/>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36" name="Arc 115"/>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37" name="Arc 116"/>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846" name="Text Box 117"/>
          <p:cNvSpPr txBox="1">
            <a:spLocks noChangeArrowheads="1"/>
          </p:cNvSpPr>
          <p:nvPr/>
        </p:nvSpPr>
        <p:spPr bwMode="auto">
          <a:xfrm>
            <a:off x="1662113" y="5570538"/>
            <a:ext cx="803275" cy="3079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latin typeface="Arial Narrow" pitchFamily="-84" charset="0"/>
                <a:ea typeface="Arial" pitchFamily="-84" charset="0"/>
                <a:cs typeface="Arial" pitchFamily="-84" charset="0"/>
              </a:rPr>
              <a:t>Subscriber</a:t>
            </a:r>
            <a:endParaRPr lang="en-US" sz="1600">
              <a:solidFill>
                <a:schemeClr val="tx1"/>
              </a:solidFill>
              <a:latin typeface="Arial Narrow" pitchFamily="-84" charset="0"/>
              <a:ea typeface="Arial" pitchFamily="-84" charset="0"/>
              <a:cs typeface="Arial" pitchFamily="-84" charset="0"/>
            </a:endParaRPr>
          </a:p>
        </p:txBody>
      </p:sp>
      <p:sp>
        <p:nvSpPr>
          <p:cNvPr id="34847" name="Rectangle 118"/>
          <p:cNvSpPr>
            <a:spLocks noChangeArrowheads="1"/>
          </p:cNvSpPr>
          <p:nvPr/>
        </p:nvSpPr>
        <p:spPr bwMode="auto">
          <a:xfrm>
            <a:off x="1747838" y="3765550"/>
            <a:ext cx="742950" cy="928688"/>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RAN</a:t>
            </a:r>
            <a:endParaRPr lang="en-US" sz="1600">
              <a:solidFill>
                <a:schemeClr val="tx1"/>
              </a:solidFill>
              <a:latin typeface="Arial" pitchFamily="-84" charset="0"/>
              <a:ea typeface="Arial" pitchFamily="-84" charset="0"/>
              <a:cs typeface="Arial" pitchFamily="-84" charset="0"/>
            </a:endParaRPr>
          </a:p>
        </p:txBody>
      </p:sp>
      <p:sp>
        <p:nvSpPr>
          <p:cNvPr id="34848" name="Rectangle 119"/>
          <p:cNvSpPr>
            <a:spLocks noChangeArrowheads="1"/>
          </p:cNvSpPr>
          <p:nvPr/>
        </p:nvSpPr>
        <p:spPr bwMode="auto">
          <a:xfrm>
            <a:off x="1747838" y="2776538"/>
            <a:ext cx="742950" cy="928687"/>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Core</a:t>
            </a:r>
            <a:endParaRPr lang="en-US" sz="1600">
              <a:solidFill>
                <a:schemeClr val="tx1"/>
              </a:solidFill>
              <a:latin typeface="Arial" pitchFamily="-84" charset="0"/>
              <a:ea typeface="Arial" pitchFamily="-84" charset="0"/>
              <a:cs typeface="Arial" pitchFamily="-84" charset="0"/>
            </a:endParaRPr>
          </a:p>
        </p:txBody>
      </p:sp>
      <p:sp>
        <p:nvSpPr>
          <p:cNvPr id="34849" name="Rectangle 120"/>
          <p:cNvSpPr>
            <a:spLocks noChangeArrowheads="1"/>
          </p:cNvSpPr>
          <p:nvPr/>
        </p:nvSpPr>
        <p:spPr bwMode="auto">
          <a:xfrm>
            <a:off x="1747838" y="1789113"/>
            <a:ext cx="742950" cy="927100"/>
          </a:xfrm>
          <a:prstGeom prst="rect">
            <a:avLst/>
          </a:prstGeom>
          <a:no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r>
              <a:rPr lang="de-DE" sz="1600">
                <a:solidFill>
                  <a:schemeClr val="tx1"/>
                </a:solidFill>
                <a:latin typeface="Arial" pitchFamily="-84" charset="0"/>
                <a:ea typeface="Arial" pitchFamily="-84" charset="0"/>
                <a:cs typeface="Arial" pitchFamily="-84" charset="0"/>
              </a:rPr>
              <a:t>Services</a:t>
            </a:r>
            <a:endParaRPr lang="en-US" sz="1600">
              <a:solidFill>
                <a:schemeClr val="tx1"/>
              </a:solidFill>
              <a:latin typeface="Arial" pitchFamily="-84" charset="0"/>
              <a:ea typeface="Arial" pitchFamily="-84" charset="0"/>
              <a:cs typeface="Arial" pitchFamily="-84" charset="0"/>
            </a:endParaRPr>
          </a:p>
        </p:txBody>
      </p:sp>
      <p:grpSp>
        <p:nvGrpSpPr>
          <p:cNvPr id="34850" name="Group 121"/>
          <p:cNvGrpSpPr>
            <a:grpSpLocks/>
          </p:cNvGrpSpPr>
          <p:nvPr/>
        </p:nvGrpSpPr>
        <p:grpSpPr bwMode="auto">
          <a:xfrm>
            <a:off x="1871663" y="2035175"/>
            <a:ext cx="231775" cy="395288"/>
            <a:chOff x="4120" y="2308"/>
            <a:chExt cx="305" cy="415"/>
          </a:xfrm>
        </p:grpSpPr>
        <p:sp>
          <p:nvSpPr>
            <p:cNvPr id="35223" name="Freeform 12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24" name="Rectangle 12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25" name="Oval 12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26" name="Group 125"/>
            <p:cNvGrpSpPr>
              <a:grpSpLocks/>
            </p:cNvGrpSpPr>
            <p:nvPr/>
          </p:nvGrpSpPr>
          <p:grpSpPr bwMode="auto">
            <a:xfrm flipH="1">
              <a:off x="4164" y="2500"/>
              <a:ext cx="152" cy="109"/>
              <a:chOff x="3216" y="2784"/>
              <a:chExt cx="192" cy="144"/>
            </a:xfrm>
          </p:grpSpPr>
          <p:sp>
            <p:nvSpPr>
              <p:cNvPr id="35230" name="Line 12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31" name="Line 12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32" name="Line 12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33" name="Line 12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27" name="Freeform 13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28" name="Oval 13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29" name="Oval 13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4851" name="Group 133"/>
          <p:cNvGrpSpPr>
            <a:grpSpLocks/>
          </p:cNvGrpSpPr>
          <p:nvPr/>
        </p:nvGrpSpPr>
        <p:grpSpPr bwMode="auto">
          <a:xfrm>
            <a:off x="1933575" y="2159000"/>
            <a:ext cx="231775" cy="395288"/>
            <a:chOff x="4120" y="2308"/>
            <a:chExt cx="305" cy="415"/>
          </a:xfrm>
        </p:grpSpPr>
        <p:sp>
          <p:nvSpPr>
            <p:cNvPr id="35212" name="Freeform 13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13" name="Rectangle 13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14" name="Oval 13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15" name="Group 137"/>
            <p:cNvGrpSpPr>
              <a:grpSpLocks/>
            </p:cNvGrpSpPr>
            <p:nvPr/>
          </p:nvGrpSpPr>
          <p:grpSpPr bwMode="auto">
            <a:xfrm flipH="1">
              <a:off x="4164" y="2500"/>
              <a:ext cx="152" cy="109"/>
              <a:chOff x="3216" y="2784"/>
              <a:chExt cx="192" cy="144"/>
            </a:xfrm>
          </p:grpSpPr>
          <p:sp>
            <p:nvSpPr>
              <p:cNvPr id="35219" name="Line 13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20" name="Line 13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21" name="Line 14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22" name="Line 14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16" name="Freeform 14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17" name="Oval 14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18" name="Oval 14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4852" name="Group 145"/>
          <p:cNvGrpSpPr>
            <a:grpSpLocks/>
          </p:cNvGrpSpPr>
          <p:nvPr/>
        </p:nvGrpSpPr>
        <p:grpSpPr bwMode="auto">
          <a:xfrm>
            <a:off x="2057400" y="2282825"/>
            <a:ext cx="231775" cy="395288"/>
            <a:chOff x="4120" y="2308"/>
            <a:chExt cx="305" cy="415"/>
          </a:xfrm>
        </p:grpSpPr>
        <p:sp>
          <p:nvSpPr>
            <p:cNvPr id="35201" name="Freeform 14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02" name="Rectangle 14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03" name="Oval 14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204" name="Group 149"/>
            <p:cNvGrpSpPr>
              <a:grpSpLocks/>
            </p:cNvGrpSpPr>
            <p:nvPr/>
          </p:nvGrpSpPr>
          <p:grpSpPr bwMode="auto">
            <a:xfrm flipH="1">
              <a:off x="4164" y="2500"/>
              <a:ext cx="152" cy="109"/>
              <a:chOff x="3216" y="2784"/>
              <a:chExt cx="192" cy="144"/>
            </a:xfrm>
          </p:grpSpPr>
          <p:sp>
            <p:nvSpPr>
              <p:cNvPr id="35208" name="Line 15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09" name="Line 15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10" name="Line 15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211" name="Line 15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205" name="Freeform 15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06" name="Oval 15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207" name="Oval 15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853" name="Rectangle 157"/>
          <p:cNvSpPr>
            <a:spLocks noChangeArrowheads="1"/>
          </p:cNvSpPr>
          <p:nvPr/>
        </p:nvSpPr>
        <p:spPr bwMode="auto">
          <a:xfrm>
            <a:off x="4611688" y="3956050"/>
            <a:ext cx="660400" cy="657225"/>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pic>
        <p:nvPicPr>
          <p:cNvPr id="34854" name="Picture 158" descr="pcs_TECHNOL_47"/>
          <p:cNvPicPr>
            <a:picLocks noChangeAspect="1" noChangeArrowheads="1"/>
          </p:cNvPicPr>
          <p:nvPr/>
        </p:nvPicPr>
        <p:blipFill>
          <a:blip r:embed="rId4">
            <a:lum bright="28000" contrast="-16000"/>
          </a:blip>
          <a:srcRect/>
          <a:stretch>
            <a:fillRect/>
          </a:stretch>
        </p:blipFill>
        <p:spPr bwMode="auto">
          <a:xfrm>
            <a:off x="4616450" y="4329113"/>
            <a:ext cx="249238" cy="260350"/>
          </a:xfrm>
          <a:prstGeom prst="rect">
            <a:avLst/>
          </a:prstGeom>
          <a:noFill/>
          <a:ln w="9525">
            <a:noFill/>
            <a:miter lim="800000"/>
            <a:headEnd/>
            <a:tailEnd/>
          </a:ln>
        </p:spPr>
      </p:pic>
      <p:grpSp>
        <p:nvGrpSpPr>
          <p:cNvPr id="34855" name="Group 159"/>
          <p:cNvGrpSpPr>
            <a:grpSpLocks noChangeAspect="1"/>
          </p:cNvGrpSpPr>
          <p:nvPr/>
        </p:nvGrpSpPr>
        <p:grpSpPr bwMode="auto">
          <a:xfrm flipH="1">
            <a:off x="4654550" y="4006850"/>
            <a:ext cx="568325" cy="595313"/>
            <a:chOff x="5" y="2480"/>
            <a:chExt cx="237" cy="430"/>
          </a:xfrm>
        </p:grpSpPr>
        <p:grpSp>
          <p:nvGrpSpPr>
            <p:cNvPr id="35174" name="Group 160"/>
            <p:cNvGrpSpPr>
              <a:grpSpLocks noChangeAspect="1"/>
            </p:cNvGrpSpPr>
            <p:nvPr/>
          </p:nvGrpSpPr>
          <p:grpSpPr bwMode="auto">
            <a:xfrm>
              <a:off x="5" y="2521"/>
              <a:ext cx="145" cy="389"/>
              <a:chOff x="5" y="2521"/>
              <a:chExt cx="145" cy="389"/>
            </a:xfrm>
          </p:grpSpPr>
          <p:grpSp>
            <p:nvGrpSpPr>
              <p:cNvPr id="35178" name="Group 161"/>
              <p:cNvGrpSpPr>
                <a:grpSpLocks noChangeAspect="1"/>
              </p:cNvGrpSpPr>
              <p:nvPr/>
            </p:nvGrpSpPr>
            <p:grpSpPr bwMode="auto">
              <a:xfrm>
                <a:off x="7" y="2654"/>
                <a:ext cx="143" cy="256"/>
                <a:chOff x="7" y="2654"/>
                <a:chExt cx="143" cy="256"/>
              </a:xfrm>
            </p:grpSpPr>
            <p:grpSp>
              <p:nvGrpSpPr>
                <p:cNvPr id="35186" name="Group 162"/>
                <p:cNvGrpSpPr>
                  <a:grpSpLocks noChangeAspect="1"/>
                </p:cNvGrpSpPr>
                <p:nvPr/>
              </p:nvGrpSpPr>
              <p:grpSpPr bwMode="auto">
                <a:xfrm>
                  <a:off x="7" y="2661"/>
                  <a:ext cx="93" cy="247"/>
                  <a:chOff x="7" y="2661"/>
                  <a:chExt cx="93" cy="247"/>
                </a:xfrm>
              </p:grpSpPr>
              <p:sp>
                <p:nvSpPr>
                  <p:cNvPr id="35194" name="Line 163"/>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5" name="Line 164"/>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6" name="Line 165"/>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7" name="Line 166"/>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8" name="Line 167"/>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9" name="Line 168"/>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200" name="Line 169"/>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5187" name="Line 170"/>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88" name="Line 171"/>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89" name="Line 172"/>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0" name="Line 173"/>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1" name="Line 174"/>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2" name="Line 175"/>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5193" name="Line 176"/>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5179" name="Group 177"/>
              <p:cNvGrpSpPr>
                <a:grpSpLocks noChangeAspect="1"/>
              </p:cNvGrpSpPr>
              <p:nvPr/>
            </p:nvGrpSpPr>
            <p:grpSpPr bwMode="auto">
              <a:xfrm>
                <a:off x="5" y="2533"/>
                <a:ext cx="141" cy="374"/>
                <a:chOff x="5" y="2533"/>
                <a:chExt cx="141" cy="374"/>
              </a:xfrm>
            </p:grpSpPr>
            <p:sp>
              <p:nvSpPr>
                <p:cNvPr id="35181" name="Line 178"/>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182" name="Line 179"/>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183" name="Line 180"/>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184" name="Line 181"/>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5185" name="Line 182"/>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5180" name="Oval 183"/>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5175" name="Arc 184"/>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76" name="Arc 185"/>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77" name="Arc 186"/>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856" name="AutoShape 187"/>
          <p:cNvSpPr>
            <a:spLocks noChangeArrowheads="1"/>
          </p:cNvSpPr>
          <p:nvPr/>
        </p:nvSpPr>
        <p:spPr bwMode="auto">
          <a:xfrm>
            <a:off x="4186238" y="4991100"/>
            <a:ext cx="868362" cy="866775"/>
          </a:xfrm>
          <a:prstGeom prst="flowChartAlternateProcess">
            <a:avLst/>
          </a:prstGeom>
          <a:solidFill>
            <a:srgbClr val="CCCCFF"/>
          </a:solidFill>
          <a:ln w="9525">
            <a:noFill/>
            <a:miter lim="800000"/>
            <a:headEnd/>
            <a:tailEnd/>
          </a:ln>
        </p:spPr>
        <p:txBody>
          <a:bodyPr wrap="none" lIns="0" tIns="0" anchor="ctr">
            <a:prstTxWarp prst="textNoShape">
              <a:avLst/>
            </a:prstTxWarp>
          </a:bodyPr>
          <a:lstStyle/>
          <a:p>
            <a:pPr algn="ctr"/>
            <a:endParaRPr lang="en-US">
              <a:latin typeface="Arial" pitchFamily="-84" charset="0"/>
              <a:ea typeface="Arial" pitchFamily="-84" charset="0"/>
              <a:cs typeface="Arial" pitchFamily="-84" charset="0"/>
            </a:endParaRPr>
          </a:p>
        </p:txBody>
      </p:sp>
      <p:pic>
        <p:nvPicPr>
          <p:cNvPr id="34857" name="Picture 188" descr="x_big_image2"/>
          <p:cNvPicPr>
            <a:picLocks noChangeAspect="1" noChangeArrowheads="1"/>
          </p:cNvPicPr>
          <p:nvPr/>
        </p:nvPicPr>
        <p:blipFill>
          <a:blip r:embed="rId6">
            <a:lum bright="10000" contrast="40000"/>
          </a:blip>
          <a:srcRect/>
          <a:stretch>
            <a:fillRect/>
          </a:stretch>
        </p:blipFill>
        <p:spPr bwMode="auto">
          <a:xfrm>
            <a:off x="4310063" y="5108575"/>
            <a:ext cx="585787" cy="623888"/>
          </a:xfrm>
          <a:prstGeom prst="rect">
            <a:avLst/>
          </a:prstGeom>
          <a:noFill/>
          <a:ln w="9525">
            <a:noFill/>
            <a:miter lim="800000"/>
            <a:headEnd/>
            <a:tailEnd/>
          </a:ln>
        </p:spPr>
      </p:pic>
      <p:sp>
        <p:nvSpPr>
          <p:cNvPr id="34858" name="Text Box 189"/>
          <p:cNvSpPr txBox="1">
            <a:spLocks noChangeArrowheads="1"/>
          </p:cNvSpPr>
          <p:nvPr/>
        </p:nvSpPr>
        <p:spPr bwMode="auto">
          <a:xfrm>
            <a:off x="4392613" y="5572125"/>
            <a:ext cx="466725" cy="2762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latin typeface="Arial Narrow" pitchFamily="-84" charset="0"/>
                <a:ea typeface="Arial" pitchFamily="-84" charset="0"/>
                <a:cs typeface="Arial" pitchFamily="-84" charset="0"/>
              </a:rPr>
              <a:t>USER</a:t>
            </a:r>
            <a:endParaRPr lang="en-US" sz="1600">
              <a:solidFill>
                <a:schemeClr val="tx1"/>
              </a:solidFill>
              <a:latin typeface="Arial Narrow" pitchFamily="-84" charset="0"/>
              <a:ea typeface="Arial" pitchFamily="-84" charset="0"/>
              <a:cs typeface="Arial" pitchFamily="-84" charset="0"/>
            </a:endParaRPr>
          </a:p>
        </p:txBody>
      </p:sp>
      <p:sp>
        <p:nvSpPr>
          <p:cNvPr id="34859" name="AutoShape 190"/>
          <p:cNvSpPr>
            <a:spLocks noChangeArrowheads="1"/>
          </p:cNvSpPr>
          <p:nvPr/>
        </p:nvSpPr>
        <p:spPr bwMode="auto">
          <a:xfrm>
            <a:off x="5237163" y="4991100"/>
            <a:ext cx="863600" cy="866775"/>
          </a:xfrm>
          <a:prstGeom prst="flowChartAlternateProcess">
            <a:avLst/>
          </a:prstGeom>
          <a:solidFill>
            <a:srgbClr val="CCCCFF"/>
          </a:solidFill>
          <a:ln w="9525">
            <a:noFill/>
            <a:miter lim="800000"/>
            <a:headEnd/>
            <a:tailEnd/>
          </a:ln>
        </p:spPr>
        <p:txBody>
          <a:bodyPr wrap="none" lIns="0" tIns="0" anchor="ctr">
            <a:prstTxWarp prst="textNoShape">
              <a:avLst/>
            </a:prstTxWarp>
          </a:bodyPr>
          <a:lstStyle/>
          <a:p>
            <a:pPr algn="ctr"/>
            <a:endParaRPr lang="en-US">
              <a:latin typeface="Arial" pitchFamily="-84" charset="0"/>
              <a:ea typeface="Arial" pitchFamily="-84" charset="0"/>
              <a:cs typeface="Arial" pitchFamily="-84" charset="0"/>
            </a:endParaRPr>
          </a:p>
        </p:txBody>
      </p:sp>
      <p:pic>
        <p:nvPicPr>
          <p:cNvPr id="34860" name="Picture 191" descr="x_big_image2"/>
          <p:cNvPicPr>
            <a:picLocks noChangeAspect="1" noChangeArrowheads="1"/>
          </p:cNvPicPr>
          <p:nvPr/>
        </p:nvPicPr>
        <p:blipFill>
          <a:blip r:embed="rId6">
            <a:lum bright="10000" contrast="40000"/>
          </a:blip>
          <a:srcRect/>
          <a:stretch>
            <a:fillRect/>
          </a:stretch>
        </p:blipFill>
        <p:spPr bwMode="auto">
          <a:xfrm>
            <a:off x="5360988" y="5108575"/>
            <a:ext cx="585787" cy="623888"/>
          </a:xfrm>
          <a:prstGeom prst="rect">
            <a:avLst/>
          </a:prstGeom>
          <a:noFill/>
          <a:ln w="9525">
            <a:noFill/>
            <a:miter lim="800000"/>
            <a:headEnd/>
            <a:tailEnd/>
          </a:ln>
        </p:spPr>
      </p:pic>
      <p:sp>
        <p:nvSpPr>
          <p:cNvPr id="34861" name="Text Box 192"/>
          <p:cNvSpPr txBox="1">
            <a:spLocks noChangeArrowheads="1"/>
          </p:cNvSpPr>
          <p:nvPr/>
        </p:nvSpPr>
        <p:spPr bwMode="auto">
          <a:xfrm>
            <a:off x="5443538" y="5570538"/>
            <a:ext cx="466725" cy="2762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latin typeface="Arial Narrow" pitchFamily="-84" charset="0"/>
                <a:ea typeface="Arial" pitchFamily="-84" charset="0"/>
                <a:cs typeface="Arial" pitchFamily="-84" charset="0"/>
              </a:rPr>
              <a:t>USER</a:t>
            </a:r>
            <a:endParaRPr lang="en-US" sz="1600">
              <a:solidFill>
                <a:schemeClr val="tx1"/>
              </a:solidFill>
              <a:latin typeface="Arial Narrow" pitchFamily="-84" charset="0"/>
              <a:ea typeface="Arial" pitchFamily="-84" charset="0"/>
              <a:cs typeface="Arial" pitchFamily="-84" charset="0"/>
            </a:endParaRPr>
          </a:p>
        </p:txBody>
      </p:sp>
      <p:grpSp>
        <p:nvGrpSpPr>
          <p:cNvPr id="34862" name="Group 193"/>
          <p:cNvGrpSpPr>
            <a:grpSpLocks/>
          </p:cNvGrpSpPr>
          <p:nvPr/>
        </p:nvGrpSpPr>
        <p:grpSpPr bwMode="auto">
          <a:xfrm>
            <a:off x="6659563" y="2835275"/>
            <a:ext cx="681037" cy="765175"/>
            <a:chOff x="4309" y="1848"/>
            <a:chExt cx="499" cy="562"/>
          </a:xfrm>
        </p:grpSpPr>
        <p:sp>
          <p:nvSpPr>
            <p:cNvPr id="35159" name="Rectangle 194"/>
            <p:cNvSpPr>
              <a:spLocks noChangeArrowheads="1"/>
            </p:cNvSpPr>
            <p:nvPr/>
          </p:nvSpPr>
          <p:spPr bwMode="auto">
            <a:xfrm>
              <a:off x="4309" y="1848"/>
              <a:ext cx="499" cy="562"/>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sp>
          <p:nvSpPr>
            <p:cNvPr id="35160" name="AutoShape 195"/>
            <p:cNvSpPr>
              <a:spLocks noChangeArrowheads="1"/>
            </p:cNvSpPr>
            <p:nvPr/>
          </p:nvSpPr>
          <p:spPr bwMode="auto">
            <a:xfrm>
              <a:off x="4355" y="2002"/>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eaLnBrk="0" hangingPunct="0"/>
              <a:endParaRPr lang="en-US" sz="1600">
                <a:solidFill>
                  <a:schemeClr val="tx1"/>
                </a:solidFill>
                <a:latin typeface="Arial" pitchFamily="-84" charset="0"/>
                <a:ea typeface="Arial" pitchFamily="-84" charset="0"/>
                <a:cs typeface="Arial" pitchFamily="-84" charset="0"/>
              </a:endParaRPr>
            </a:p>
          </p:txBody>
        </p:sp>
        <p:grpSp>
          <p:nvGrpSpPr>
            <p:cNvPr id="35161" name="Group 196"/>
            <p:cNvGrpSpPr>
              <a:grpSpLocks/>
            </p:cNvGrpSpPr>
            <p:nvPr/>
          </p:nvGrpSpPr>
          <p:grpSpPr bwMode="auto">
            <a:xfrm>
              <a:off x="4627" y="1984"/>
              <a:ext cx="136" cy="290"/>
              <a:chOff x="4120" y="2308"/>
              <a:chExt cx="305" cy="415"/>
            </a:xfrm>
          </p:grpSpPr>
          <p:sp>
            <p:nvSpPr>
              <p:cNvPr id="35163" name="Freeform 197"/>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64" name="Rectangle 198"/>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65" name="Oval 199"/>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166" name="Group 200"/>
              <p:cNvGrpSpPr>
                <a:grpSpLocks/>
              </p:cNvGrpSpPr>
              <p:nvPr/>
            </p:nvGrpSpPr>
            <p:grpSpPr bwMode="auto">
              <a:xfrm flipH="1">
                <a:off x="4164" y="2500"/>
                <a:ext cx="152" cy="109"/>
                <a:chOff x="3216" y="2784"/>
                <a:chExt cx="192" cy="144"/>
              </a:xfrm>
            </p:grpSpPr>
            <p:sp>
              <p:nvSpPr>
                <p:cNvPr id="35170" name="Line 201"/>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71" name="Line 202"/>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72" name="Line 203"/>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73" name="Line 204"/>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167" name="Freeform 205"/>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68" name="Oval 206"/>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69" name="Oval 207"/>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pic>
          <p:nvPicPr>
            <p:cNvPr id="35162" name="Picture 208" descr="pcs_TECHNOL_47"/>
            <p:cNvPicPr>
              <a:picLocks noChangeAspect="1" noChangeArrowheads="1"/>
            </p:cNvPicPr>
            <p:nvPr/>
          </p:nvPicPr>
          <p:blipFill>
            <a:blip r:embed="rId4"/>
            <a:srcRect/>
            <a:stretch>
              <a:fillRect/>
            </a:stretch>
          </p:blipFill>
          <p:spPr bwMode="auto">
            <a:xfrm>
              <a:off x="4355" y="2160"/>
              <a:ext cx="218" cy="227"/>
            </a:xfrm>
            <a:prstGeom prst="rect">
              <a:avLst/>
            </a:prstGeom>
            <a:noFill/>
            <a:ln w="9525">
              <a:noFill/>
              <a:miter lim="800000"/>
              <a:headEnd/>
              <a:tailEnd/>
            </a:ln>
          </p:spPr>
        </p:pic>
      </p:grpSp>
      <p:sp>
        <p:nvSpPr>
          <p:cNvPr id="34863" name="Line 209"/>
          <p:cNvSpPr>
            <a:spLocks noChangeShapeType="1"/>
          </p:cNvSpPr>
          <p:nvPr/>
        </p:nvSpPr>
        <p:spPr bwMode="auto">
          <a:xfrm>
            <a:off x="2819400" y="1265238"/>
            <a:ext cx="0" cy="4549775"/>
          </a:xfrm>
          <a:prstGeom prst="line">
            <a:avLst/>
          </a:prstGeom>
          <a:noFill/>
          <a:ln w="38100">
            <a:solidFill>
              <a:schemeClr val="tx1"/>
            </a:solidFill>
            <a:round/>
            <a:headEnd/>
            <a:tailEnd/>
          </a:ln>
        </p:spPr>
        <p:txBody>
          <a:bodyPr lIns="0" tIns="0">
            <a:prstTxWarp prst="textNoShape">
              <a:avLst/>
            </a:prstTxWarp>
          </a:bodyPr>
          <a:lstStyle/>
          <a:p>
            <a:endParaRPr lang="en-US"/>
          </a:p>
        </p:txBody>
      </p:sp>
      <p:sp>
        <p:nvSpPr>
          <p:cNvPr id="34864" name="Text Box 210"/>
          <p:cNvSpPr txBox="1">
            <a:spLocks noChangeArrowheads="1"/>
          </p:cNvSpPr>
          <p:nvPr/>
        </p:nvSpPr>
        <p:spPr bwMode="auto">
          <a:xfrm>
            <a:off x="76200" y="1039813"/>
            <a:ext cx="2727325" cy="304800"/>
          </a:xfrm>
          <a:prstGeom prst="rect">
            <a:avLst/>
          </a:prstGeom>
          <a:noFill/>
          <a:ln w="9525">
            <a:noFill/>
            <a:miter lim="800000"/>
            <a:headEnd/>
            <a:tailEnd/>
          </a:ln>
        </p:spPr>
        <p:txBody>
          <a:bodyPr lIns="0" tIns="0" rIns="0" bIns="0">
            <a:prstTxWarp prst="textNoShape">
              <a:avLst/>
            </a:prstTxWarp>
            <a:spAutoFit/>
          </a:bodyPr>
          <a:lstStyle/>
          <a:p>
            <a:pPr algn="ctr" eaLnBrk="0" hangingPunct="0">
              <a:lnSpc>
                <a:spcPts val="2400"/>
              </a:lnSpc>
            </a:pPr>
            <a:r>
              <a:rPr lang="de-DE" sz="2000" b="1">
                <a:solidFill>
                  <a:schemeClr val="tx1"/>
                </a:solidFill>
                <a:latin typeface="Arial" pitchFamily="-84" charset="0"/>
                <a:ea typeface="Arial" pitchFamily="-84" charset="0"/>
                <a:cs typeface="Arial" pitchFamily="-84" charset="0"/>
              </a:rPr>
              <a:t>Legacy Architecture</a:t>
            </a:r>
            <a:endParaRPr lang="en-US" sz="2000" b="1">
              <a:solidFill>
                <a:schemeClr val="tx1"/>
              </a:solidFill>
              <a:latin typeface="Arial" pitchFamily="-84" charset="0"/>
              <a:ea typeface="Arial" pitchFamily="-84" charset="0"/>
              <a:cs typeface="Arial" pitchFamily="-84" charset="0"/>
            </a:endParaRPr>
          </a:p>
        </p:txBody>
      </p:sp>
      <p:sp>
        <p:nvSpPr>
          <p:cNvPr id="34865" name="Text Box 211"/>
          <p:cNvSpPr txBox="1">
            <a:spLocks noChangeArrowheads="1"/>
          </p:cNvSpPr>
          <p:nvPr/>
        </p:nvSpPr>
        <p:spPr bwMode="auto">
          <a:xfrm>
            <a:off x="3608388" y="1039813"/>
            <a:ext cx="4384675" cy="304800"/>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2000" b="1">
                <a:solidFill>
                  <a:schemeClr val="tx1"/>
                </a:solidFill>
                <a:latin typeface="Arial" pitchFamily="-84" charset="0"/>
                <a:ea typeface="Arial" pitchFamily="-84" charset="0"/>
                <a:cs typeface="Arial" pitchFamily="-84" charset="0"/>
              </a:rPr>
              <a:t>Mobile WiMAX Network Architecture</a:t>
            </a:r>
            <a:endParaRPr lang="en-US" sz="2000" b="1">
              <a:solidFill>
                <a:schemeClr val="tx1"/>
              </a:solidFill>
              <a:latin typeface="Arial" pitchFamily="-84" charset="0"/>
              <a:ea typeface="Arial" pitchFamily="-84" charset="0"/>
              <a:cs typeface="Arial" pitchFamily="-84" charset="0"/>
            </a:endParaRPr>
          </a:p>
        </p:txBody>
      </p:sp>
      <p:pic>
        <p:nvPicPr>
          <p:cNvPr id="34866" name="Picture 212" descr="sl45_transparent"/>
          <p:cNvPicPr>
            <a:picLocks noChangeAspect="1" noChangeArrowheads="1"/>
          </p:cNvPicPr>
          <p:nvPr/>
        </p:nvPicPr>
        <p:blipFill>
          <a:blip r:embed="rId7"/>
          <a:srcRect/>
          <a:stretch>
            <a:fillRect/>
          </a:stretch>
        </p:blipFill>
        <p:spPr bwMode="auto">
          <a:xfrm>
            <a:off x="581025" y="5157788"/>
            <a:ext cx="187325" cy="417512"/>
          </a:xfrm>
          <a:prstGeom prst="rect">
            <a:avLst/>
          </a:prstGeom>
          <a:noFill/>
          <a:ln w="9525">
            <a:noFill/>
            <a:miter lim="800000"/>
            <a:headEnd/>
            <a:tailEnd/>
          </a:ln>
        </p:spPr>
      </p:pic>
      <p:pic>
        <p:nvPicPr>
          <p:cNvPr id="34867" name="Picture 213"/>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833438" y="5133975"/>
            <a:ext cx="325437" cy="476250"/>
          </a:xfrm>
          <a:prstGeom prst="rect">
            <a:avLst/>
          </a:prstGeom>
          <a:noFill/>
          <a:ln w="9525">
            <a:noFill/>
            <a:miter lim="800000"/>
            <a:headEnd/>
            <a:tailEnd/>
          </a:ln>
        </p:spPr>
      </p:pic>
      <p:pic>
        <p:nvPicPr>
          <p:cNvPr id="34868" name="Picture 214" descr="sl45_transparent"/>
          <p:cNvPicPr>
            <a:picLocks noChangeAspect="1" noChangeArrowheads="1"/>
          </p:cNvPicPr>
          <p:nvPr/>
        </p:nvPicPr>
        <p:blipFill>
          <a:blip r:embed="rId7"/>
          <a:srcRect/>
          <a:stretch>
            <a:fillRect/>
          </a:stretch>
        </p:blipFill>
        <p:spPr bwMode="auto">
          <a:xfrm>
            <a:off x="1770063" y="5143500"/>
            <a:ext cx="188912" cy="415925"/>
          </a:xfrm>
          <a:prstGeom prst="rect">
            <a:avLst/>
          </a:prstGeom>
          <a:noFill/>
          <a:ln w="9525">
            <a:noFill/>
            <a:miter lim="800000"/>
            <a:headEnd/>
            <a:tailEnd/>
          </a:ln>
        </p:spPr>
      </p:pic>
      <p:pic>
        <p:nvPicPr>
          <p:cNvPr id="34869" name="Picture 215"/>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2024063" y="5118100"/>
            <a:ext cx="323850" cy="477838"/>
          </a:xfrm>
          <a:prstGeom prst="rect">
            <a:avLst/>
          </a:prstGeom>
          <a:noFill/>
          <a:ln w="9525">
            <a:noFill/>
            <a:miter lim="800000"/>
            <a:headEnd/>
            <a:tailEnd/>
          </a:ln>
        </p:spPr>
      </p:pic>
      <p:sp>
        <p:nvSpPr>
          <p:cNvPr id="34870" name="AutoShape 216"/>
          <p:cNvSpPr>
            <a:spLocks noChangeArrowheads="1"/>
          </p:cNvSpPr>
          <p:nvPr/>
        </p:nvSpPr>
        <p:spPr bwMode="auto">
          <a:xfrm>
            <a:off x="6286500" y="4989513"/>
            <a:ext cx="862013" cy="866775"/>
          </a:xfrm>
          <a:prstGeom prst="flowChartAlternateProcess">
            <a:avLst/>
          </a:prstGeom>
          <a:solidFill>
            <a:srgbClr val="CCCCFF"/>
          </a:solidFill>
          <a:ln w="9525">
            <a:noFill/>
            <a:miter lim="800000"/>
            <a:headEnd/>
            <a:tailEnd/>
          </a:ln>
        </p:spPr>
        <p:txBody>
          <a:bodyPr wrap="none" lIns="0" tIns="0"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871" name="Text Box 217"/>
          <p:cNvSpPr txBox="1">
            <a:spLocks noChangeArrowheads="1"/>
          </p:cNvSpPr>
          <p:nvPr/>
        </p:nvSpPr>
        <p:spPr bwMode="auto">
          <a:xfrm>
            <a:off x="6492875" y="5568950"/>
            <a:ext cx="466725" cy="27622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lnSpc>
                <a:spcPts val="2400"/>
              </a:lnSpc>
            </a:pPr>
            <a:r>
              <a:rPr lang="de-DE" sz="1600">
                <a:solidFill>
                  <a:schemeClr val="tx1"/>
                </a:solidFill>
                <a:latin typeface="Arial Narrow" pitchFamily="-84" charset="0"/>
                <a:ea typeface="Arial" pitchFamily="-84" charset="0"/>
                <a:cs typeface="Arial" pitchFamily="-84" charset="0"/>
              </a:rPr>
              <a:t>USER</a:t>
            </a:r>
            <a:endParaRPr lang="en-US" sz="1600">
              <a:solidFill>
                <a:schemeClr val="tx1"/>
              </a:solidFill>
              <a:latin typeface="Arial Narrow" pitchFamily="-84" charset="0"/>
              <a:ea typeface="Arial" pitchFamily="-84" charset="0"/>
              <a:cs typeface="Arial" pitchFamily="-84" charset="0"/>
            </a:endParaRPr>
          </a:p>
        </p:txBody>
      </p:sp>
      <p:pic>
        <p:nvPicPr>
          <p:cNvPr id="34872" name="Picture 218" descr="sl45_transparent"/>
          <p:cNvPicPr>
            <a:picLocks noChangeAspect="1" noChangeArrowheads="1"/>
          </p:cNvPicPr>
          <p:nvPr/>
        </p:nvPicPr>
        <p:blipFill>
          <a:blip r:embed="rId7"/>
          <a:srcRect/>
          <a:stretch>
            <a:fillRect/>
          </a:stretch>
        </p:blipFill>
        <p:spPr bwMode="auto">
          <a:xfrm>
            <a:off x="6432550" y="5141913"/>
            <a:ext cx="187325" cy="415925"/>
          </a:xfrm>
          <a:prstGeom prst="rect">
            <a:avLst/>
          </a:prstGeom>
          <a:noFill/>
          <a:ln w="9525">
            <a:noFill/>
            <a:miter lim="800000"/>
            <a:headEnd/>
            <a:tailEnd/>
          </a:ln>
        </p:spPr>
      </p:pic>
      <p:pic>
        <p:nvPicPr>
          <p:cNvPr id="34873" name="Picture 219"/>
          <p:cNvPicPr>
            <a:picLocks noChangeAspect="1" noChangeArrowheads="1"/>
          </p:cNvPicPr>
          <p:nvPr/>
        </p:nvPicPr>
        <p:blipFill>
          <a:blip r:embed="rId8">
            <a:clrChange>
              <a:clrFrom>
                <a:srgbClr val="FEFEFE"/>
              </a:clrFrom>
              <a:clrTo>
                <a:srgbClr val="FEFEFE">
                  <a:alpha val="0"/>
                </a:srgbClr>
              </a:clrTo>
            </a:clrChange>
          </a:blip>
          <a:srcRect/>
          <a:stretch>
            <a:fillRect/>
          </a:stretch>
        </p:blipFill>
        <p:spPr bwMode="auto">
          <a:xfrm>
            <a:off x="6686550" y="5116513"/>
            <a:ext cx="323850" cy="477837"/>
          </a:xfrm>
          <a:prstGeom prst="rect">
            <a:avLst/>
          </a:prstGeom>
          <a:noFill/>
          <a:ln w="9525">
            <a:noFill/>
            <a:miter lim="800000"/>
            <a:headEnd/>
            <a:tailEnd/>
          </a:ln>
        </p:spPr>
      </p:pic>
      <p:grpSp>
        <p:nvGrpSpPr>
          <p:cNvPr id="61825" name="Group 220"/>
          <p:cNvGrpSpPr>
            <a:grpSpLocks/>
          </p:cNvGrpSpPr>
          <p:nvPr/>
        </p:nvGrpSpPr>
        <p:grpSpPr bwMode="auto">
          <a:xfrm>
            <a:off x="4689475" y="4729163"/>
            <a:ext cx="450850" cy="244475"/>
            <a:chOff x="3391" y="3208"/>
            <a:chExt cx="284" cy="154"/>
          </a:xfrm>
        </p:grpSpPr>
        <p:sp>
          <p:nvSpPr>
            <p:cNvPr id="35157" name="Text Box 221"/>
            <p:cNvSpPr txBox="1">
              <a:spLocks noChangeArrowheads="1"/>
            </p:cNvSpPr>
            <p:nvPr/>
          </p:nvSpPr>
          <p:spPr bwMode="auto">
            <a:xfrm>
              <a:off x="3512" y="3208"/>
              <a:ext cx="163" cy="154"/>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b="1">
                  <a:solidFill>
                    <a:srgbClr val="FF0000"/>
                  </a:solidFill>
                  <a:latin typeface="Arial" pitchFamily="-84" charset="0"/>
                  <a:ea typeface="Arial" pitchFamily="-84" charset="0"/>
                  <a:cs typeface="Arial" pitchFamily="-84" charset="0"/>
                </a:rPr>
                <a:t>R1</a:t>
              </a:r>
            </a:p>
          </p:txBody>
        </p:sp>
        <p:sp>
          <p:nvSpPr>
            <p:cNvPr id="35158" name="Oval 222"/>
            <p:cNvSpPr>
              <a:spLocks noChangeArrowheads="1"/>
            </p:cNvSpPr>
            <p:nvPr/>
          </p:nvSpPr>
          <p:spPr bwMode="auto">
            <a:xfrm>
              <a:off x="3391" y="3233"/>
              <a:ext cx="97" cy="96"/>
            </a:xfrm>
            <a:prstGeom prst="ellipse">
              <a:avLst/>
            </a:prstGeom>
            <a:solidFill>
              <a:srgbClr val="FF0000"/>
            </a:solidFill>
            <a:ln w="9525">
              <a:noFill/>
              <a:round/>
              <a:headEnd/>
              <a:tailEnd/>
            </a:ln>
          </p:spPr>
          <p:txBody>
            <a:bodyPr wrap="none" lIns="0" tIns="0" rIns="0" bIns="0" anchor="ctr">
              <a:prstTxWarp prst="textNoShape">
                <a:avLst/>
              </a:prstTxWarp>
            </a:bodyPr>
            <a:lstStyle/>
            <a:p>
              <a:pPr algn="ctr">
                <a:spcBef>
                  <a:spcPct val="50000"/>
                </a:spcBef>
              </a:pPr>
              <a:endParaRPr lang="en-US" sz="1500">
                <a:solidFill>
                  <a:schemeClr val="tx1"/>
                </a:solidFill>
                <a:latin typeface="Arial" pitchFamily="-84" charset="0"/>
                <a:ea typeface="Arial" pitchFamily="-84" charset="0"/>
                <a:cs typeface="Arial" pitchFamily="-84" charset="0"/>
              </a:endParaRPr>
            </a:p>
          </p:txBody>
        </p:sp>
      </p:grpSp>
      <p:sp>
        <p:nvSpPr>
          <p:cNvPr id="34875" name="Line 223"/>
          <p:cNvSpPr>
            <a:spLocks noChangeShapeType="1"/>
          </p:cNvSpPr>
          <p:nvPr/>
        </p:nvSpPr>
        <p:spPr bwMode="auto">
          <a:xfrm flipV="1">
            <a:off x="4959350" y="3608388"/>
            <a:ext cx="463550" cy="34766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76" name="Line 224"/>
          <p:cNvSpPr>
            <a:spLocks noChangeShapeType="1"/>
          </p:cNvSpPr>
          <p:nvPr/>
        </p:nvSpPr>
        <p:spPr bwMode="auto">
          <a:xfrm flipV="1">
            <a:off x="5794375" y="3222625"/>
            <a:ext cx="849313" cy="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77" name="Line 225"/>
          <p:cNvSpPr>
            <a:spLocks noChangeShapeType="1"/>
          </p:cNvSpPr>
          <p:nvPr/>
        </p:nvSpPr>
        <p:spPr bwMode="auto">
          <a:xfrm flipH="1" flipV="1">
            <a:off x="6967538" y="3608388"/>
            <a:ext cx="271462" cy="30956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78" name="Line 226"/>
          <p:cNvSpPr>
            <a:spLocks noChangeShapeType="1"/>
          </p:cNvSpPr>
          <p:nvPr/>
        </p:nvSpPr>
        <p:spPr bwMode="auto">
          <a:xfrm flipH="1" flipV="1">
            <a:off x="5462588" y="3608388"/>
            <a:ext cx="617537" cy="34766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61829" name="Group 227"/>
          <p:cNvGrpSpPr>
            <a:grpSpLocks/>
          </p:cNvGrpSpPr>
          <p:nvPr/>
        </p:nvGrpSpPr>
        <p:grpSpPr bwMode="auto">
          <a:xfrm>
            <a:off x="5118100" y="3657600"/>
            <a:ext cx="454025" cy="246063"/>
            <a:chOff x="3661" y="2533"/>
            <a:chExt cx="286" cy="155"/>
          </a:xfrm>
        </p:grpSpPr>
        <p:sp>
          <p:nvSpPr>
            <p:cNvPr id="35155" name="Oval 228"/>
            <p:cNvSpPr>
              <a:spLocks noChangeArrowheads="1"/>
            </p:cNvSpPr>
            <p:nvPr/>
          </p:nvSpPr>
          <p:spPr bwMode="auto">
            <a:xfrm>
              <a:off x="3661" y="2558"/>
              <a:ext cx="97" cy="97"/>
            </a:xfrm>
            <a:prstGeom prst="ellipse">
              <a:avLst/>
            </a:prstGeom>
            <a:solidFill>
              <a:srgbClr val="FF0000"/>
            </a:solidFill>
            <a:ln w="9525">
              <a:noFill/>
              <a:round/>
              <a:headEnd/>
              <a:tailEnd/>
            </a:ln>
          </p:spPr>
          <p:txBody>
            <a:bodyPr wrap="none" lIns="0" tIns="0" rIns="0" bIns="0" anchor="ctr">
              <a:prstTxWarp prst="textNoShape">
                <a:avLst/>
              </a:prstTxWarp>
            </a:bodyPr>
            <a:lstStyle/>
            <a:p>
              <a:pPr algn="ctr">
                <a:spcBef>
                  <a:spcPct val="50000"/>
                </a:spcBef>
              </a:pPr>
              <a:endParaRPr lang="en-US" sz="1500">
                <a:solidFill>
                  <a:schemeClr val="tx1"/>
                </a:solidFill>
                <a:latin typeface="Arial" pitchFamily="-84" charset="0"/>
                <a:ea typeface="Arial" pitchFamily="-84" charset="0"/>
                <a:cs typeface="Arial" pitchFamily="-84" charset="0"/>
              </a:endParaRPr>
            </a:p>
          </p:txBody>
        </p:sp>
        <p:sp>
          <p:nvSpPr>
            <p:cNvPr id="35156" name="Text Box 229"/>
            <p:cNvSpPr txBox="1">
              <a:spLocks noChangeArrowheads="1"/>
            </p:cNvSpPr>
            <p:nvPr/>
          </p:nvSpPr>
          <p:spPr bwMode="auto">
            <a:xfrm>
              <a:off x="3782" y="2533"/>
              <a:ext cx="165"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b="1">
                  <a:solidFill>
                    <a:srgbClr val="FF0000"/>
                  </a:solidFill>
                  <a:latin typeface="Arial" pitchFamily="-84" charset="0"/>
                  <a:ea typeface="Arial" pitchFamily="-84" charset="0"/>
                  <a:cs typeface="Arial" pitchFamily="-84" charset="0"/>
                </a:rPr>
                <a:t>R3</a:t>
              </a:r>
            </a:p>
          </p:txBody>
        </p:sp>
      </p:grpSp>
      <p:sp>
        <p:nvSpPr>
          <p:cNvPr id="34880" name="Line 230"/>
          <p:cNvSpPr>
            <a:spLocks noChangeShapeType="1"/>
          </p:cNvSpPr>
          <p:nvPr/>
        </p:nvSpPr>
        <p:spPr bwMode="auto">
          <a:xfrm flipV="1">
            <a:off x="5268913" y="4265613"/>
            <a:ext cx="503237" cy="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61837" name="Group 231"/>
          <p:cNvGrpSpPr>
            <a:grpSpLocks/>
          </p:cNvGrpSpPr>
          <p:nvPr/>
        </p:nvGrpSpPr>
        <p:grpSpPr bwMode="auto">
          <a:xfrm>
            <a:off x="5313363" y="4149725"/>
            <a:ext cx="450850" cy="244475"/>
            <a:chOff x="3784" y="2843"/>
            <a:chExt cx="284" cy="154"/>
          </a:xfrm>
        </p:grpSpPr>
        <p:sp>
          <p:nvSpPr>
            <p:cNvPr id="35153" name="Oval 232"/>
            <p:cNvSpPr>
              <a:spLocks noChangeArrowheads="1"/>
            </p:cNvSpPr>
            <p:nvPr/>
          </p:nvSpPr>
          <p:spPr bwMode="auto">
            <a:xfrm>
              <a:off x="3784" y="2868"/>
              <a:ext cx="97" cy="96"/>
            </a:xfrm>
            <a:prstGeom prst="ellipse">
              <a:avLst/>
            </a:prstGeom>
            <a:solidFill>
              <a:srgbClr val="FF0000"/>
            </a:solidFill>
            <a:ln w="9525">
              <a:noFill/>
              <a:round/>
              <a:headEnd/>
              <a:tailEnd/>
            </a:ln>
          </p:spPr>
          <p:txBody>
            <a:bodyPr wrap="none" lIns="0" tIns="0" rIns="0" bIns="0" anchor="ctr">
              <a:prstTxWarp prst="textNoShape">
                <a:avLst/>
              </a:prstTxWarp>
            </a:bodyPr>
            <a:lstStyle/>
            <a:p>
              <a:pPr algn="ctr">
                <a:spcBef>
                  <a:spcPct val="50000"/>
                </a:spcBef>
              </a:pPr>
              <a:endParaRPr lang="en-US" sz="1500">
                <a:solidFill>
                  <a:schemeClr val="tx1"/>
                </a:solidFill>
                <a:latin typeface="Arial" pitchFamily="-84" charset="0"/>
                <a:ea typeface="Arial" pitchFamily="-84" charset="0"/>
                <a:cs typeface="Arial" pitchFamily="-84" charset="0"/>
              </a:endParaRPr>
            </a:p>
          </p:txBody>
        </p:sp>
        <p:sp>
          <p:nvSpPr>
            <p:cNvPr id="35154" name="Text Box 233"/>
            <p:cNvSpPr txBox="1">
              <a:spLocks noChangeArrowheads="1"/>
            </p:cNvSpPr>
            <p:nvPr/>
          </p:nvSpPr>
          <p:spPr bwMode="auto">
            <a:xfrm>
              <a:off x="3905" y="2843"/>
              <a:ext cx="163" cy="154"/>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b="1">
                  <a:solidFill>
                    <a:srgbClr val="FF0000"/>
                  </a:solidFill>
                  <a:latin typeface="Arial" pitchFamily="-84" charset="0"/>
                  <a:ea typeface="Arial" pitchFamily="-84" charset="0"/>
                  <a:cs typeface="Arial" pitchFamily="-84" charset="0"/>
                </a:rPr>
                <a:t>R4</a:t>
              </a:r>
            </a:p>
          </p:txBody>
        </p:sp>
      </p:grpSp>
      <p:grpSp>
        <p:nvGrpSpPr>
          <p:cNvPr id="61840" name="Group 234"/>
          <p:cNvGrpSpPr>
            <a:grpSpLocks/>
          </p:cNvGrpSpPr>
          <p:nvPr/>
        </p:nvGrpSpPr>
        <p:grpSpPr bwMode="auto">
          <a:xfrm>
            <a:off x="5965825" y="3106738"/>
            <a:ext cx="450850" cy="244475"/>
            <a:chOff x="4195" y="2186"/>
            <a:chExt cx="284" cy="154"/>
          </a:xfrm>
        </p:grpSpPr>
        <p:sp>
          <p:nvSpPr>
            <p:cNvPr id="35151" name="Oval 235"/>
            <p:cNvSpPr>
              <a:spLocks noChangeArrowheads="1"/>
            </p:cNvSpPr>
            <p:nvPr/>
          </p:nvSpPr>
          <p:spPr bwMode="auto">
            <a:xfrm>
              <a:off x="4195" y="2211"/>
              <a:ext cx="97" cy="96"/>
            </a:xfrm>
            <a:prstGeom prst="ellipse">
              <a:avLst/>
            </a:prstGeom>
            <a:solidFill>
              <a:srgbClr val="FF0000"/>
            </a:solidFill>
            <a:ln w="9525">
              <a:noFill/>
              <a:round/>
              <a:headEnd/>
              <a:tailEnd/>
            </a:ln>
          </p:spPr>
          <p:txBody>
            <a:bodyPr wrap="none" lIns="0" tIns="0" rIns="0" bIns="0" anchor="ctr">
              <a:prstTxWarp prst="textNoShape">
                <a:avLst/>
              </a:prstTxWarp>
            </a:bodyPr>
            <a:lstStyle/>
            <a:p>
              <a:pPr algn="ctr">
                <a:spcBef>
                  <a:spcPct val="50000"/>
                </a:spcBef>
              </a:pPr>
              <a:endParaRPr lang="en-US" sz="1500">
                <a:solidFill>
                  <a:schemeClr val="tx1"/>
                </a:solidFill>
                <a:latin typeface="Arial" pitchFamily="-84" charset="0"/>
                <a:ea typeface="Arial" pitchFamily="-84" charset="0"/>
                <a:cs typeface="Arial" pitchFamily="-84" charset="0"/>
              </a:endParaRPr>
            </a:p>
          </p:txBody>
        </p:sp>
        <p:sp>
          <p:nvSpPr>
            <p:cNvPr id="35152" name="Text Box 236"/>
            <p:cNvSpPr txBox="1">
              <a:spLocks noChangeArrowheads="1"/>
            </p:cNvSpPr>
            <p:nvPr/>
          </p:nvSpPr>
          <p:spPr bwMode="auto">
            <a:xfrm>
              <a:off x="4316" y="2186"/>
              <a:ext cx="163" cy="154"/>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b="1">
                  <a:solidFill>
                    <a:srgbClr val="FF0000"/>
                  </a:solidFill>
                  <a:latin typeface="Arial" pitchFamily="-84" charset="0"/>
                  <a:ea typeface="Arial" pitchFamily="-84" charset="0"/>
                  <a:cs typeface="Arial" pitchFamily="-84" charset="0"/>
                </a:rPr>
                <a:t>R5</a:t>
              </a:r>
            </a:p>
          </p:txBody>
        </p:sp>
      </p:grpSp>
      <p:grpSp>
        <p:nvGrpSpPr>
          <p:cNvPr id="61844" name="Group 237"/>
          <p:cNvGrpSpPr>
            <a:grpSpLocks/>
          </p:cNvGrpSpPr>
          <p:nvPr/>
        </p:nvGrpSpPr>
        <p:grpSpPr bwMode="auto">
          <a:xfrm>
            <a:off x="3963988" y="3532188"/>
            <a:ext cx="1266825" cy="1466850"/>
            <a:chOff x="2934" y="2454"/>
            <a:chExt cx="798" cy="924"/>
          </a:xfrm>
        </p:grpSpPr>
        <p:sp>
          <p:nvSpPr>
            <p:cNvPr id="35148" name="Freeform 238"/>
            <p:cNvSpPr>
              <a:spLocks/>
            </p:cNvSpPr>
            <p:nvPr/>
          </p:nvSpPr>
          <p:spPr bwMode="auto">
            <a:xfrm>
              <a:off x="3143" y="2454"/>
              <a:ext cx="589" cy="924"/>
            </a:xfrm>
            <a:custGeom>
              <a:avLst/>
              <a:gdLst>
                <a:gd name="T0" fmla="*/ 175 w 686"/>
                <a:gd name="T1" fmla="*/ 1077 h 1077"/>
                <a:gd name="T2" fmla="*/ 5 w 686"/>
                <a:gd name="T3" fmla="*/ 624 h 1077"/>
                <a:gd name="T4" fmla="*/ 147 w 686"/>
                <a:gd name="T5" fmla="*/ 199 h 1077"/>
                <a:gd name="T6" fmla="*/ 686 w 686"/>
                <a:gd name="T7" fmla="*/ 0 h 1077"/>
                <a:gd name="T8" fmla="*/ 0 60000 65536"/>
                <a:gd name="T9" fmla="*/ 0 60000 65536"/>
                <a:gd name="T10" fmla="*/ 0 60000 65536"/>
                <a:gd name="T11" fmla="*/ 0 60000 65536"/>
                <a:gd name="T12" fmla="*/ 0 w 686"/>
                <a:gd name="T13" fmla="*/ 0 h 1077"/>
                <a:gd name="T14" fmla="*/ 686 w 686"/>
                <a:gd name="T15" fmla="*/ 1077 h 1077"/>
              </a:gdLst>
              <a:ahLst/>
              <a:cxnLst>
                <a:cxn ang="T8">
                  <a:pos x="T0" y="T1"/>
                </a:cxn>
                <a:cxn ang="T9">
                  <a:pos x="T2" y="T3"/>
                </a:cxn>
                <a:cxn ang="T10">
                  <a:pos x="T4" y="T5"/>
                </a:cxn>
                <a:cxn ang="T11">
                  <a:pos x="T6" y="T7"/>
                </a:cxn>
              </a:cxnLst>
              <a:rect l="T12" t="T13" r="T14" b="T15"/>
              <a:pathLst>
                <a:path w="686" h="1077">
                  <a:moveTo>
                    <a:pt x="175" y="1077"/>
                  </a:moveTo>
                  <a:cubicBezTo>
                    <a:pt x="92" y="923"/>
                    <a:pt x="10" y="770"/>
                    <a:pt x="5" y="624"/>
                  </a:cubicBezTo>
                  <a:cubicBezTo>
                    <a:pt x="0" y="478"/>
                    <a:pt x="33" y="303"/>
                    <a:pt x="147" y="199"/>
                  </a:cubicBezTo>
                  <a:cubicBezTo>
                    <a:pt x="261" y="95"/>
                    <a:pt x="596" y="33"/>
                    <a:pt x="686" y="0"/>
                  </a:cubicBezTo>
                </a:path>
              </a:pathLst>
            </a:custGeom>
            <a:noFill/>
            <a:ln w="19050">
              <a:solidFill>
                <a:schemeClr val="tx1"/>
              </a:solidFill>
              <a:prstDash val="sysDot"/>
              <a:round/>
              <a:headEnd/>
              <a:tailEnd/>
            </a:ln>
          </p:spPr>
          <p:txBody>
            <a:bodyPr lIns="0" tIns="0" rIns="0" bIns="0">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49" name="Oval 239"/>
            <p:cNvSpPr>
              <a:spLocks noChangeArrowheads="1"/>
            </p:cNvSpPr>
            <p:nvPr/>
          </p:nvSpPr>
          <p:spPr bwMode="auto">
            <a:xfrm>
              <a:off x="3099" y="2868"/>
              <a:ext cx="97" cy="97"/>
            </a:xfrm>
            <a:prstGeom prst="ellipse">
              <a:avLst/>
            </a:prstGeom>
            <a:solidFill>
              <a:srgbClr val="FF0000"/>
            </a:solidFill>
            <a:ln w="9525">
              <a:noFill/>
              <a:round/>
              <a:headEnd/>
              <a:tailEnd/>
            </a:ln>
          </p:spPr>
          <p:txBody>
            <a:bodyPr wrap="none" lIns="0" tIns="0" rIns="0" bIns="0" anchor="ctr">
              <a:prstTxWarp prst="textNoShape">
                <a:avLst/>
              </a:prstTxWarp>
            </a:bodyPr>
            <a:lstStyle/>
            <a:p>
              <a:pPr algn="ctr">
                <a:spcBef>
                  <a:spcPct val="50000"/>
                </a:spcBef>
              </a:pPr>
              <a:endParaRPr lang="en-US" sz="1500">
                <a:solidFill>
                  <a:schemeClr val="tx1"/>
                </a:solidFill>
                <a:latin typeface="Arial" pitchFamily="-84" charset="0"/>
                <a:ea typeface="Arial" pitchFamily="-84" charset="0"/>
                <a:cs typeface="Arial" pitchFamily="-84" charset="0"/>
              </a:endParaRPr>
            </a:p>
          </p:txBody>
        </p:sp>
        <p:sp>
          <p:nvSpPr>
            <p:cNvPr id="35150" name="Text Box 240"/>
            <p:cNvSpPr txBox="1">
              <a:spLocks noChangeArrowheads="1"/>
            </p:cNvSpPr>
            <p:nvPr/>
          </p:nvSpPr>
          <p:spPr bwMode="auto">
            <a:xfrm>
              <a:off x="2934" y="2844"/>
              <a:ext cx="165" cy="155"/>
            </a:xfrm>
            <a:prstGeom prst="rect">
              <a:avLst/>
            </a:prstGeom>
            <a:noFill/>
            <a:ln w="9525">
              <a:noFill/>
              <a:miter lim="800000"/>
              <a:headEnd/>
              <a:tailEnd/>
            </a:ln>
          </p:spPr>
          <p:txBody>
            <a:bodyPr wrap="none" lIns="0" tIns="0" rIns="0" bIns="0">
              <a:prstTxWarp prst="textNoShape">
                <a:avLst/>
              </a:prstTxWarp>
              <a:spAutoFit/>
            </a:bodyPr>
            <a:lstStyle/>
            <a:p>
              <a:pPr algn="ctr">
                <a:spcBef>
                  <a:spcPct val="50000"/>
                </a:spcBef>
              </a:pPr>
              <a:r>
                <a:rPr lang="en-US" sz="1600" b="1">
                  <a:solidFill>
                    <a:srgbClr val="FF0000"/>
                  </a:solidFill>
                  <a:latin typeface="Arial" pitchFamily="-84" charset="0"/>
                  <a:ea typeface="Arial" pitchFamily="-84" charset="0"/>
                  <a:cs typeface="Arial" pitchFamily="-84" charset="0"/>
                </a:rPr>
                <a:t>R2</a:t>
              </a:r>
            </a:p>
          </p:txBody>
        </p:sp>
      </p:grpSp>
      <p:sp>
        <p:nvSpPr>
          <p:cNvPr id="34884" name="Line 241"/>
          <p:cNvSpPr>
            <a:spLocks noChangeShapeType="1"/>
          </p:cNvSpPr>
          <p:nvPr/>
        </p:nvSpPr>
        <p:spPr bwMode="auto">
          <a:xfrm flipH="1" flipV="1">
            <a:off x="4225925" y="3608388"/>
            <a:ext cx="655638" cy="34766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85" name="Line 242"/>
          <p:cNvSpPr>
            <a:spLocks noChangeShapeType="1"/>
          </p:cNvSpPr>
          <p:nvPr/>
        </p:nvSpPr>
        <p:spPr bwMode="auto">
          <a:xfrm flipH="1" flipV="1">
            <a:off x="4533900" y="3222625"/>
            <a:ext cx="581025" cy="0"/>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86" name="Line 243"/>
          <p:cNvSpPr>
            <a:spLocks noChangeShapeType="1"/>
          </p:cNvSpPr>
          <p:nvPr/>
        </p:nvSpPr>
        <p:spPr bwMode="auto">
          <a:xfrm flipH="1" flipV="1">
            <a:off x="5153025" y="4651375"/>
            <a:ext cx="579438" cy="347663"/>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87" name="Line 244"/>
          <p:cNvSpPr>
            <a:spLocks noChangeShapeType="1"/>
          </p:cNvSpPr>
          <p:nvPr/>
        </p:nvSpPr>
        <p:spPr bwMode="auto">
          <a:xfrm flipV="1">
            <a:off x="6775450" y="4651375"/>
            <a:ext cx="347663" cy="309563"/>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34888" name="Group 245"/>
          <p:cNvGrpSpPr>
            <a:grpSpLocks/>
          </p:cNvGrpSpPr>
          <p:nvPr/>
        </p:nvGrpSpPr>
        <p:grpSpPr bwMode="auto">
          <a:xfrm>
            <a:off x="3876675" y="1482725"/>
            <a:ext cx="619125" cy="749300"/>
            <a:chOff x="4496" y="884"/>
            <a:chExt cx="454" cy="550"/>
          </a:xfrm>
        </p:grpSpPr>
        <p:sp>
          <p:nvSpPr>
            <p:cNvPr id="35111" name="Rectangle 246"/>
            <p:cNvSpPr>
              <a:spLocks noChangeArrowheads="1"/>
            </p:cNvSpPr>
            <p:nvPr/>
          </p:nvSpPr>
          <p:spPr bwMode="auto">
            <a:xfrm>
              <a:off x="4496" y="884"/>
              <a:ext cx="454" cy="550"/>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grpSp>
          <p:nvGrpSpPr>
            <p:cNvPr id="35112" name="Group 247"/>
            <p:cNvGrpSpPr>
              <a:grpSpLocks/>
            </p:cNvGrpSpPr>
            <p:nvPr/>
          </p:nvGrpSpPr>
          <p:grpSpPr bwMode="auto">
            <a:xfrm>
              <a:off x="4541" y="1026"/>
              <a:ext cx="170" cy="290"/>
              <a:chOff x="4120" y="2308"/>
              <a:chExt cx="305" cy="415"/>
            </a:xfrm>
          </p:grpSpPr>
          <p:sp>
            <p:nvSpPr>
              <p:cNvPr id="35137" name="Freeform 24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38" name="Rectangle 249"/>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39" name="Oval 250"/>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140" name="Group 251"/>
              <p:cNvGrpSpPr>
                <a:grpSpLocks/>
              </p:cNvGrpSpPr>
              <p:nvPr/>
            </p:nvGrpSpPr>
            <p:grpSpPr bwMode="auto">
              <a:xfrm flipH="1">
                <a:off x="4164" y="2500"/>
                <a:ext cx="152" cy="109"/>
                <a:chOff x="3216" y="2784"/>
                <a:chExt cx="192" cy="144"/>
              </a:xfrm>
            </p:grpSpPr>
            <p:sp>
              <p:nvSpPr>
                <p:cNvPr id="35144" name="Line 252"/>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45" name="Line 253"/>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46" name="Line 254"/>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47" name="Line 255"/>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141" name="Freeform 25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42" name="Oval 257"/>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43" name="Oval 258"/>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113" name="Group 259"/>
            <p:cNvGrpSpPr>
              <a:grpSpLocks/>
            </p:cNvGrpSpPr>
            <p:nvPr/>
          </p:nvGrpSpPr>
          <p:grpSpPr bwMode="auto">
            <a:xfrm>
              <a:off x="4632" y="1072"/>
              <a:ext cx="170" cy="290"/>
              <a:chOff x="4120" y="2308"/>
              <a:chExt cx="305" cy="415"/>
            </a:xfrm>
          </p:grpSpPr>
          <p:sp>
            <p:nvSpPr>
              <p:cNvPr id="35126" name="Freeform 260"/>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27" name="Rectangle 261"/>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28" name="Oval 262"/>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129" name="Group 263"/>
              <p:cNvGrpSpPr>
                <a:grpSpLocks/>
              </p:cNvGrpSpPr>
              <p:nvPr/>
            </p:nvGrpSpPr>
            <p:grpSpPr bwMode="auto">
              <a:xfrm flipH="1">
                <a:off x="4164" y="2500"/>
                <a:ext cx="152" cy="109"/>
                <a:chOff x="3216" y="2784"/>
                <a:chExt cx="192" cy="144"/>
              </a:xfrm>
            </p:grpSpPr>
            <p:sp>
              <p:nvSpPr>
                <p:cNvPr id="35133" name="Line 26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34" name="Line 26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35" name="Line 26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36" name="Line 26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130" name="Freeform 268"/>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31" name="Oval 269"/>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32" name="Oval 270"/>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114" name="Group 271"/>
            <p:cNvGrpSpPr>
              <a:grpSpLocks/>
            </p:cNvGrpSpPr>
            <p:nvPr/>
          </p:nvGrpSpPr>
          <p:grpSpPr bwMode="auto">
            <a:xfrm>
              <a:off x="4722" y="1117"/>
              <a:ext cx="170" cy="290"/>
              <a:chOff x="4120" y="2308"/>
              <a:chExt cx="305" cy="415"/>
            </a:xfrm>
          </p:grpSpPr>
          <p:sp>
            <p:nvSpPr>
              <p:cNvPr id="35115" name="Freeform 27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16" name="Rectangle 27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17" name="Oval 27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118" name="Group 275"/>
              <p:cNvGrpSpPr>
                <a:grpSpLocks/>
              </p:cNvGrpSpPr>
              <p:nvPr/>
            </p:nvGrpSpPr>
            <p:grpSpPr bwMode="auto">
              <a:xfrm flipH="1">
                <a:off x="4164" y="2500"/>
                <a:ext cx="152" cy="109"/>
                <a:chOff x="3216" y="2784"/>
                <a:chExt cx="192" cy="144"/>
              </a:xfrm>
            </p:grpSpPr>
            <p:sp>
              <p:nvSpPr>
                <p:cNvPr id="35122" name="Line 27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23" name="Line 27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24" name="Line 27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25" name="Line 27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119" name="Freeform 28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20" name="Oval 28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21" name="Oval 28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grpSp>
        <p:nvGrpSpPr>
          <p:cNvPr id="34889" name="Group 283"/>
          <p:cNvGrpSpPr>
            <a:grpSpLocks/>
          </p:cNvGrpSpPr>
          <p:nvPr/>
        </p:nvGrpSpPr>
        <p:grpSpPr bwMode="auto">
          <a:xfrm>
            <a:off x="4881563" y="1482725"/>
            <a:ext cx="619125" cy="749300"/>
            <a:chOff x="4496" y="884"/>
            <a:chExt cx="454" cy="550"/>
          </a:xfrm>
        </p:grpSpPr>
        <p:sp>
          <p:nvSpPr>
            <p:cNvPr id="35074" name="Rectangle 284"/>
            <p:cNvSpPr>
              <a:spLocks noChangeArrowheads="1"/>
            </p:cNvSpPr>
            <p:nvPr/>
          </p:nvSpPr>
          <p:spPr bwMode="auto">
            <a:xfrm>
              <a:off x="4496" y="884"/>
              <a:ext cx="454" cy="550"/>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grpSp>
          <p:nvGrpSpPr>
            <p:cNvPr id="35075" name="Group 285"/>
            <p:cNvGrpSpPr>
              <a:grpSpLocks/>
            </p:cNvGrpSpPr>
            <p:nvPr/>
          </p:nvGrpSpPr>
          <p:grpSpPr bwMode="auto">
            <a:xfrm>
              <a:off x="4541" y="1026"/>
              <a:ext cx="170" cy="290"/>
              <a:chOff x="4120" y="2308"/>
              <a:chExt cx="305" cy="415"/>
            </a:xfrm>
          </p:grpSpPr>
          <p:sp>
            <p:nvSpPr>
              <p:cNvPr id="35100" name="Freeform 28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01" name="Rectangle 28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02" name="Oval 28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103" name="Group 289"/>
              <p:cNvGrpSpPr>
                <a:grpSpLocks/>
              </p:cNvGrpSpPr>
              <p:nvPr/>
            </p:nvGrpSpPr>
            <p:grpSpPr bwMode="auto">
              <a:xfrm flipH="1">
                <a:off x="4164" y="2500"/>
                <a:ext cx="152" cy="109"/>
                <a:chOff x="3216" y="2784"/>
                <a:chExt cx="192" cy="144"/>
              </a:xfrm>
            </p:grpSpPr>
            <p:sp>
              <p:nvSpPr>
                <p:cNvPr id="35107" name="Line 29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08" name="Line 29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09" name="Line 29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110" name="Line 29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104" name="Freeform 29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05" name="Oval 29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106" name="Oval 29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76" name="Group 297"/>
            <p:cNvGrpSpPr>
              <a:grpSpLocks/>
            </p:cNvGrpSpPr>
            <p:nvPr/>
          </p:nvGrpSpPr>
          <p:grpSpPr bwMode="auto">
            <a:xfrm>
              <a:off x="4632" y="1072"/>
              <a:ext cx="170" cy="290"/>
              <a:chOff x="4120" y="2308"/>
              <a:chExt cx="305" cy="415"/>
            </a:xfrm>
          </p:grpSpPr>
          <p:sp>
            <p:nvSpPr>
              <p:cNvPr id="35089" name="Freeform 29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90" name="Rectangle 299"/>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91" name="Oval 300"/>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92" name="Group 301"/>
              <p:cNvGrpSpPr>
                <a:grpSpLocks/>
              </p:cNvGrpSpPr>
              <p:nvPr/>
            </p:nvGrpSpPr>
            <p:grpSpPr bwMode="auto">
              <a:xfrm flipH="1">
                <a:off x="4164" y="2500"/>
                <a:ext cx="152" cy="109"/>
                <a:chOff x="3216" y="2784"/>
                <a:chExt cx="192" cy="144"/>
              </a:xfrm>
            </p:grpSpPr>
            <p:sp>
              <p:nvSpPr>
                <p:cNvPr id="35096" name="Line 302"/>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97" name="Line 303"/>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98" name="Line 304"/>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99" name="Line 305"/>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93" name="Freeform 30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94" name="Oval 307"/>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95" name="Oval 308"/>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77" name="Group 309"/>
            <p:cNvGrpSpPr>
              <a:grpSpLocks/>
            </p:cNvGrpSpPr>
            <p:nvPr/>
          </p:nvGrpSpPr>
          <p:grpSpPr bwMode="auto">
            <a:xfrm>
              <a:off x="4722" y="1117"/>
              <a:ext cx="170" cy="290"/>
              <a:chOff x="4120" y="2308"/>
              <a:chExt cx="305" cy="415"/>
            </a:xfrm>
          </p:grpSpPr>
          <p:sp>
            <p:nvSpPr>
              <p:cNvPr id="35078" name="Freeform 310"/>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79" name="Rectangle 311"/>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80" name="Oval 312"/>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81" name="Group 313"/>
              <p:cNvGrpSpPr>
                <a:grpSpLocks/>
              </p:cNvGrpSpPr>
              <p:nvPr/>
            </p:nvGrpSpPr>
            <p:grpSpPr bwMode="auto">
              <a:xfrm flipH="1">
                <a:off x="4164" y="2500"/>
                <a:ext cx="152" cy="109"/>
                <a:chOff x="3216" y="2784"/>
                <a:chExt cx="192" cy="144"/>
              </a:xfrm>
            </p:grpSpPr>
            <p:sp>
              <p:nvSpPr>
                <p:cNvPr id="35085" name="Line 314"/>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86" name="Line 315"/>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87" name="Line 316"/>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88" name="Line 317"/>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82" name="Freeform 318"/>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83" name="Oval 319"/>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84" name="Oval 320"/>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grpSp>
        <p:nvGrpSpPr>
          <p:cNvPr id="34890" name="Group 321"/>
          <p:cNvGrpSpPr>
            <a:grpSpLocks/>
          </p:cNvGrpSpPr>
          <p:nvPr/>
        </p:nvGrpSpPr>
        <p:grpSpPr bwMode="auto">
          <a:xfrm>
            <a:off x="5848350" y="1482725"/>
            <a:ext cx="617538" cy="749300"/>
            <a:chOff x="4496" y="884"/>
            <a:chExt cx="454" cy="550"/>
          </a:xfrm>
        </p:grpSpPr>
        <p:sp>
          <p:nvSpPr>
            <p:cNvPr id="35037" name="Rectangle 322"/>
            <p:cNvSpPr>
              <a:spLocks noChangeArrowheads="1"/>
            </p:cNvSpPr>
            <p:nvPr/>
          </p:nvSpPr>
          <p:spPr bwMode="auto">
            <a:xfrm>
              <a:off x="4496" y="884"/>
              <a:ext cx="454" cy="550"/>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grpSp>
          <p:nvGrpSpPr>
            <p:cNvPr id="35038" name="Group 323"/>
            <p:cNvGrpSpPr>
              <a:grpSpLocks/>
            </p:cNvGrpSpPr>
            <p:nvPr/>
          </p:nvGrpSpPr>
          <p:grpSpPr bwMode="auto">
            <a:xfrm>
              <a:off x="4541" y="1026"/>
              <a:ext cx="170" cy="290"/>
              <a:chOff x="4120" y="2308"/>
              <a:chExt cx="305" cy="415"/>
            </a:xfrm>
          </p:grpSpPr>
          <p:sp>
            <p:nvSpPr>
              <p:cNvPr id="35063" name="Freeform 32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64" name="Rectangle 32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65" name="Oval 32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66" name="Group 327"/>
              <p:cNvGrpSpPr>
                <a:grpSpLocks/>
              </p:cNvGrpSpPr>
              <p:nvPr/>
            </p:nvGrpSpPr>
            <p:grpSpPr bwMode="auto">
              <a:xfrm flipH="1">
                <a:off x="4164" y="2500"/>
                <a:ext cx="152" cy="109"/>
                <a:chOff x="3216" y="2784"/>
                <a:chExt cx="192" cy="144"/>
              </a:xfrm>
            </p:grpSpPr>
            <p:sp>
              <p:nvSpPr>
                <p:cNvPr id="35070" name="Line 32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71" name="Line 32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72" name="Line 33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73" name="Line 33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67" name="Freeform 33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68" name="Oval 33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69" name="Oval 33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39" name="Group 335"/>
            <p:cNvGrpSpPr>
              <a:grpSpLocks/>
            </p:cNvGrpSpPr>
            <p:nvPr/>
          </p:nvGrpSpPr>
          <p:grpSpPr bwMode="auto">
            <a:xfrm>
              <a:off x="4632" y="1072"/>
              <a:ext cx="170" cy="290"/>
              <a:chOff x="4120" y="2308"/>
              <a:chExt cx="305" cy="415"/>
            </a:xfrm>
          </p:grpSpPr>
          <p:sp>
            <p:nvSpPr>
              <p:cNvPr id="35052" name="Freeform 33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53" name="Rectangle 33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54" name="Oval 33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55" name="Group 339"/>
              <p:cNvGrpSpPr>
                <a:grpSpLocks/>
              </p:cNvGrpSpPr>
              <p:nvPr/>
            </p:nvGrpSpPr>
            <p:grpSpPr bwMode="auto">
              <a:xfrm flipH="1">
                <a:off x="4164" y="2500"/>
                <a:ext cx="152" cy="109"/>
                <a:chOff x="3216" y="2784"/>
                <a:chExt cx="192" cy="144"/>
              </a:xfrm>
            </p:grpSpPr>
            <p:sp>
              <p:nvSpPr>
                <p:cNvPr id="35059" name="Line 34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60" name="Line 34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61" name="Line 34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62" name="Line 34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56" name="Freeform 34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57" name="Oval 34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58" name="Oval 34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40" name="Group 347"/>
            <p:cNvGrpSpPr>
              <a:grpSpLocks/>
            </p:cNvGrpSpPr>
            <p:nvPr/>
          </p:nvGrpSpPr>
          <p:grpSpPr bwMode="auto">
            <a:xfrm>
              <a:off x="4722" y="1117"/>
              <a:ext cx="170" cy="290"/>
              <a:chOff x="4120" y="2308"/>
              <a:chExt cx="305" cy="415"/>
            </a:xfrm>
          </p:grpSpPr>
          <p:sp>
            <p:nvSpPr>
              <p:cNvPr id="35041" name="Freeform 348"/>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42" name="Rectangle 349"/>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43" name="Oval 350"/>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44" name="Group 351"/>
              <p:cNvGrpSpPr>
                <a:grpSpLocks/>
              </p:cNvGrpSpPr>
              <p:nvPr/>
            </p:nvGrpSpPr>
            <p:grpSpPr bwMode="auto">
              <a:xfrm flipH="1">
                <a:off x="4164" y="2500"/>
                <a:ext cx="152" cy="109"/>
                <a:chOff x="3216" y="2784"/>
                <a:chExt cx="192" cy="144"/>
              </a:xfrm>
            </p:grpSpPr>
            <p:sp>
              <p:nvSpPr>
                <p:cNvPr id="35048" name="Line 352"/>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49" name="Line 353"/>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50" name="Line 354"/>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51" name="Line 355"/>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45" name="Freeform 356"/>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46" name="Oval 357"/>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47" name="Oval 358"/>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grpSp>
        <p:nvGrpSpPr>
          <p:cNvPr id="34891" name="Group 359"/>
          <p:cNvGrpSpPr>
            <a:grpSpLocks/>
          </p:cNvGrpSpPr>
          <p:nvPr/>
        </p:nvGrpSpPr>
        <p:grpSpPr bwMode="auto">
          <a:xfrm>
            <a:off x="6851650" y="1482725"/>
            <a:ext cx="619125" cy="749300"/>
            <a:chOff x="4496" y="884"/>
            <a:chExt cx="454" cy="550"/>
          </a:xfrm>
        </p:grpSpPr>
        <p:sp>
          <p:nvSpPr>
            <p:cNvPr id="35000" name="Rectangle 360"/>
            <p:cNvSpPr>
              <a:spLocks noChangeArrowheads="1"/>
            </p:cNvSpPr>
            <p:nvPr/>
          </p:nvSpPr>
          <p:spPr bwMode="auto">
            <a:xfrm>
              <a:off x="4496" y="884"/>
              <a:ext cx="454" cy="550"/>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grpSp>
          <p:nvGrpSpPr>
            <p:cNvPr id="35001" name="Group 361"/>
            <p:cNvGrpSpPr>
              <a:grpSpLocks/>
            </p:cNvGrpSpPr>
            <p:nvPr/>
          </p:nvGrpSpPr>
          <p:grpSpPr bwMode="auto">
            <a:xfrm>
              <a:off x="4541" y="1026"/>
              <a:ext cx="170" cy="290"/>
              <a:chOff x="4120" y="2308"/>
              <a:chExt cx="305" cy="415"/>
            </a:xfrm>
          </p:grpSpPr>
          <p:sp>
            <p:nvSpPr>
              <p:cNvPr id="35026" name="Freeform 362"/>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27" name="Rectangle 363"/>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28" name="Oval 364"/>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29" name="Group 365"/>
              <p:cNvGrpSpPr>
                <a:grpSpLocks/>
              </p:cNvGrpSpPr>
              <p:nvPr/>
            </p:nvGrpSpPr>
            <p:grpSpPr bwMode="auto">
              <a:xfrm flipH="1">
                <a:off x="4164" y="2500"/>
                <a:ext cx="152" cy="109"/>
                <a:chOff x="3216" y="2784"/>
                <a:chExt cx="192" cy="144"/>
              </a:xfrm>
            </p:grpSpPr>
            <p:sp>
              <p:nvSpPr>
                <p:cNvPr id="35033" name="Line 366"/>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34" name="Line 367"/>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35" name="Line 368"/>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36" name="Line 369"/>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30" name="Freeform 370"/>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31" name="Oval 371"/>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32" name="Oval 372"/>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02" name="Group 373"/>
            <p:cNvGrpSpPr>
              <a:grpSpLocks/>
            </p:cNvGrpSpPr>
            <p:nvPr/>
          </p:nvGrpSpPr>
          <p:grpSpPr bwMode="auto">
            <a:xfrm>
              <a:off x="4632" y="1072"/>
              <a:ext cx="170" cy="290"/>
              <a:chOff x="4120" y="2308"/>
              <a:chExt cx="305" cy="415"/>
            </a:xfrm>
          </p:grpSpPr>
          <p:sp>
            <p:nvSpPr>
              <p:cNvPr id="35015" name="Freeform 374"/>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16" name="Rectangle 375"/>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17" name="Oval 376"/>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18" name="Group 377"/>
              <p:cNvGrpSpPr>
                <a:grpSpLocks/>
              </p:cNvGrpSpPr>
              <p:nvPr/>
            </p:nvGrpSpPr>
            <p:grpSpPr bwMode="auto">
              <a:xfrm flipH="1">
                <a:off x="4164" y="2500"/>
                <a:ext cx="152" cy="109"/>
                <a:chOff x="3216" y="2784"/>
                <a:chExt cx="192" cy="144"/>
              </a:xfrm>
            </p:grpSpPr>
            <p:sp>
              <p:nvSpPr>
                <p:cNvPr id="35022" name="Line 378"/>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23" name="Line 379"/>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24" name="Line 380"/>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25" name="Line 381"/>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19" name="Freeform 382"/>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20" name="Oval 383"/>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21" name="Oval 384"/>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nvGrpSpPr>
            <p:cNvPr id="35003" name="Group 385"/>
            <p:cNvGrpSpPr>
              <a:grpSpLocks/>
            </p:cNvGrpSpPr>
            <p:nvPr/>
          </p:nvGrpSpPr>
          <p:grpSpPr bwMode="auto">
            <a:xfrm>
              <a:off x="4722" y="1117"/>
              <a:ext cx="170" cy="290"/>
              <a:chOff x="4120" y="2308"/>
              <a:chExt cx="305" cy="415"/>
            </a:xfrm>
          </p:grpSpPr>
          <p:sp>
            <p:nvSpPr>
              <p:cNvPr id="35004" name="Freeform 386"/>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05" name="Rectangle 387"/>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06" name="Oval 388"/>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5007" name="Group 389"/>
              <p:cNvGrpSpPr>
                <a:grpSpLocks/>
              </p:cNvGrpSpPr>
              <p:nvPr/>
            </p:nvGrpSpPr>
            <p:grpSpPr bwMode="auto">
              <a:xfrm flipH="1">
                <a:off x="4164" y="2500"/>
                <a:ext cx="152" cy="109"/>
                <a:chOff x="3216" y="2784"/>
                <a:chExt cx="192" cy="144"/>
              </a:xfrm>
            </p:grpSpPr>
            <p:sp>
              <p:nvSpPr>
                <p:cNvPr id="35011" name="Line 390"/>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12" name="Line 391"/>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13" name="Line 392"/>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5014" name="Line 393"/>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5008" name="Freeform 394"/>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09" name="Oval 395"/>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5010" name="Oval 396"/>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grpSp>
      <p:grpSp>
        <p:nvGrpSpPr>
          <p:cNvPr id="34892" name="Group 397"/>
          <p:cNvGrpSpPr>
            <a:grpSpLocks/>
          </p:cNvGrpSpPr>
          <p:nvPr/>
        </p:nvGrpSpPr>
        <p:grpSpPr bwMode="auto">
          <a:xfrm>
            <a:off x="3876675" y="2840038"/>
            <a:ext cx="681038" cy="766762"/>
            <a:chOff x="4309" y="1848"/>
            <a:chExt cx="499" cy="562"/>
          </a:xfrm>
        </p:grpSpPr>
        <p:sp>
          <p:nvSpPr>
            <p:cNvPr id="34985" name="Rectangle 398"/>
            <p:cNvSpPr>
              <a:spLocks noChangeArrowheads="1"/>
            </p:cNvSpPr>
            <p:nvPr/>
          </p:nvSpPr>
          <p:spPr bwMode="auto">
            <a:xfrm>
              <a:off x="4309" y="1848"/>
              <a:ext cx="499" cy="562"/>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sp>
          <p:nvSpPr>
            <p:cNvPr id="34986" name="AutoShape 399"/>
            <p:cNvSpPr>
              <a:spLocks noChangeArrowheads="1"/>
            </p:cNvSpPr>
            <p:nvPr/>
          </p:nvSpPr>
          <p:spPr bwMode="auto">
            <a:xfrm>
              <a:off x="4355" y="2002"/>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eaLnBrk="0" hangingPunct="0"/>
              <a:endParaRPr lang="en-US" sz="1600">
                <a:solidFill>
                  <a:schemeClr val="tx1"/>
                </a:solidFill>
                <a:latin typeface="Arial" pitchFamily="-84" charset="0"/>
                <a:ea typeface="Arial" pitchFamily="-84" charset="0"/>
                <a:cs typeface="Arial" pitchFamily="-84" charset="0"/>
              </a:endParaRPr>
            </a:p>
          </p:txBody>
        </p:sp>
        <p:grpSp>
          <p:nvGrpSpPr>
            <p:cNvPr id="34987" name="Group 400"/>
            <p:cNvGrpSpPr>
              <a:grpSpLocks/>
            </p:cNvGrpSpPr>
            <p:nvPr/>
          </p:nvGrpSpPr>
          <p:grpSpPr bwMode="auto">
            <a:xfrm>
              <a:off x="4627" y="1984"/>
              <a:ext cx="136" cy="290"/>
              <a:chOff x="4120" y="2308"/>
              <a:chExt cx="305" cy="415"/>
            </a:xfrm>
          </p:grpSpPr>
          <p:sp>
            <p:nvSpPr>
              <p:cNvPr id="34989" name="Freeform 401"/>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90" name="Rectangle 402"/>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91" name="Oval 403"/>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4992" name="Group 404"/>
              <p:cNvGrpSpPr>
                <a:grpSpLocks/>
              </p:cNvGrpSpPr>
              <p:nvPr/>
            </p:nvGrpSpPr>
            <p:grpSpPr bwMode="auto">
              <a:xfrm flipH="1">
                <a:off x="4164" y="2500"/>
                <a:ext cx="152" cy="109"/>
                <a:chOff x="3216" y="2784"/>
                <a:chExt cx="192" cy="144"/>
              </a:xfrm>
            </p:grpSpPr>
            <p:sp>
              <p:nvSpPr>
                <p:cNvPr id="34996" name="Line 405"/>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97" name="Line 406"/>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98" name="Line 407"/>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99" name="Line 408"/>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4993" name="Freeform 409"/>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94" name="Oval 410"/>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95" name="Oval 411"/>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pic>
          <p:nvPicPr>
            <p:cNvPr id="34988" name="Picture 412" descr="pcs_TECHNOL_47"/>
            <p:cNvPicPr>
              <a:picLocks noChangeAspect="1" noChangeArrowheads="1"/>
            </p:cNvPicPr>
            <p:nvPr/>
          </p:nvPicPr>
          <p:blipFill>
            <a:blip r:embed="rId4"/>
            <a:srcRect/>
            <a:stretch>
              <a:fillRect/>
            </a:stretch>
          </p:blipFill>
          <p:spPr bwMode="auto">
            <a:xfrm>
              <a:off x="4355" y="2160"/>
              <a:ext cx="218" cy="227"/>
            </a:xfrm>
            <a:prstGeom prst="rect">
              <a:avLst/>
            </a:prstGeom>
            <a:noFill/>
            <a:ln w="9525">
              <a:noFill/>
              <a:miter lim="800000"/>
              <a:headEnd/>
              <a:tailEnd/>
            </a:ln>
          </p:spPr>
        </p:pic>
      </p:grpSp>
      <p:grpSp>
        <p:nvGrpSpPr>
          <p:cNvPr id="34893" name="Group 413"/>
          <p:cNvGrpSpPr>
            <a:grpSpLocks/>
          </p:cNvGrpSpPr>
          <p:nvPr/>
        </p:nvGrpSpPr>
        <p:grpSpPr bwMode="auto">
          <a:xfrm>
            <a:off x="5114925" y="2835275"/>
            <a:ext cx="679450" cy="765175"/>
            <a:chOff x="4309" y="1848"/>
            <a:chExt cx="499" cy="562"/>
          </a:xfrm>
        </p:grpSpPr>
        <p:sp>
          <p:nvSpPr>
            <p:cNvPr id="34970" name="Rectangle 414"/>
            <p:cNvSpPr>
              <a:spLocks noChangeArrowheads="1"/>
            </p:cNvSpPr>
            <p:nvPr/>
          </p:nvSpPr>
          <p:spPr bwMode="auto">
            <a:xfrm>
              <a:off x="4309" y="1848"/>
              <a:ext cx="499" cy="562"/>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sp>
          <p:nvSpPr>
            <p:cNvPr id="34971" name="AutoShape 415"/>
            <p:cNvSpPr>
              <a:spLocks noChangeArrowheads="1"/>
            </p:cNvSpPr>
            <p:nvPr/>
          </p:nvSpPr>
          <p:spPr bwMode="auto">
            <a:xfrm>
              <a:off x="4355" y="2002"/>
              <a:ext cx="227" cy="136"/>
            </a:xfrm>
            <a:prstGeom prst="can">
              <a:avLst>
                <a:gd name="adj" fmla="val 25000"/>
              </a:avLst>
            </a:prstGeom>
            <a:solidFill>
              <a:srgbClr val="6699FF"/>
            </a:solidFill>
            <a:ln w="9525">
              <a:solidFill>
                <a:schemeClr val="tx1"/>
              </a:solidFill>
              <a:round/>
              <a:headEnd/>
              <a:tailEnd/>
            </a:ln>
          </p:spPr>
          <p:txBody>
            <a:bodyPr wrap="none" anchor="ctr">
              <a:prstTxWarp prst="textNoShape">
                <a:avLst/>
              </a:prstTxWarp>
            </a:bodyPr>
            <a:lstStyle/>
            <a:p>
              <a:pPr algn="ctr" eaLnBrk="0" hangingPunct="0"/>
              <a:endParaRPr lang="en-US" sz="1600">
                <a:solidFill>
                  <a:schemeClr val="tx1"/>
                </a:solidFill>
                <a:latin typeface="Arial" pitchFamily="-84" charset="0"/>
                <a:ea typeface="Arial" pitchFamily="-84" charset="0"/>
                <a:cs typeface="Arial" pitchFamily="-84" charset="0"/>
              </a:endParaRPr>
            </a:p>
          </p:txBody>
        </p:sp>
        <p:grpSp>
          <p:nvGrpSpPr>
            <p:cNvPr id="34972" name="Group 416"/>
            <p:cNvGrpSpPr>
              <a:grpSpLocks/>
            </p:cNvGrpSpPr>
            <p:nvPr/>
          </p:nvGrpSpPr>
          <p:grpSpPr bwMode="auto">
            <a:xfrm>
              <a:off x="4627" y="1984"/>
              <a:ext cx="136" cy="290"/>
              <a:chOff x="4120" y="2308"/>
              <a:chExt cx="305" cy="415"/>
            </a:xfrm>
          </p:grpSpPr>
          <p:sp>
            <p:nvSpPr>
              <p:cNvPr id="34974" name="Freeform 417"/>
              <p:cNvSpPr>
                <a:spLocks/>
              </p:cNvSpPr>
              <p:nvPr/>
            </p:nvSpPr>
            <p:spPr bwMode="auto">
              <a:xfrm flipH="1">
                <a:off x="4378" y="2308"/>
                <a:ext cx="47" cy="415"/>
              </a:xfrm>
              <a:custGeom>
                <a:avLst/>
                <a:gdLst>
                  <a:gd name="T0" fmla="*/ 90 w 90"/>
                  <a:gd name="T1" fmla="*/ 546 h 546"/>
                  <a:gd name="T2" fmla="*/ 0 w 90"/>
                  <a:gd name="T3" fmla="*/ 432 h 546"/>
                  <a:gd name="T4" fmla="*/ 0 w 90"/>
                  <a:gd name="T5" fmla="*/ 0 h 546"/>
                  <a:gd name="T6" fmla="*/ 84 w 90"/>
                  <a:gd name="T7" fmla="*/ 42 h 546"/>
                  <a:gd name="T8" fmla="*/ 90 w 90"/>
                  <a:gd name="T9" fmla="*/ 546 h 546"/>
                  <a:gd name="T10" fmla="*/ 0 60000 65536"/>
                  <a:gd name="T11" fmla="*/ 0 60000 65536"/>
                  <a:gd name="T12" fmla="*/ 0 60000 65536"/>
                  <a:gd name="T13" fmla="*/ 0 60000 65536"/>
                  <a:gd name="T14" fmla="*/ 0 60000 65536"/>
                  <a:gd name="T15" fmla="*/ 0 w 90"/>
                  <a:gd name="T16" fmla="*/ 0 h 546"/>
                  <a:gd name="T17" fmla="*/ 90 w 90"/>
                  <a:gd name="T18" fmla="*/ 546 h 546"/>
                </a:gdLst>
                <a:ahLst/>
                <a:cxnLst>
                  <a:cxn ang="T10">
                    <a:pos x="T0" y="T1"/>
                  </a:cxn>
                  <a:cxn ang="T11">
                    <a:pos x="T2" y="T3"/>
                  </a:cxn>
                  <a:cxn ang="T12">
                    <a:pos x="T4" y="T5"/>
                  </a:cxn>
                  <a:cxn ang="T13">
                    <a:pos x="T6" y="T7"/>
                  </a:cxn>
                  <a:cxn ang="T14">
                    <a:pos x="T8" y="T9"/>
                  </a:cxn>
                </a:cxnLst>
                <a:rect l="T15" t="T16" r="T17" b="T18"/>
                <a:pathLst>
                  <a:path w="90" h="546">
                    <a:moveTo>
                      <a:pt x="90" y="546"/>
                    </a:moveTo>
                    <a:lnTo>
                      <a:pt x="0" y="432"/>
                    </a:lnTo>
                    <a:lnTo>
                      <a:pt x="0" y="0"/>
                    </a:lnTo>
                    <a:lnTo>
                      <a:pt x="84" y="42"/>
                    </a:lnTo>
                    <a:lnTo>
                      <a:pt x="90" y="546"/>
                    </a:lnTo>
                    <a:close/>
                  </a:path>
                </a:pathLst>
              </a:custGeom>
              <a:solidFill>
                <a:srgbClr val="006699"/>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75" name="Rectangle 418"/>
              <p:cNvSpPr>
                <a:spLocks noChangeArrowheads="1"/>
              </p:cNvSpPr>
              <p:nvPr/>
            </p:nvSpPr>
            <p:spPr bwMode="auto">
              <a:xfrm flipH="1">
                <a:off x="4127" y="2340"/>
                <a:ext cx="255" cy="383"/>
              </a:xfrm>
              <a:prstGeom prst="rect">
                <a:avLst/>
              </a:prstGeom>
              <a:solidFill>
                <a:srgbClr val="0078AA"/>
              </a:solidFill>
              <a:ln w="1588">
                <a:noFill/>
                <a:miter lim="800000"/>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76" name="Oval 419"/>
              <p:cNvSpPr>
                <a:spLocks noChangeArrowheads="1"/>
              </p:cNvSpPr>
              <p:nvPr/>
            </p:nvSpPr>
            <p:spPr bwMode="auto">
              <a:xfrm flipH="1">
                <a:off x="4278" y="2390"/>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nvGrpSpPr>
              <p:cNvPr id="34977" name="Group 420"/>
              <p:cNvGrpSpPr>
                <a:grpSpLocks/>
              </p:cNvGrpSpPr>
              <p:nvPr/>
            </p:nvGrpSpPr>
            <p:grpSpPr bwMode="auto">
              <a:xfrm flipH="1">
                <a:off x="4164" y="2500"/>
                <a:ext cx="152" cy="109"/>
                <a:chOff x="3216" y="2784"/>
                <a:chExt cx="192" cy="144"/>
              </a:xfrm>
            </p:grpSpPr>
            <p:sp>
              <p:nvSpPr>
                <p:cNvPr id="34981" name="Line 421"/>
                <p:cNvSpPr>
                  <a:spLocks noChangeShapeType="1"/>
                </p:cNvSpPr>
                <p:nvPr/>
              </p:nvSpPr>
              <p:spPr bwMode="auto">
                <a:xfrm>
                  <a:off x="3216" y="2784"/>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82" name="Line 422"/>
                <p:cNvSpPr>
                  <a:spLocks noChangeShapeType="1"/>
                </p:cNvSpPr>
                <p:nvPr/>
              </p:nvSpPr>
              <p:spPr bwMode="auto">
                <a:xfrm>
                  <a:off x="3216" y="2832"/>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83" name="Line 423"/>
                <p:cNvSpPr>
                  <a:spLocks noChangeShapeType="1"/>
                </p:cNvSpPr>
                <p:nvPr/>
              </p:nvSpPr>
              <p:spPr bwMode="auto">
                <a:xfrm>
                  <a:off x="3216" y="2880"/>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sp>
              <p:nvSpPr>
                <p:cNvPr id="34984" name="Line 424"/>
                <p:cNvSpPr>
                  <a:spLocks noChangeShapeType="1"/>
                </p:cNvSpPr>
                <p:nvPr/>
              </p:nvSpPr>
              <p:spPr bwMode="auto">
                <a:xfrm>
                  <a:off x="3216" y="2928"/>
                  <a:ext cx="192" cy="0"/>
                </a:xfrm>
                <a:prstGeom prst="line">
                  <a:avLst/>
                </a:prstGeom>
                <a:noFill/>
                <a:ln w="12700">
                  <a:solidFill>
                    <a:srgbClr val="CCECFF"/>
                  </a:solidFill>
                  <a:round/>
                  <a:headEnd/>
                  <a:tailEnd/>
                </a:ln>
              </p:spPr>
              <p:txBody>
                <a:bodyPr wrap="none" anchor="ctr">
                  <a:prstTxWarp prst="textNoShape">
                    <a:avLst/>
                  </a:prstTxWarp>
                </a:bodyPr>
                <a:lstStyle/>
                <a:p>
                  <a:endParaRPr lang="en-US"/>
                </a:p>
              </p:txBody>
            </p:sp>
          </p:grpSp>
          <p:sp>
            <p:nvSpPr>
              <p:cNvPr id="34978" name="Freeform 425"/>
              <p:cNvSpPr>
                <a:spLocks/>
              </p:cNvSpPr>
              <p:nvPr/>
            </p:nvSpPr>
            <p:spPr bwMode="auto">
              <a:xfrm>
                <a:off x="4120" y="2311"/>
                <a:ext cx="301" cy="35"/>
              </a:xfrm>
              <a:custGeom>
                <a:avLst/>
                <a:gdLst>
                  <a:gd name="T0" fmla="*/ 259 w 301"/>
                  <a:gd name="T1" fmla="*/ 35 h 35"/>
                  <a:gd name="T2" fmla="*/ 0 w 301"/>
                  <a:gd name="T3" fmla="*/ 35 h 35"/>
                  <a:gd name="T4" fmla="*/ 81 w 301"/>
                  <a:gd name="T5" fmla="*/ 0 h 35"/>
                  <a:gd name="T6" fmla="*/ 301 w 301"/>
                  <a:gd name="T7" fmla="*/ 0 h 35"/>
                  <a:gd name="T8" fmla="*/ 259 w 301"/>
                  <a:gd name="T9" fmla="*/ 35 h 35"/>
                  <a:gd name="T10" fmla="*/ 0 60000 65536"/>
                  <a:gd name="T11" fmla="*/ 0 60000 65536"/>
                  <a:gd name="T12" fmla="*/ 0 60000 65536"/>
                  <a:gd name="T13" fmla="*/ 0 60000 65536"/>
                  <a:gd name="T14" fmla="*/ 0 60000 65536"/>
                  <a:gd name="T15" fmla="*/ 0 w 301"/>
                  <a:gd name="T16" fmla="*/ 0 h 35"/>
                  <a:gd name="T17" fmla="*/ 301 w 301"/>
                  <a:gd name="T18" fmla="*/ 35 h 35"/>
                </a:gdLst>
                <a:ahLst/>
                <a:cxnLst>
                  <a:cxn ang="T10">
                    <a:pos x="T0" y="T1"/>
                  </a:cxn>
                  <a:cxn ang="T11">
                    <a:pos x="T2" y="T3"/>
                  </a:cxn>
                  <a:cxn ang="T12">
                    <a:pos x="T4" y="T5"/>
                  </a:cxn>
                  <a:cxn ang="T13">
                    <a:pos x="T6" y="T7"/>
                  </a:cxn>
                  <a:cxn ang="T14">
                    <a:pos x="T8" y="T9"/>
                  </a:cxn>
                </a:cxnLst>
                <a:rect l="T15" t="T16" r="T17" b="T18"/>
                <a:pathLst>
                  <a:path w="301" h="35">
                    <a:moveTo>
                      <a:pt x="259" y="35"/>
                    </a:moveTo>
                    <a:lnTo>
                      <a:pt x="0" y="35"/>
                    </a:lnTo>
                    <a:lnTo>
                      <a:pt x="81" y="0"/>
                    </a:lnTo>
                    <a:lnTo>
                      <a:pt x="301" y="0"/>
                    </a:lnTo>
                    <a:lnTo>
                      <a:pt x="259" y="35"/>
                    </a:lnTo>
                    <a:close/>
                  </a:path>
                </a:pathLst>
              </a:custGeom>
              <a:solidFill>
                <a:srgbClr val="00B4FF"/>
              </a:solidFill>
              <a:ln w="1588">
                <a:no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79" name="Oval 426"/>
              <p:cNvSpPr>
                <a:spLocks noChangeArrowheads="1"/>
              </p:cNvSpPr>
              <p:nvPr/>
            </p:nvSpPr>
            <p:spPr bwMode="auto">
              <a:xfrm flipH="1">
                <a:off x="4170" y="2386"/>
                <a:ext cx="37" cy="36"/>
              </a:xfrm>
              <a:prstGeom prst="ellipse">
                <a:avLst/>
              </a:prstGeom>
              <a:solidFill>
                <a:srgbClr val="FFC9C9"/>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80" name="Oval 427"/>
              <p:cNvSpPr>
                <a:spLocks noChangeArrowheads="1"/>
              </p:cNvSpPr>
              <p:nvPr/>
            </p:nvSpPr>
            <p:spPr bwMode="auto">
              <a:xfrm flipH="1">
                <a:off x="4224" y="2386"/>
                <a:ext cx="37" cy="36"/>
              </a:xfrm>
              <a:prstGeom prst="ellipse">
                <a:avLst/>
              </a:prstGeom>
              <a:solidFill>
                <a:srgbClr val="CCFF33"/>
              </a:solidFill>
              <a:ln w="12700">
                <a:noFill/>
                <a:round/>
                <a:headEnd/>
                <a:tailEnd/>
              </a:ln>
            </p:spPr>
            <p:txBody>
              <a:bodyPr wrap="none" anchor="ctr">
                <a:prstTxWarp prst="textNoShape">
                  <a:avLst/>
                </a:prstTxWarp>
              </a:bodyPr>
              <a:lstStyle/>
              <a:p>
                <a:pPr algn="ctr"/>
                <a:endParaRPr lang="en-US">
                  <a:latin typeface="Arial" pitchFamily="-84" charset="0"/>
                  <a:ea typeface="Arial" pitchFamily="-84" charset="0"/>
                  <a:cs typeface="Arial" pitchFamily="-84" charset="0"/>
                </a:endParaRPr>
              </a:p>
            </p:txBody>
          </p:sp>
        </p:grpSp>
        <p:pic>
          <p:nvPicPr>
            <p:cNvPr id="34973" name="Picture 428" descr="pcs_TECHNOL_47"/>
            <p:cNvPicPr>
              <a:picLocks noChangeAspect="1" noChangeArrowheads="1"/>
            </p:cNvPicPr>
            <p:nvPr/>
          </p:nvPicPr>
          <p:blipFill>
            <a:blip r:embed="rId4"/>
            <a:srcRect/>
            <a:stretch>
              <a:fillRect/>
            </a:stretch>
          </p:blipFill>
          <p:spPr bwMode="auto">
            <a:xfrm>
              <a:off x="4355" y="2160"/>
              <a:ext cx="218" cy="227"/>
            </a:xfrm>
            <a:prstGeom prst="rect">
              <a:avLst/>
            </a:prstGeom>
            <a:noFill/>
            <a:ln w="9525">
              <a:noFill/>
              <a:miter lim="800000"/>
              <a:headEnd/>
              <a:tailEnd/>
            </a:ln>
          </p:spPr>
        </p:pic>
      </p:grpSp>
      <p:sp>
        <p:nvSpPr>
          <p:cNvPr id="34894" name="Line 429"/>
          <p:cNvSpPr>
            <a:spLocks noChangeShapeType="1"/>
          </p:cNvSpPr>
          <p:nvPr/>
        </p:nvSpPr>
        <p:spPr bwMode="auto">
          <a:xfrm flipH="1">
            <a:off x="4225925" y="2565400"/>
            <a:ext cx="655638" cy="269875"/>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95" name="Line 430"/>
          <p:cNvSpPr>
            <a:spLocks noChangeShapeType="1"/>
          </p:cNvSpPr>
          <p:nvPr/>
        </p:nvSpPr>
        <p:spPr bwMode="auto">
          <a:xfrm flipH="1" flipV="1">
            <a:off x="6389688" y="2603500"/>
            <a:ext cx="541337" cy="231775"/>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96" name="Line 431"/>
          <p:cNvSpPr>
            <a:spLocks noChangeShapeType="1"/>
          </p:cNvSpPr>
          <p:nvPr/>
        </p:nvSpPr>
        <p:spPr bwMode="auto">
          <a:xfrm flipH="1" flipV="1">
            <a:off x="4264025" y="2217738"/>
            <a:ext cx="541338" cy="192087"/>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97" name="Line 432"/>
          <p:cNvSpPr>
            <a:spLocks noChangeShapeType="1"/>
          </p:cNvSpPr>
          <p:nvPr/>
        </p:nvSpPr>
        <p:spPr bwMode="auto">
          <a:xfrm flipH="1" flipV="1">
            <a:off x="5114925" y="2217738"/>
            <a:ext cx="38100" cy="153987"/>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98" name="Line 433"/>
          <p:cNvSpPr>
            <a:spLocks noChangeShapeType="1"/>
          </p:cNvSpPr>
          <p:nvPr/>
        </p:nvSpPr>
        <p:spPr bwMode="auto">
          <a:xfrm flipV="1">
            <a:off x="6080125" y="2217738"/>
            <a:ext cx="39688" cy="115887"/>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899" name="Line 434"/>
          <p:cNvSpPr>
            <a:spLocks noChangeShapeType="1"/>
          </p:cNvSpPr>
          <p:nvPr/>
        </p:nvSpPr>
        <p:spPr bwMode="auto">
          <a:xfrm flipH="1">
            <a:off x="6619875" y="2217738"/>
            <a:ext cx="425450" cy="269875"/>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900" name="Line 435"/>
          <p:cNvSpPr>
            <a:spLocks noChangeShapeType="1"/>
          </p:cNvSpPr>
          <p:nvPr/>
        </p:nvSpPr>
        <p:spPr bwMode="auto">
          <a:xfrm flipH="1" flipV="1">
            <a:off x="5384800" y="2681288"/>
            <a:ext cx="38100" cy="153987"/>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901" name="Line 436"/>
          <p:cNvSpPr>
            <a:spLocks noChangeShapeType="1"/>
          </p:cNvSpPr>
          <p:nvPr/>
        </p:nvSpPr>
        <p:spPr bwMode="auto">
          <a:xfrm flipV="1">
            <a:off x="7007225" y="2217738"/>
            <a:ext cx="153988" cy="617537"/>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grpSp>
        <p:nvGrpSpPr>
          <p:cNvPr id="34902" name="Group 437"/>
          <p:cNvGrpSpPr>
            <a:grpSpLocks/>
          </p:cNvGrpSpPr>
          <p:nvPr/>
        </p:nvGrpSpPr>
        <p:grpSpPr bwMode="auto">
          <a:xfrm>
            <a:off x="6813550" y="3917950"/>
            <a:ext cx="700088" cy="733425"/>
            <a:chOff x="2937" y="2642"/>
            <a:chExt cx="513" cy="580"/>
          </a:xfrm>
        </p:grpSpPr>
        <p:sp>
          <p:nvSpPr>
            <p:cNvPr id="34940" name="Rectangle 438"/>
            <p:cNvSpPr>
              <a:spLocks noChangeArrowheads="1"/>
            </p:cNvSpPr>
            <p:nvPr/>
          </p:nvSpPr>
          <p:spPr bwMode="auto">
            <a:xfrm>
              <a:off x="2937" y="2642"/>
              <a:ext cx="513" cy="580"/>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pic>
          <p:nvPicPr>
            <p:cNvPr id="34941" name="Picture 439" descr="pcs_TECHNOL_47"/>
            <p:cNvPicPr>
              <a:picLocks noChangeAspect="1" noChangeArrowheads="1"/>
            </p:cNvPicPr>
            <p:nvPr/>
          </p:nvPicPr>
          <p:blipFill>
            <a:blip r:embed="rId4">
              <a:lum bright="28000" contrast="-16000"/>
            </a:blip>
            <a:srcRect/>
            <a:stretch>
              <a:fillRect/>
            </a:stretch>
          </p:blipFill>
          <p:spPr bwMode="auto">
            <a:xfrm>
              <a:off x="2968" y="2967"/>
              <a:ext cx="183" cy="205"/>
            </a:xfrm>
            <a:prstGeom prst="rect">
              <a:avLst/>
            </a:prstGeom>
            <a:noFill/>
            <a:ln w="9525">
              <a:noFill/>
              <a:miter lim="800000"/>
              <a:headEnd/>
              <a:tailEnd/>
            </a:ln>
          </p:spPr>
        </p:pic>
        <p:grpSp>
          <p:nvGrpSpPr>
            <p:cNvPr id="34942" name="Group 440"/>
            <p:cNvGrpSpPr>
              <a:grpSpLocks noChangeAspect="1"/>
            </p:cNvGrpSpPr>
            <p:nvPr/>
          </p:nvGrpSpPr>
          <p:grpSpPr bwMode="auto">
            <a:xfrm flipH="1">
              <a:off x="2997" y="2712"/>
              <a:ext cx="417" cy="470"/>
              <a:chOff x="5" y="2480"/>
              <a:chExt cx="237" cy="430"/>
            </a:xfrm>
          </p:grpSpPr>
          <p:grpSp>
            <p:nvGrpSpPr>
              <p:cNvPr id="34943" name="Group 441"/>
              <p:cNvGrpSpPr>
                <a:grpSpLocks noChangeAspect="1"/>
              </p:cNvGrpSpPr>
              <p:nvPr/>
            </p:nvGrpSpPr>
            <p:grpSpPr bwMode="auto">
              <a:xfrm>
                <a:off x="5" y="2521"/>
                <a:ext cx="145" cy="389"/>
                <a:chOff x="5" y="2521"/>
                <a:chExt cx="145" cy="389"/>
              </a:xfrm>
            </p:grpSpPr>
            <p:grpSp>
              <p:nvGrpSpPr>
                <p:cNvPr id="34947" name="Group 442"/>
                <p:cNvGrpSpPr>
                  <a:grpSpLocks noChangeAspect="1"/>
                </p:cNvGrpSpPr>
                <p:nvPr/>
              </p:nvGrpSpPr>
              <p:grpSpPr bwMode="auto">
                <a:xfrm>
                  <a:off x="7" y="2654"/>
                  <a:ext cx="143" cy="256"/>
                  <a:chOff x="7" y="2654"/>
                  <a:chExt cx="143" cy="256"/>
                </a:xfrm>
              </p:grpSpPr>
              <p:grpSp>
                <p:nvGrpSpPr>
                  <p:cNvPr id="34955" name="Group 443"/>
                  <p:cNvGrpSpPr>
                    <a:grpSpLocks noChangeAspect="1"/>
                  </p:cNvGrpSpPr>
                  <p:nvPr/>
                </p:nvGrpSpPr>
                <p:grpSpPr bwMode="auto">
                  <a:xfrm>
                    <a:off x="7" y="2661"/>
                    <a:ext cx="93" cy="247"/>
                    <a:chOff x="7" y="2661"/>
                    <a:chExt cx="93" cy="247"/>
                  </a:xfrm>
                </p:grpSpPr>
                <p:sp>
                  <p:nvSpPr>
                    <p:cNvPr id="34963" name="Line 444"/>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4" name="Line 445"/>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5" name="Line 446"/>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6" name="Line 447"/>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7" name="Line 448"/>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8" name="Line 449"/>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9" name="Line 450"/>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4956" name="Line 451"/>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57" name="Line 452"/>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58" name="Line 453"/>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59" name="Line 454"/>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0" name="Line 455"/>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1" name="Line 456"/>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62" name="Line 457"/>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4948" name="Group 458"/>
                <p:cNvGrpSpPr>
                  <a:grpSpLocks noChangeAspect="1"/>
                </p:cNvGrpSpPr>
                <p:nvPr/>
              </p:nvGrpSpPr>
              <p:grpSpPr bwMode="auto">
                <a:xfrm>
                  <a:off x="5" y="2533"/>
                  <a:ext cx="141" cy="374"/>
                  <a:chOff x="5" y="2533"/>
                  <a:chExt cx="141" cy="374"/>
                </a:xfrm>
              </p:grpSpPr>
              <p:sp>
                <p:nvSpPr>
                  <p:cNvPr id="34950" name="Line 459"/>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51" name="Line 460"/>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52" name="Line 461"/>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53" name="Line 462"/>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54" name="Line 463"/>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4949" name="Oval 464"/>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944" name="Arc 465"/>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45" name="Arc 466"/>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46" name="Arc 467"/>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grpSp>
      <p:sp>
        <p:nvSpPr>
          <p:cNvPr id="34903" name="Rectangle 468"/>
          <p:cNvSpPr>
            <a:spLocks noChangeArrowheads="1"/>
          </p:cNvSpPr>
          <p:nvPr/>
        </p:nvSpPr>
        <p:spPr bwMode="auto">
          <a:xfrm>
            <a:off x="5772150" y="3956050"/>
            <a:ext cx="655638" cy="657225"/>
          </a:xfrm>
          <a:prstGeom prst="rect">
            <a:avLst/>
          </a:prstGeom>
          <a:solidFill>
            <a:schemeClr val="bg1"/>
          </a:solidFill>
          <a:ln w="9525">
            <a:solidFill>
              <a:schemeClr val="tx1"/>
            </a:solidFill>
            <a:miter lim="800000"/>
            <a:headEnd/>
            <a:tailEnd/>
          </a:ln>
        </p:spPr>
        <p:txBody>
          <a:bodyPr wrap="none" lIns="0" tIns="0" rIns="0" bIns="0" anchorCtr="1">
            <a:prstTxWarp prst="textNoShape">
              <a:avLst/>
            </a:prstTxWarp>
          </a:bodyPr>
          <a:lstStyle/>
          <a:p>
            <a:pPr algn="ctr" eaLnBrk="0" hangingPunct="0">
              <a:lnSpc>
                <a:spcPct val="90000"/>
              </a:lnSpc>
            </a:pPr>
            <a:endParaRPr lang="en-US" sz="1600">
              <a:solidFill>
                <a:schemeClr val="tx1"/>
              </a:solidFill>
              <a:latin typeface="Arial" pitchFamily="-84" charset="0"/>
              <a:ea typeface="Arial" pitchFamily="-84" charset="0"/>
              <a:cs typeface="Arial" pitchFamily="-84" charset="0"/>
            </a:endParaRPr>
          </a:p>
        </p:txBody>
      </p:sp>
      <p:pic>
        <p:nvPicPr>
          <p:cNvPr id="34904" name="Picture 469" descr="pcs_TECHNOL_47"/>
          <p:cNvPicPr>
            <a:picLocks noChangeAspect="1" noChangeArrowheads="1"/>
          </p:cNvPicPr>
          <p:nvPr/>
        </p:nvPicPr>
        <p:blipFill>
          <a:blip r:embed="rId4">
            <a:lum bright="28000" contrast="-16000"/>
          </a:blip>
          <a:srcRect/>
          <a:stretch>
            <a:fillRect/>
          </a:stretch>
        </p:blipFill>
        <p:spPr bwMode="auto">
          <a:xfrm>
            <a:off x="5813425" y="4329113"/>
            <a:ext cx="249238" cy="260350"/>
          </a:xfrm>
          <a:prstGeom prst="rect">
            <a:avLst/>
          </a:prstGeom>
          <a:noFill/>
          <a:ln w="9525">
            <a:noFill/>
            <a:miter lim="800000"/>
            <a:headEnd/>
            <a:tailEnd/>
          </a:ln>
        </p:spPr>
      </p:pic>
      <p:grpSp>
        <p:nvGrpSpPr>
          <p:cNvPr id="34905" name="Group 470"/>
          <p:cNvGrpSpPr>
            <a:grpSpLocks noChangeAspect="1"/>
          </p:cNvGrpSpPr>
          <p:nvPr/>
        </p:nvGrpSpPr>
        <p:grpSpPr bwMode="auto">
          <a:xfrm flipH="1">
            <a:off x="5853113" y="4006850"/>
            <a:ext cx="568325" cy="595313"/>
            <a:chOff x="5" y="2480"/>
            <a:chExt cx="237" cy="430"/>
          </a:xfrm>
        </p:grpSpPr>
        <p:grpSp>
          <p:nvGrpSpPr>
            <p:cNvPr id="34913" name="Group 471"/>
            <p:cNvGrpSpPr>
              <a:grpSpLocks noChangeAspect="1"/>
            </p:cNvGrpSpPr>
            <p:nvPr/>
          </p:nvGrpSpPr>
          <p:grpSpPr bwMode="auto">
            <a:xfrm>
              <a:off x="5" y="2521"/>
              <a:ext cx="145" cy="389"/>
              <a:chOff x="5" y="2521"/>
              <a:chExt cx="145" cy="389"/>
            </a:xfrm>
          </p:grpSpPr>
          <p:grpSp>
            <p:nvGrpSpPr>
              <p:cNvPr id="34917" name="Group 472"/>
              <p:cNvGrpSpPr>
                <a:grpSpLocks noChangeAspect="1"/>
              </p:cNvGrpSpPr>
              <p:nvPr/>
            </p:nvGrpSpPr>
            <p:grpSpPr bwMode="auto">
              <a:xfrm>
                <a:off x="7" y="2654"/>
                <a:ext cx="143" cy="256"/>
                <a:chOff x="7" y="2654"/>
                <a:chExt cx="143" cy="256"/>
              </a:xfrm>
            </p:grpSpPr>
            <p:grpSp>
              <p:nvGrpSpPr>
                <p:cNvPr id="34925" name="Group 473"/>
                <p:cNvGrpSpPr>
                  <a:grpSpLocks noChangeAspect="1"/>
                </p:cNvGrpSpPr>
                <p:nvPr/>
              </p:nvGrpSpPr>
              <p:grpSpPr bwMode="auto">
                <a:xfrm>
                  <a:off x="7" y="2661"/>
                  <a:ext cx="93" cy="247"/>
                  <a:chOff x="7" y="2661"/>
                  <a:chExt cx="93" cy="247"/>
                </a:xfrm>
              </p:grpSpPr>
              <p:sp>
                <p:nvSpPr>
                  <p:cNvPr id="34933" name="Line 474"/>
                  <p:cNvSpPr>
                    <a:spLocks noChangeAspect="1" noChangeShapeType="1"/>
                  </p:cNvSpPr>
                  <p:nvPr/>
                </p:nvSpPr>
                <p:spPr bwMode="auto">
                  <a:xfrm>
                    <a:off x="44" y="2661"/>
                    <a:ext cx="33" cy="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4" name="Line 475"/>
                  <p:cNvSpPr>
                    <a:spLocks noChangeAspect="1" noChangeShapeType="1"/>
                  </p:cNvSpPr>
                  <p:nvPr/>
                </p:nvSpPr>
                <p:spPr bwMode="auto">
                  <a:xfrm flipV="1">
                    <a:off x="34" y="2664"/>
                    <a:ext cx="42" cy="5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5" name="Line 476"/>
                  <p:cNvSpPr>
                    <a:spLocks noChangeAspect="1" noChangeShapeType="1"/>
                  </p:cNvSpPr>
                  <p:nvPr/>
                </p:nvSpPr>
                <p:spPr bwMode="auto">
                  <a:xfrm>
                    <a:off x="33" y="2716"/>
                    <a:ext cx="57" cy="110"/>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6" name="Line 477"/>
                  <p:cNvSpPr>
                    <a:spLocks noChangeAspect="1" noChangeShapeType="1"/>
                  </p:cNvSpPr>
                  <p:nvPr/>
                </p:nvSpPr>
                <p:spPr bwMode="auto">
                  <a:xfrm flipV="1">
                    <a:off x="7" y="2824"/>
                    <a:ext cx="83"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7" name="Line 478"/>
                  <p:cNvSpPr>
                    <a:spLocks noChangeAspect="1" noChangeShapeType="1"/>
                  </p:cNvSpPr>
                  <p:nvPr/>
                </p:nvSpPr>
                <p:spPr bwMode="auto">
                  <a:xfrm>
                    <a:off x="19" y="2824"/>
                    <a:ext cx="81" cy="84"/>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8" name="Line 479"/>
                  <p:cNvSpPr>
                    <a:spLocks noChangeAspect="1" noChangeShapeType="1"/>
                  </p:cNvSpPr>
                  <p:nvPr/>
                </p:nvSpPr>
                <p:spPr bwMode="auto">
                  <a:xfrm flipV="1">
                    <a:off x="17" y="2716"/>
                    <a:ext cx="64" cy="108"/>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9" name="Line 480"/>
                  <p:cNvSpPr>
                    <a:spLocks noChangeAspect="1" noChangeShapeType="1"/>
                  </p:cNvSpPr>
                  <p:nvPr/>
                </p:nvSpPr>
                <p:spPr bwMode="auto">
                  <a:xfrm>
                    <a:off x="44" y="2661"/>
                    <a:ext cx="39" cy="58"/>
                  </a:xfrm>
                  <a:prstGeom prst="line">
                    <a:avLst/>
                  </a:prstGeom>
                  <a:noFill/>
                  <a:ln w="6350">
                    <a:solidFill>
                      <a:srgbClr val="000000"/>
                    </a:solidFill>
                    <a:round/>
                    <a:headEnd/>
                    <a:tailEnd/>
                  </a:ln>
                </p:spPr>
                <p:txBody>
                  <a:bodyPr>
                    <a:prstTxWarp prst="textNoShape">
                      <a:avLst/>
                    </a:prstTxWarp>
                  </a:bodyPr>
                  <a:lstStyle/>
                  <a:p>
                    <a:endParaRPr lang="en-US"/>
                  </a:p>
                </p:txBody>
              </p:sp>
            </p:grpSp>
            <p:sp>
              <p:nvSpPr>
                <p:cNvPr id="34926" name="Line 481"/>
                <p:cNvSpPr>
                  <a:spLocks noChangeAspect="1" noChangeShapeType="1"/>
                </p:cNvSpPr>
                <p:nvPr/>
              </p:nvSpPr>
              <p:spPr bwMode="auto">
                <a:xfrm flipV="1">
                  <a:off x="97" y="2808"/>
                  <a:ext cx="34" cy="102"/>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27" name="Line 482"/>
                <p:cNvSpPr>
                  <a:spLocks noChangeAspect="1" noChangeShapeType="1"/>
                </p:cNvSpPr>
                <p:nvPr/>
              </p:nvSpPr>
              <p:spPr bwMode="auto">
                <a:xfrm>
                  <a:off x="84" y="2718"/>
                  <a:ext cx="48" cy="91"/>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28" name="Line 483"/>
                <p:cNvSpPr>
                  <a:spLocks noChangeAspect="1" noChangeShapeType="1"/>
                </p:cNvSpPr>
                <p:nvPr/>
              </p:nvSpPr>
              <p:spPr bwMode="auto">
                <a:xfrm flipV="1">
                  <a:off x="84" y="2655"/>
                  <a:ext cx="12" cy="63"/>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29" name="Line 484"/>
                <p:cNvSpPr>
                  <a:spLocks noChangeAspect="1" noChangeShapeType="1"/>
                </p:cNvSpPr>
                <p:nvPr/>
              </p:nvSpPr>
              <p:spPr bwMode="auto">
                <a:xfrm flipV="1">
                  <a:off x="78" y="2654"/>
                  <a:ext cx="20" cy="9"/>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0" name="Line 485"/>
                <p:cNvSpPr>
                  <a:spLocks noChangeAspect="1" noChangeShapeType="1"/>
                </p:cNvSpPr>
                <p:nvPr/>
              </p:nvSpPr>
              <p:spPr bwMode="auto">
                <a:xfrm>
                  <a:off x="79" y="2663"/>
                  <a:ext cx="30" cy="45"/>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1" name="Line 486"/>
                <p:cNvSpPr>
                  <a:spLocks noChangeAspect="1" noChangeShapeType="1"/>
                </p:cNvSpPr>
                <p:nvPr/>
              </p:nvSpPr>
              <p:spPr bwMode="auto">
                <a:xfrm flipV="1">
                  <a:off x="93" y="2708"/>
                  <a:ext cx="13" cy="117"/>
                </a:xfrm>
                <a:prstGeom prst="line">
                  <a:avLst/>
                </a:prstGeom>
                <a:noFill/>
                <a:ln w="6350">
                  <a:solidFill>
                    <a:srgbClr val="000000"/>
                  </a:solidFill>
                  <a:round/>
                  <a:headEnd/>
                  <a:tailEnd/>
                </a:ln>
              </p:spPr>
              <p:txBody>
                <a:bodyPr>
                  <a:prstTxWarp prst="textNoShape">
                    <a:avLst/>
                  </a:prstTxWarp>
                </a:bodyPr>
                <a:lstStyle/>
                <a:p>
                  <a:endParaRPr lang="en-US"/>
                </a:p>
              </p:txBody>
            </p:sp>
            <p:sp>
              <p:nvSpPr>
                <p:cNvPr id="34932" name="Line 487"/>
                <p:cNvSpPr>
                  <a:spLocks noChangeAspect="1" noChangeShapeType="1"/>
                </p:cNvSpPr>
                <p:nvPr/>
              </p:nvSpPr>
              <p:spPr bwMode="auto">
                <a:xfrm>
                  <a:off x="93" y="2824"/>
                  <a:ext cx="57" cy="54"/>
                </a:xfrm>
                <a:prstGeom prst="line">
                  <a:avLst/>
                </a:prstGeom>
                <a:noFill/>
                <a:ln w="6350">
                  <a:solidFill>
                    <a:srgbClr val="000000"/>
                  </a:solidFill>
                  <a:round/>
                  <a:headEnd/>
                  <a:tailEnd/>
                </a:ln>
              </p:spPr>
              <p:txBody>
                <a:bodyPr>
                  <a:prstTxWarp prst="textNoShape">
                    <a:avLst/>
                  </a:prstTxWarp>
                </a:bodyPr>
                <a:lstStyle/>
                <a:p>
                  <a:endParaRPr lang="en-US"/>
                </a:p>
              </p:txBody>
            </p:sp>
          </p:grpSp>
          <p:grpSp>
            <p:nvGrpSpPr>
              <p:cNvPr id="34918" name="Group 488"/>
              <p:cNvGrpSpPr>
                <a:grpSpLocks noChangeAspect="1"/>
              </p:cNvGrpSpPr>
              <p:nvPr/>
            </p:nvGrpSpPr>
            <p:grpSpPr bwMode="auto">
              <a:xfrm>
                <a:off x="5" y="2533"/>
                <a:ext cx="141" cy="374"/>
                <a:chOff x="5" y="2533"/>
                <a:chExt cx="141" cy="374"/>
              </a:xfrm>
            </p:grpSpPr>
            <p:sp>
              <p:nvSpPr>
                <p:cNvPr id="34920" name="Line 489"/>
                <p:cNvSpPr>
                  <a:spLocks noChangeAspect="1" noChangeShapeType="1"/>
                </p:cNvSpPr>
                <p:nvPr/>
              </p:nvSpPr>
              <p:spPr bwMode="auto">
                <a:xfrm flipV="1">
                  <a:off x="5" y="2533"/>
                  <a:ext cx="55" cy="371"/>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21" name="Line 490"/>
                <p:cNvSpPr>
                  <a:spLocks noChangeAspect="1" noChangeShapeType="1"/>
                </p:cNvSpPr>
                <p:nvPr/>
              </p:nvSpPr>
              <p:spPr bwMode="auto">
                <a:xfrm>
                  <a:off x="62" y="2544"/>
                  <a:ext cx="35" cy="363"/>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22" name="Line 491"/>
                <p:cNvSpPr>
                  <a:spLocks noChangeAspect="1" noChangeShapeType="1"/>
                </p:cNvSpPr>
                <p:nvPr/>
              </p:nvSpPr>
              <p:spPr bwMode="auto">
                <a:xfrm flipV="1">
                  <a:off x="98" y="2876"/>
                  <a:ext cx="48" cy="3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23" name="Line 492"/>
                <p:cNvSpPr>
                  <a:spLocks noChangeAspect="1" noChangeShapeType="1"/>
                </p:cNvSpPr>
                <p:nvPr/>
              </p:nvSpPr>
              <p:spPr bwMode="auto">
                <a:xfrm>
                  <a:off x="69" y="2541"/>
                  <a:ext cx="77" cy="337"/>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4924" name="Line 493"/>
                <p:cNvSpPr>
                  <a:spLocks noChangeAspect="1" noChangeShapeType="1"/>
                </p:cNvSpPr>
                <p:nvPr/>
              </p:nvSpPr>
              <p:spPr bwMode="auto">
                <a:xfrm>
                  <a:off x="7" y="2904"/>
                  <a:ext cx="93" cy="1"/>
                </a:xfrm>
                <a:prstGeom prst="line">
                  <a:avLst/>
                </a:prstGeom>
                <a:noFill/>
                <a:ln w="19050">
                  <a:solidFill>
                    <a:srgbClr val="000000"/>
                  </a:solidFill>
                  <a:round/>
                  <a:headEnd/>
                  <a:tailEnd/>
                </a:ln>
              </p:spPr>
              <p:txBody>
                <a:bodyPr>
                  <a:prstTxWarp prst="textNoShape">
                    <a:avLst/>
                  </a:prstTxWarp>
                </a:bodyPr>
                <a:lstStyle/>
                <a:p>
                  <a:endParaRPr lang="en-US"/>
                </a:p>
              </p:txBody>
            </p:sp>
          </p:grpSp>
          <p:sp>
            <p:nvSpPr>
              <p:cNvPr id="34919" name="Oval 494"/>
              <p:cNvSpPr>
                <a:spLocks noChangeAspect="1" noChangeArrowheads="1"/>
              </p:cNvSpPr>
              <p:nvPr/>
            </p:nvSpPr>
            <p:spPr bwMode="auto">
              <a:xfrm>
                <a:off x="48" y="2521"/>
                <a:ext cx="39" cy="45"/>
              </a:xfrm>
              <a:prstGeom prst="ellipse">
                <a:avLst/>
              </a:prstGeom>
              <a:solidFill>
                <a:srgbClr val="FFFF00">
                  <a:alpha val="50195"/>
                </a:srgbClr>
              </a:solidFill>
              <a:ln w="9525">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914" name="Arc 495"/>
            <p:cNvSpPr>
              <a:spLocks noChangeAspect="1"/>
            </p:cNvSpPr>
            <p:nvPr/>
          </p:nvSpPr>
          <p:spPr bwMode="auto">
            <a:xfrm>
              <a:off x="152" y="2480"/>
              <a:ext cx="90" cy="198"/>
            </a:xfrm>
            <a:custGeom>
              <a:avLst/>
              <a:gdLst>
                <a:gd name="T0" fmla="*/ 18 w 21600"/>
                <a:gd name="T1" fmla="*/ 0 h 42015"/>
                <a:gd name="T2" fmla="*/ 24 w 21600"/>
                <a:gd name="T3" fmla="*/ 198 h 42015"/>
                <a:gd name="T4" fmla="*/ 0 w 21600"/>
                <a:gd name="T5" fmla="*/ 100 h 42015"/>
                <a:gd name="T6" fmla="*/ 0 60000 65536"/>
                <a:gd name="T7" fmla="*/ 0 60000 65536"/>
                <a:gd name="T8" fmla="*/ 0 60000 65536"/>
                <a:gd name="T9" fmla="*/ 0 w 21600"/>
                <a:gd name="T10" fmla="*/ 0 h 42015"/>
                <a:gd name="T11" fmla="*/ 21600 w 21600"/>
                <a:gd name="T12" fmla="*/ 42015 h 42015"/>
              </a:gdLst>
              <a:ahLst/>
              <a:cxnLst>
                <a:cxn ang="T6">
                  <a:pos x="T0" y="T1"/>
                </a:cxn>
                <a:cxn ang="T7">
                  <a:pos x="T2" y="T3"/>
                </a:cxn>
                <a:cxn ang="T8">
                  <a:pos x="T4" y="T5"/>
                </a:cxn>
              </a:cxnLst>
              <a:rect l="T9" t="T10" r="T11" b="T12"/>
              <a:pathLst>
                <a:path w="21600" h="42015" fill="none" extrusionOk="0">
                  <a:moveTo>
                    <a:pt x="4276" y="-1"/>
                  </a:moveTo>
                  <a:cubicBezTo>
                    <a:pt x="14353" y="2034"/>
                    <a:pt x="21600" y="10891"/>
                    <a:pt x="21600" y="21172"/>
                  </a:cubicBezTo>
                  <a:cubicBezTo>
                    <a:pt x="21600" y="30918"/>
                    <a:pt x="15073" y="39456"/>
                    <a:pt x="5668" y="42014"/>
                  </a:cubicBezTo>
                </a:path>
                <a:path w="21600" h="42015" stroke="0" extrusionOk="0">
                  <a:moveTo>
                    <a:pt x="4276" y="-1"/>
                  </a:moveTo>
                  <a:cubicBezTo>
                    <a:pt x="14353" y="2034"/>
                    <a:pt x="21600" y="10891"/>
                    <a:pt x="21600" y="21172"/>
                  </a:cubicBezTo>
                  <a:cubicBezTo>
                    <a:pt x="21600" y="30918"/>
                    <a:pt x="15073" y="39456"/>
                    <a:pt x="5668" y="42014"/>
                  </a:cubicBezTo>
                  <a:lnTo>
                    <a:pt x="0" y="21172"/>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15" name="Arc 496"/>
            <p:cNvSpPr>
              <a:spLocks noChangeAspect="1"/>
            </p:cNvSpPr>
            <p:nvPr/>
          </p:nvSpPr>
          <p:spPr bwMode="auto">
            <a:xfrm>
              <a:off x="116" y="2508"/>
              <a:ext cx="78" cy="154"/>
            </a:xfrm>
            <a:custGeom>
              <a:avLst/>
              <a:gdLst>
                <a:gd name="T0" fmla="*/ 16 w 21600"/>
                <a:gd name="T1" fmla="*/ 0 h 41998"/>
                <a:gd name="T2" fmla="*/ 21 w 21600"/>
                <a:gd name="T3" fmla="*/ 154 h 41998"/>
                <a:gd name="T4" fmla="*/ 0 w 21600"/>
                <a:gd name="T5" fmla="*/ 78 h 41998"/>
                <a:gd name="T6" fmla="*/ 0 60000 65536"/>
                <a:gd name="T7" fmla="*/ 0 60000 65536"/>
                <a:gd name="T8" fmla="*/ 0 60000 65536"/>
                <a:gd name="T9" fmla="*/ 0 w 21600"/>
                <a:gd name="T10" fmla="*/ 0 h 41998"/>
                <a:gd name="T11" fmla="*/ 21600 w 21600"/>
                <a:gd name="T12" fmla="*/ 41998 h 41998"/>
              </a:gdLst>
              <a:ahLst/>
              <a:cxnLst>
                <a:cxn ang="T6">
                  <a:pos x="T0" y="T1"/>
                </a:cxn>
                <a:cxn ang="T7">
                  <a:pos x="T2" y="T3"/>
                </a:cxn>
                <a:cxn ang="T8">
                  <a:pos x="T4" y="T5"/>
                </a:cxn>
              </a:cxnLst>
              <a:rect l="T9" t="T10" r="T11" b="T12"/>
              <a:pathLst>
                <a:path w="21600" h="41998" fill="none" extrusionOk="0">
                  <a:moveTo>
                    <a:pt x="4340" y="-1"/>
                  </a:moveTo>
                  <a:cubicBezTo>
                    <a:pt x="14387" y="2060"/>
                    <a:pt x="21600" y="10902"/>
                    <a:pt x="21600" y="21159"/>
                  </a:cubicBezTo>
                  <a:cubicBezTo>
                    <a:pt x="21600" y="30900"/>
                    <a:pt x="15080" y="39435"/>
                    <a:pt x="5682" y="41998"/>
                  </a:cubicBezTo>
                </a:path>
                <a:path w="21600" h="41998" stroke="0" extrusionOk="0">
                  <a:moveTo>
                    <a:pt x="4340" y="-1"/>
                  </a:moveTo>
                  <a:cubicBezTo>
                    <a:pt x="14387" y="2060"/>
                    <a:pt x="21600" y="10902"/>
                    <a:pt x="21600" y="21159"/>
                  </a:cubicBezTo>
                  <a:cubicBezTo>
                    <a:pt x="21600" y="30900"/>
                    <a:pt x="15080" y="39435"/>
                    <a:pt x="5682" y="41998"/>
                  </a:cubicBezTo>
                  <a:lnTo>
                    <a:pt x="0" y="21159"/>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4916" name="Arc 497"/>
            <p:cNvSpPr>
              <a:spLocks noChangeAspect="1"/>
            </p:cNvSpPr>
            <p:nvPr/>
          </p:nvSpPr>
          <p:spPr bwMode="auto">
            <a:xfrm>
              <a:off x="102" y="2530"/>
              <a:ext cx="47" cy="117"/>
            </a:xfrm>
            <a:custGeom>
              <a:avLst/>
              <a:gdLst>
                <a:gd name="T0" fmla="*/ 9 w 21600"/>
                <a:gd name="T1" fmla="*/ 0 h 42099"/>
                <a:gd name="T2" fmla="*/ 12 w 21600"/>
                <a:gd name="T3" fmla="*/ 117 h 42099"/>
                <a:gd name="T4" fmla="*/ 0 w 21600"/>
                <a:gd name="T5" fmla="*/ 59 h 42099"/>
                <a:gd name="T6" fmla="*/ 0 60000 65536"/>
                <a:gd name="T7" fmla="*/ 0 60000 65536"/>
                <a:gd name="T8" fmla="*/ 0 60000 65536"/>
                <a:gd name="T9" fmla="*/ 0 w 21600"/>
                <a:gd name="T10" fmla="*/ 0 h 42099"/>
                <a:gd name="T11" fmla="*/ 21600 w 21600"/>
                <a:gd name="T12" fmla="*/ 42099 h 42099"/>
              </a:gdLst>
              <a:ahLst/>
              <a:cxnLst>
                <a:cxn ang="T6">
                  <a:pos x="T0" y="T1"/>
                </a:cxn>
                <a:cxn ang="T7">
                  <a:pos x="T2" y="T3"/>
                </a:cxn>
                <a:cxn ang="T8">
                  <a:pos x="T4" y="T5"/>
                </a:cxn>
              </a:cxnLst>
              <a:rect l="T9" t="T10" r="T11" b="T12"/>
              <a:pathLst>
                <a:path w="21600" h="42099" fill="none" extrusionOk="0">
                  <a:moveTo>
                    <a:pt x="4104" y="-1"/>
                  </a:moveTo>
                  <a:cubicBezTo>
                    <a:pt x="14262" y="1965"/>
                    <a:pt x="21600" y="10859"/>
                    <a:pt x="21600" y="21206"/>
                  </a:cubicBezTo>
                  <a:cubicBezTo>
                    <a:pt x="21600" y="31023"/>
                    <a:pt x="14979" y="39606"/>
                    <a:pt x="5482" y="42098"/>
                  </a:cubicBezTo>
                </a:path>
                <a:path w="21600" h="42099" stroke="0" extrusionOk="0">
                  <a:moveTo>
                    <a:pt x="4104" y="-1"/>
                  </a:moveTo>
                  <a:cubicBezTo>
                    <a:pt x="14262" y="1965"/>
                    <a:pt x="21600" y="10859"/>
                    <a:pt x="21600" y="21206"/>
                  </a:cubicBezTo>
                  <a:cubicBezTo>
                    <a:pt x="21600" y="31023"/>
                    <a:pt x="14979" y="39606"/>
                    <a:pt x="5482" y="42098"/>
                  </a:cubicBezTo>
                  <a:lnTo>
                    <a:pt x="0" y="21206"/>
                  </a:lnTo>
                  <a:close/>
                </a:path>
              </a:pathLst>
            </a:custGeom>
            <a:noFill/>
            <a:ln w="6350">
              <a:solidFill>
                <a:srgbClr val="000000"/>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grpSp>
      <p:sp>
        <p:nvSpPr>
          <p:cNvPr id="34906" name="Line 498"/>
          <p:cNvSpPr>
            <a:spLocks noChangeShapeType="1"/>
          </p:cNvSpPr>
          <p:nvPr/>
        </p:nvSpPr>
        <p:spPr bwMode="auto">
          <a:xfrm flipH="1" flipV="1">
            <a:off x="5616575" y="3608388"/>
            <a:ext cx="1466850" cy="309562"/>
          </a:xfrm>
          <a:prstGeom prst="line">
            <a:avLst/>
          </a:prstGeom>
          <a:noFill/>
          <a:ln w="28575">
            <a:solidFill>
              <a:schemeClr val="tx1"/>
            </a:solidFill>
            <a:prstDash val="sysDot"/>
            <a:round/>
            <a:headEnd/>
            <a:tailEnd/>
          </a:ln>
        </p:spPr>
        <p:txBody>
          <a:bodyPr wrap="none" anchor="ctr">
            <a:prstTxWarp prst="textNoShape">
              <a:avLst/>
            </a:prstTxWarp>
          </a:bodyPr>
          <a:lstStyle/>
          <a:p>
            <a:endParaRPr lang="en-US"/>
          </a:p>
        </p:txBody>
      </p:sp>
      <p:sp>
        <p:nvSpPr>
          <p:cNvPr id="34907" name="Text Box 499"/>
          <p:cNvSpPr txBox="1">
            <a:spLocks noChangeArrowheads="1"/>
          </p:cNvSpPr>
          <p:nvPr/>
        </p:nvSpPr>
        <p:spPr bwMode="auto">
          <a:xfrm>
            <a:off x="3968750" y="2795588"/>
            <a:ext cx="504825" cy="274637"/>
          </a:xfrm>
          <a:prstGeom prst="rect">
            <a:avLst/>
          </a:prstGeom>
          <a:noFill/>
          <a:ln w="9525">
            <a:noFill/>
            <a:miter lim="800000"/>
            <a:headEnd/>
            <a:tailEnd/>
          </a:ln>
        </p:spPr>
        <p:txBody>
          <a:bodyPr wrap="none">
            <a:prstTxWarp prst="textNoShape">
              <a:avLst/>
            </a:prstTxWarp>
            <a:spAutoFit/>
          </a:bodyPr>
          <a:lstStyle/>
          <a:p>
            <a:pPr algn="ctr"/>
            <a:r>
              <a:rPr lang="en-US" sz="1200" b="1">
                <a:solidFill>
                  <a:schemeClr val="tx1"/>
                </a:solidFill>
                <a:latin typeface="Arial" pitchFamily="-84" charset="0"/>
                <a:ea typeface="Arial" pitchFamily="-84" charset="0"/>
                <a:cs typeface="Arial" pitchFamily="-84" charset="0"/>
              </a:rPr>
              <a:t>CSN</a:t>
            </a:r>
          </a:p>
        </p:txBody>
      </p:sp>
      <p:sp>
        <p:nvSpPr>
          <p:cNvPr id="34908" name="Text Box 500"/>
          <p:cNvSpPr txBox="1">
            <a:spLocks noChangeArrowheads="1"/>
          </p:cNvSpPr>
          <p:nvPr/>
        </p:nvSpPr>
        <p:spPr bwMode="auto">
          <a:xfrm>
            <a:off x="5183188" y="2790825"/>
            <a:ext cx="504825" cy="274638"/>
          </a:xfrm>
          <a:prstGeom prst="rect">
            <a:avLst/>
          </a:prstGeom>
          <a:noFill/>
          <a:ln w="9525">
            <a:noFill/>
            <a:miter lim="800000"/>
            <a:headEnd/>
            <a:tailEnd/>
          </a:ln>
        </p:spPr>
        <p:txBody>
          <a:bodyPr wrap="none">
            <a:prstTxWarp prst="textNoShape">
              <a:avLst/>
            </a:prstTxWarp>
            <a:spAutoFit/>
          </a:bodyPr>
          <a:lstStyle/>
          <a:p>
            <a:pPr algn="ctr"/>
            <a:r>
              <a:rPr lang="en-US" sz="1200" b="1">
                <a:solidFill>
                  <a:schemeClr val="tx1"/>
                </a:solidFill>
                <a:latin typeface="Arial" pitchFamily="-84" charset="0"/>
                <a:ea typeface="Arial" pitchFamily="-84" charset="0"/>
                <a:cs typeface="Arial" pitchFamily="-84" charset="0"/>
              </a:rPr>
              <a:t>CSN</a:t>
            </a:r>
          </a:p>
        </p:txBody>
      </p:sp>
      <p:sp>
        <p:nvSpPr>
          <p:cNvPr id="34909" name="Text Box 501"/>
          <p:cNvSpPr txBox="1">
            <a:spLocks noChangeArrowheads="1"/>
          </p:cNvSpPr>
          <p:nvPr/>
        </p:nvSpPr>
        <p:spPr bwMode="auto">
          <a:xfrm>
            <a:off x="6748463" y="2790825"/>
            <a:ext cx="504825" cy="274638"/>
          </a:xfrm>
          <a:prstGeom prst="rect">
            <a:avLst/>
          </a:prstGeom>
          <a:noFill/>
          <a:ln w="9525">
            <a:noFill/>
            <a:miter lim="800000"/>
            <a:headEnd/>
            <a:tailEnd/>
          </a:ln>
        </p:spPr>
        <p:txBody>
          <a:bodyPr wrap="none">
            <a:prstTxWarp prst="textNoShape">
              <a:avLst/>
            </a:prstTxWarp>
            <a:spAutoFit/>
          </a:bodyPr>
          <a:lstStyle/>
          <a:p>
            <a:pPr algn="ctr"/>
            <a:r>
              <a:rPr lang="en-US" sz="1200" b="1">
                <a:solidFill>
                  <a:schemeClr val="tx1"/>
                </a:solidFill>
                <a:latin typeface="Arial" pitchFamily="-84" charset="0"/>
                <a:ea typeface="Arial" pitchFamily="-84" charset="0"/>
                <a:cs typeface="Arial" pitchFamily="-84" charset="0"/>
              </a:rPr>
              <a:t>CSN</a:t>
            </a:r>
          </a:p>
        </p:txBody>
      </p:sp>
      <p:sp>
        <p:nvSpPr>
          <p:cNvPr id="34910" name="Text Box 502"/>
          <p:cNvSpPr txBox="1">
            <a:spLocks noChangeArrowheads="1"/>
          </p:cNvSpPr>
          <p:nvPr/>
        </p:nvSpPr>
        <p:spPr bwMode="auto">
          <a:xfrm>
            <a:off x="4867275" y="3897313"/>
            <a:ext cx="504825" cy="257175"/>
          </a:xfrm>
          <a:prstGeom prst="rect">
            <a:avLst/>
          </a:prstGeom>
          <a:noFill/>
          <a:ln w="9525">
            <a:noFill/>
            <a:miter lim="800000"/>
            <a:headEnd/>
            <a:tailEnd/>
          </a:ln>
        </p:spPr>
        <p:txBody>
          <a:bodyPr wrap="none">
            <a:prstTxWarp prst="textNoShape">
              <a:avLst/>
            </a:prstTxWarp>
            <a:spAutoFit/>
          </a:bodyPr>
          <a:lstStyle/>
          <a:p>
            <a:pPr algn="ctr">
              <a:lnSpc>
                <a:spcPct val="90000"/>
              </a:lnSpc>
              <a:spcBef>
                <a:spcPct val="20000"/>
              </a:spcBef>
            </a:pPr>
            <a:r>
              <a:rPr lang="en-US" sz="1200" b="1">
                <a:solidFill>
                  <a:schemeClr val="tx1"/>
                </a:solidFill>
                <a:latin typeface="Arial" pitchFamily="-84" charset="0"/>
                <a:ea typeface="Arial" pitchFamily="-84" charset="0"/>
                <a:cs typeface="Arial" pitchFamily="-84" charset="0"/>
              </a:rPr>
              <a:t>ASN</a:t>
            </a:r>
          </a:p>
        </p:txBody>
      </p:sp>
      <p:sp>
        <p:nvSpPr>
          <p:cNvPr id="34911" name="Text Box 503"/>
          <p:cNvSpPr txBox="1">
            <a:spLocks noChangeArrowheads="1"/>
          </p:cNvSpPr>
          <p:nvPr/>
        </p:nvSpPr>
        <p:spPr bwMode="auto">
          <a:xfrm>
            <a:off x="6022975" y="3897313"/>
            <a:ext cx="504825" cy="257175"/>
          </a:xfrm>
          <a:prstGeom prst="rect">
            <a:avLst/>
          </a:prstGeom>
          <a:noFill/>
          <a:ln w="9525">
            <a:noFill/>
            <a:miter lim="800000"/>
            <a:headEnd/>
            <a:tailEnd/>
          </a:ln>
        </p:spPr>
        <p:txBody>
          <a:bodyPr wrap="none">
            <a:prstTxWarp prst="textNoShape">
              <a:avLst/>
            </a:prstTxWarp>
            <a:spAutoFit/>
          </a:bodyPr>
          <a:lstStyle/>
          <a:p>
            <a:pPr algn="ctr">
              <a:lnSpc>
                <a:spcPct val="90000"/>
              </a:lnSpc>
              <a:spcBef>
                <a:spcPct val="20000"/>
              </a:spcBef>
            </a:pPr>
            <a:r>
              <a:rPr lang="en-US" sz="1200" b="1">
                <a:solidFill>
                  <a:schemeClr val="tx1"/>
                </a:solidFill>
                <a:latin typeface="Arial" pitchFamily="-84" charset="0"/>
                <a:ea typeface="Arial" pitchFamily="-84" charset="0"/>
                <a:cs typeface="Arial" pitchFamily="-84" charset="0"/>
              </a:rPr>
              <a:t>ASN</a:t>
            </a:r>
          </a:p>
        </p:txBody>
      </p:sp>
      <p:sp>
        <p:nvSpPr>
          <p:cNvPr id="34912" name="TextBox 505"/>
          <p:cNvSpPr txBox="1">
            <a:spLocks noChangeArrowheads="1"/>
          </p:cNvSpPr>
          <p:nvPr/>
        </p:nvSpPr>
        <p:spPr bwMode="auto">
          <a:xfrm>
            <a:off x="762000" y="5943600"/>
            <a:ext cx="7772400" cy="838200"/>
          </a:xfrm>
          <a:prstGeom prst="rect">
            <a:avLst/>
          </a:prstGeom>
          <a:noFill/>
          <a:ln w="9525">
            <a:noFill/>
            <a:miter lim="800000"/>
            <a:headEnd/>
            <a:tailEnd/>
          </a:ln>
        </p:spPr>
        <p:txBody>
          <a:bodyPr lIns="0" tIns="0" rIns="0" bIns="0">
            <a:prstTxWarp prst="textNoShape">
              <a:avLst/>
            </a:prstTxWarp>
          </a:bodyPr>
          <a:lstStyle/>
          <a:p>
            <a:pPr algn="ctr"/>
            <a:r>
              <a:rPr lang="en-US" sz="2800"/>
              <a:t>WiMAX Forum created the Mobile Network Architecture for the Internet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8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8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8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8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4"/>
          <p:cNvSpPr>
            <a:spLocks noGrp="1" noChangeArrowheads="1"/>
          </p:cNvSpPr>
          <p:nvPr>
            <p:ph type="title"/>
          </p:nvPr>
        </p:nvSpPr>
        <p:spPr/>
        <p:txBody>
          <a:bodyPr/>
          <a:lstStyle/>
          <a:p>
            <a:r>
              <a:rPr lang="en-US" smtClean="0"/>
              <a:t>WiMAX Network Entities</a:t>
            </a:r>
          </a:p>
        </p:txBody>
      </p:sp>
      <p:sp>
        <p:nvSpPr>
          <p:cNvPr id="60421" name="Rectangle 5"/>
          <p:cNvSpPr>
            <a:spLocks noGrp="1" noChangeArrowheads="1"/>
          </p:cNvSpPr>
          <p:nvPr>
            <p:ph idx="1"/>
          </p:nvPr>
        </p:nvSpPr>
        <p:spPr/>
        <p:txBody>
          <a:bodyPr>
            <a:normAutofit fontScale="77500" lnSpcReduction="20000"/>
          </a:bodyPr>
          <a:lstStyle/>
          <a:p>
            <a:pPr>
              <a:buFont typeface="Arial" charset="0"/>
              <a:buChar char="•"/>
              <a:defRPr/>
            </a:pPr>
            <a:r>
              <a:rPr lang="en-US" dirty="0" smtClean="0">
                <a:sym typeface="Arial" charset="0"/>
              </a:rPr>
              <a:t>CSN: Connectivity Serving Network</a:t>
            </a:r>
            <a:br>
              <a:rPr lang="en-US" dirty="0" smtClean="0">
                <a:sym typeface="Arial" charset="0"/>
              </a:rPr>
            </a:br>
            <a:r>
              <a:rPr lang="en-US" dirty="0" smtClean="0">
                <a:sym typeface="Arial" charset="0"/>
              </a:rPr>
              <a:t>Logical representation of the functions of a NSP, e.g.</a:t>
            </a:r>
          </a:p>
          <a:p>
            <a:pPr lvl="1">
              <a:buFont typeface="Arial" charset="0"/>
              <a:buChar char="•"/>
              <a:defRPr/>
            </a:pPr>
            <a:r>
              <a:rPr lang="en-US" dirty="0" smtClean="0">
                <a:sym typeface="Arial" charset="0"/>
              </a:rPr>
              <a:t>Connectivity to the Internet and direct to ASPs</a:t>
            </a:r>
          </a:p>
          <a:p>
            <a:pPr lvl="1">
              <a:buFont typeface="Arial" charset="0"/>
              <a:buChar char="•"/>
              <a:defRPr/>
            </a:pPr>
            <a:r>
              <a:rPr lang="en-US" dirty="0" smtClean="0">
                <a:sym typeface="Arial" charset="0"/>
              </a:rPr>
              <a:t>Authentication, authorization and accounting</a:t>
            </a:r>
            <a:endParaRPr lang="en-GB" dirty="0" smtClean="0">
              <a:sym typeface="Arial" charset="0"/>
            </a:endParaRPr>
          </a:p>
          <a:p>
            <a:pPr lvl="1">
              <a:buFont typeface="Arial" charset="0"/>
              <a:buChar char="•"/>
              <a:defRPr/>
            </a:pPr>
            <a:r>
              <a:rPr lang="en-US" dirty="0" smtClean="0">
                <a:sym typeface="Arial" charset="0"/>
              </a:rPr>
              <a:t>IP address management </a:t>
            </a:r>
          </a:p>
          <a:p>
            <a:pPr lvl="1">
              <a:buFont typeface="Arial" charset="0"/>
              <a:buChar char="•"/>
              <a:defRPr/>
            </a:pPr>
            <a:r>
              <a:rPr lang="en-US" dirty="0" smtClean="0">
                <a:sym typeface="Arial" charset="0"/>
              </a:rPr>
              <a:t>Mobility and roaming between ASNs</a:t>
            </a:r>
          </a:p>
          <a:p>
            <a:pPr lvl="1">
              <a:buFont typeface="Arial" charset="0"/>
              <a:buChar char="•"/>
              <a:defRPr/>
            </a:pPr>
            <a:r>
              <a:rPr lang="en-US" dirty="0" smtClean="0">
                <a:sym typeface="Arial" charset="0"/>
              </a:rPr>
              <a:t>Policy &amp; </a:t>
            </a:r>
            <a:r>
              <a:rPr lang="en-US" dirty="0" err="1" smtClean="0">
                <a:sym typeface="Arial" charset="0"/>
              </a:rPr>
              <a:t>QoS</a:t>
            </a:r>
            <a:r>
              <a:rPr lang="en-US" dirty="0" smtClean="0">
                <a:sym typeface="Arial" charset="0"/>
              </a:rPr>
              <a:t> management based on a SLA</a:t>
            </a:r>
          </a:p>
          <a:p>
            <a:pPr>
              <a:buFont typeface="Arial" charset="0"/>
              <a:buChar char="•"/>
              <a:defRPr/>
            </a:pPr>
            <a:r>
              <a:rPr lang="en-US" dirty="0" smtClean="0">
                <a:sym typeface="Arial" charset="0"/>
              </a:rPr>
              <a:t>ASN: Access Serving Network</a:t>
            </a:r>
            <a:br>
              <a:rPr lang="en-US" dirty="0" smtClean="0">
                <a:sym typeface="Arial" charset="0"/>
              </a:rPr>
            </a:br>
            <a:r>
              <a:rPr lang="en-US" dirty="0" smtClean="0">
                <a:sym typeface="Arial" charset="0"/>
              </a:rPr>
              <a:t>Logical representation of the functions of a NAP, e.g.</a:t>
            </a:r>
          </a:p>
          <a:p>
            <a:pPr lvl="1">
              <a:buFont typeface="Arial" charset="0"/>
              <a:buChar char="•"/>
              <a:defRPr/>
            </a:pPr>
            <a:r>
              <a:rPr lang="en-US" dirty="0" smtClean="0">
                <a:sym typeface="Arial" charset="0"/>
              </a:rPr>
              <a:t>802.16 interface w/ network entry and handover</a:t>
            </a:r>
          </a:p>
          <a:p>
            <a:pPr lvl="1">
              <a:buFont typeface="Arial" charset="0"/>
              <a:buChar char="•"/>
              <a:defRPr/>
            </a:pPr>
            <a:r>
              <a:rPr lang="en-US" dirty="0" smtClean="0">
                <a:sym typeface="Arial" charset="0"/>
              </a:rPr>
              <a:t>Radio Resource Management &amp; admission control</a:t>
            </a:r>
          </a:p>
          <a:p>
            <a:pPr lvl="1">
              <a:buFont typeface="Arial" charset="0"/>
              <a:buChar char="•"/>
              <a:defRPr/>
            </a:pPr>
            <a:r>
              <a:rPr lang="en-US" dirty="0" smtClean="0">
                <a:sym typeface="Arial" charset="0"/>
              </a:rPr>
              <a:t>L2 Session/mobility management </a:t>
            </a:r>
          </a:p>
          <a:p>
            <a:pPr lvl="1">
              <a:buFont typeface="Arial" charset="0"/>
              <a:buChar char="•"/>
              <a:defRPr/>
            </a:pPr>
            <a:r>
              <a:rPr lang="en-US" dirty="0" err="1" smtClean="0">
                <a:sym typeface="Arial" charset="0"/>
              </a:rPr>
              <a:t>QoS</a:t>
            </a:r>
            <a:r>
              <a:rPr lang="en-US" dirty="0" smtClean="0">
                <a:sym typeface="Arial" charset="0"/>
              </a:rPr>
              <a:t> and policy enforcement </a:t>
            </a:r>
          </a:p>
          <a:p>
            <a:pPr lvl="1">
              <a:buFont typeface="Arial" charset="0"/>
              <a:buChar char="•"/>
              <a:defRPr/>
            </a:pPr>
            <a:r>
              <a:rPr lang="en-US" dirty="0" smtClean="0">
                <a:sym typeface="Arial" charset="0"/>
              </a:rPr>
              <a:t>Mobile Access Gateway (MAG)</a:t>
            </a:r>
          </a:p>
          <a:p>
            <a:pPr lvl="1">
              <a:buFont typeface="Arial" charset="0"/>
              <a:buChar char="•"/>
              <a:defRPr/>
            </a:pPr>
            <a:r>
              <a:rPr lang="en-US" dirty="0" smtClean="0">
                <a:sym typeface="Arial" charset="0"/>
              </a:rPr>
              <a:t>Forwarding to selected CSN</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WiMAX Reference Points</a:t>
            </a:r>
          </a:p>
        </p:txBody>
      </p:sp>
      <p:sp>
        <p:nvSpPr>
          <p:cNvPr id="65539" name="Rectangle 3"/>
          <p:cNvSpPr>
            <a:spLocks noGrp="1" noChangeArrowheads="1"/>
          </p:cNvSpPr>
          <p:nvPr>
            <p:ph idx="1"/>
          </p:nvPr>
        </p:nvSpPr>
        <p:spPr>
          <a:xfrm>
            <a:off x="457200" y="4724400"/>
            <a:ext cx="8229600" cy="2120900"/>
          </a:xfrm>
        </p:spPr>
        <p:txBody>
          <a:bodyPr>
            <a:normAutofit fontScale="85000" lnSpcReduction="20000"/>
          </a:bodyPr>
          <a:lstStyle/>
          <a:p>
            <a:pPr>
              <a:buFont typeface="Arial" charset="0"/>
              <a:buChar char="•"/>
              <a:defRPr/>
            </a:pPr>
            <a:r>
              <a:rPr lang="en-US" dirty="0" smtClean="0">
                <a:sym typeface="Arial" charset="0"/>
              </a:rPr>
              <a:t>NRM Reference Points represent a bundle of protocols</a:t>
            </a:r>
          </a:p>
          <a:p>
            <a:pPr lvl="1">
              <a:buFont typeface="Arial" charset="0"/>
              <a:buChar char="•"/>
              <a:defRPr/>
            </a:pPr>
            <a:r>
              <a:rPr lang="en-US" dirty="0" smtClean="0">
                <a:sym typeface="Arial" charset="0"/>
              </a:rPr>
              <a:t>Similar to a real IP network interface</a:t>
            </a:r>
          </a:p>
          <a:p>
            <a:pPr>
              <a:buFont typeface="Arial" charset="0"/>
              <a:buChar char="•"/>
              <a:defRPr/>
            </a:pPr>
            <a:r>
              <a:rPr lang="en-US" dirty="0" smtClean="0">
                <a:sym typeface="Arial" charset="0"/>
              </a:rPr>
              <a:t>The implementation of a particular protocols over a reference point is optional</a:t>
            </a:r>
          </a:p>
          <a:p>
            <a:pPr lvl="1">
              <a:buFont typeface="Arial" charset="0"/>
              <a:buChar char="•"/>
              <a:defRPr/>
            </a:pPr>
            <a:r>
              <a:rPr lang="en-US" dirty="0" smtClean="0">
                <a:sym typeface="Arial" charset="0"/>
              </a:rPr>
              <a:t>If a particular protocol is present, it must conform to the </a:t>
            </a:r>
            <a:r>
              <a:rPr lang="en-US" dirty="0" err="1" smtClean="0">
                <a:sym typeface="Arial" charset="0"/>
              </a:rPr>
              <a:t>WiMAX</a:t>
            </a:r>
            <a:r>
              <a:rPr lang="en-US" dirty="0" smtClean="0">
                <a:sym typeface="Arial" charset="0"/>
              </a:rPr>
              <a:t> specification</a:t>
            </a:r>
          </a:p>
        </p:txBody>
      </p:sp>
      <p:sp>
        <p:nvSpPr>
          <p:cNvPr id="36868" name="Rectangle 4"/>
          <p:cNvSpPr>
            <a:spLocks noChangeArrowheads="1"/>
          </p:cNvSpPr>
          <p:nvPr/>
        </p:nvSpPr>
        <p:spPr bwMode="auto">
          <a:xfrm>
            <a:off x="977900" y="1400175"/>
            <a:ext cx="773113" cy="3089275"/>
          </a:xfrm>
          <a:prstGeom prst="rect">
            <a:avLst/>
          </a:prstGeom>
          <a:noFill/>
          <a:ln w="9525">
            <a:solidFill>
              <a:schemeClr val="tx1"/>
            </a:solidFill>
            <a:miter lim="800000"/>
            <a:headEnd/>
            <a:tailEnd/>
          </a:ln>
        </p:spPr>
        <p:txBody>
          <a:bodyPr wrap="none" tIns="0" anchorCtr="1">
            <a:prstTxWarp prst="textNoShape">
              <a:avLst/>
            </a:prstTxWarp>
          </a:bodyPr>
          <a:lstStyle/>
          <a:p>
            <a:pPr algn="ctr" eaLnBrk="0" hangingPunct="0"/>
            <a:r>
              <a:rPr lang="en-US" sz="2400">
                <a:solidFill>
                  <a:schemeClr val="tx1"/>
                </a:solidFill>
                <a:latin typeface="Arial" pitchFamily="-84" charset="0"/>
                <a:ea typeface="Arial" pitchFamily="-84" charset="0"/>
                <a:cs typeface="Arial" pitchFamily="-84" charset="0"/>
              </a:rPr>
              <a:t>MS</a:t>
            </a:r>
          </a:p>
        </p:txBody>
      </p:sp>
      <p:sp>
        <p:nvSpPr>
          <p:cNvPr id="36869" name="Rectangle 5"/>
          <p:cNvSpPr>
            <a:spLocks noChangeArrowheads="1"/>
          </p:cNvSpPr>
          <p:nvPr/>
        </p:nvSpPr>
        <p:spPr bwMode="auto">
          <a:xfrm>
            <a:off x="2692400" y="1400175"/>
            <a:ext cx="2659063" cy="3089275"/>
          </a:xfrm>
          <a:prstGeom prst="rect">
            <a:avLst/>
          </a:prstGeom>
          <a:noFill/>
          <a:ln w="9525">
            <a:solidFill>
              <a:schemeClr val="tx1"/>
            </a:solidFill>
            <a:miter lim="800000"/>
            <a:headEnd/>
            <a:tailEnd/>
          </a:ln>
        </p:spPr>
        <p:txBody>
          <a:bodyPr wrap="none" tIns="0" anchorCtr="1">
            <a:prstTxWarp prst="textNoShape">
              <a:avLst/>
            </a:prstTxWarp>
          </a:bodyPr>
          <a:lstStyle/>
          <a:p>
            <a:pPr algn="ctr" eaLnBrk="0" hangingPunct="0"/>
            <a:r>
              <a:rPr lang="en-US" sz="2400">
                <a:solidFill>
                  <a:schemeClr val="tx1"/>
                </a:solidFill>
                <a:latin typeface="Arial" pitchFamily="-84" charset="0"/>
                <a:ea typeface="Arial" pitchFamily="-84" charset="0"/>
                <a:cs typeface="Arial" pitchFamily="-84" charset="0"/>
              </a:rPr>
              <a:t>ASN</a:t>
            </a:r>
          </a:p>
        </p:txBody>
      </p:sp>
      <p:sp>
        <p:nvSpPr>
          <p:cNvPr id="36870" name="Rectangle 6"/>
          <p:cNvSpPr>
            <a:spLocks noChangeArrowheads="1"/>
          </p:cNvSpPr>
          <p:nvPr/>
        </p:nvSpPr>
        <p:spPr bwMode="auto">
          <a:xfrm>
            <a:off x="6456363" y="1400175"/>
            <a:ext cx="1068387" cy="3089275"/>
          </a:xfrm>
          <a:prstGeom prst="rect">
            <a:avLst/>
          </a:prstGeom>
          <a:noFill/>
          <a:ln w="9525">
            <a:solidFill>
              <a:schemeClr val="tx1"/>
            </a:solidFill>
            <a:miter lim="800000"/>
            <a:headEnd/>
            <a:tailEnd/>
          </a:ln>
        </p:spPr>
        <p:txBody>
          <a:bodyPr wrap="none" tIns="0" anchorCtr="1">
            <a:prstTxWarp prst="textNoShape">
              <a:avLst/>
            </a:prstTxWarp>
          </a:bodyPr>
          <a:lstStyle/>
          <a:p>
            <a:pPr algn="ctr" eaLnBrk="0" hangingPunct="0"/>
            <a:r>
              <a:rPr lang="en-US" sz="2400">
                <a:solidFill>
                  <a:schemeClr val="tx1"/>
                </a:solidFill>
                <a:latin typeface="Arial" pitchFamily="-84" charset="0"/>
                <a:ea typeface="Arial" pitchFamily="-84" charset="0"/>
                <a:cs typeface="Arial" pitchFamily="-84" charset="0"/>
              </a:rPr>
              <a:t>CSN</a:t>
            </a:r>
          </a:p>
        </p:txBody>
      </p:sp>
      <p:sp>
        <p:nvSpPr>
          <p:cNvPr id="36871" name="Line 7"/>
          <p:cNvSpPr>
            <a:spLocks noChangeShapeType="1"/>
          </p:cNvSpPr>
          <p:nvPr/>
        </p:nvSpPr>
        <p:spPr bwMode="auto">
          <a:xfrm>
            <a:off x="969963" y="4048125"/>
            <a:ext cx="77311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6872" name="Line 8"/>
          <p:cNvSpPr>
            <a:spLocks noChangeShapeType="1"/>
          </p:cNvSpPr>
          <p:nvPr/>
        </p:nvSpPr>
        <p:spPr bwMode="auto">
          <a:xfrm>
            <a:off x="2692400" y="4048125"/>
            <a:ext cx="265906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6873" name="Line 9"/>
          <p:cNvSpPr>
            <a:spLocks noChangeShapeType="1"/>
          </p:cNvSpPr>
          <p:nvPr/>
        </p:nvSpPr>
        <p:spPr bwMode="auto">
          <a:xfrm>
            <a:off x="6456363" y="4048125"/>
            <a:ext cx="1068387"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36874" name="Rectangle 10"/>
          <p:cNvSpPr>
            <a:spLocks noChangeArrowheads="1"/>
          </p:cNvSpPr>
          <p:nvPr/>
        </p:nvSpPr>
        <p:spPr bwMode="auto">
          <a:xfrm>
            <a:off x="6492875" y="3052763"/>
            <a:ext cx="993775" cy="220662"/>
          </a:xfrm>
          <a:prstGeom prst="rect">
            <a:avLst/>
          </a:prstGeom>
          <a:solidFill>
            <a:srgbClr val="BEBBE3"/>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Authentication</a:t>
            </a:r>
          </a:p>
        </p:txBody>
      </p:sp>
      <p:sp>
        <p:nvSpPr>
          <p:cNvPr id="36875" name="Rectangle 11"/>
          <p:cNvSpPr>
            <a:spLocks noChangeArrowheads="1"/>
          </p:cNvSpPr>
          <p:nvPr/>
        </p:nvSpPr>
        <p:spPr bwMode="auto">
          <a:xfrm>
            <a:off x="6492875" y="2720975"/>
            <a:ext cx="993775" cy="220663"/>
          </a:xfrm>
          <a:prstGeom prst="rect">
            <a:avLst/>
          </a:prstGeom>
          <a:solidFill>
            <a:srgbClr val="BEBBE3"/>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Authorization</a:t>
            </a:r>
          </a:p>
        </p:txBody>
      </p:sp>
      <p:sp>
        <p:nvSpPr>
          <p:cNvPr id="36876" name="Rectangle 12"/>
          <p:cNvSpPr>
            <a:spLocks noChangeArrowheads="1"/>
          </p:cNvSpPr>
          <p:nvPr/>
        </p:nvSpPr>
        <p:spPr bwMode="auto">
          <a:xfrm>
            <a:off x="6492875" y="2390775"/>
            <a:ext cx="993775" cy="220663"/>
          </a:xfrm>
          <a:prstGeom prst="rect">
            <a:avLst/>
          </a:prstGeom>
          <a:solidFill>
            <a:srgbClr val="BEBBE3"/>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Pag. &amp; Loc</a:t>
            </a:r>
          </a:p>
        </p:txBody>
      </p:sp>
      <p:sp>
        <p:nvSpPr>
          <p:cNvPr id="36877" name="Rectangle 13"/>
          <p:cNvSpPr>
            <a:spLocks noChangeArrowheads="1"/>
          </p:cNvSpPr>
          <p:nvPr/>
        </p:nvSpPr>
        <p:spPr bwMode="auto">
          <a:xfrm>
            <a:off x="6492875" y="3384550"/>
            <a:ext cx="993775" cy="222250"/>
          </a:xfrm>
          <a:prstGeom prst="rect">
            <a:avLst/>
          </a:prstGeom>
          <a:solidFill>
            <a:srgbClr val="BEBBE3"/>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QoS Ctrl</a:t>
            </a:r>
          </a:p>
        </p:txBody>
      </p:sp>
      <p:sp>
        <p:nvSpPr>
          <p:cNvPr id="36878" name="Line 14"/>
          <p:cNvSpPr>
            <a:spLocks noChangeShapeType="1"/>
          </p:cNvSpPr>
          <p:nvPr/>
        </p:nvSpPr>
        <p:spPr bwMode="auto">
          <a:xfrm flipV="1">
            <a:off x="5351463" y="4230688"/>
            <a:ext cx="1104900"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36879" name="Text Box 15"/>
          <p:cNvSpPr txBox="1">
            <a:spLocks noChangeArrowheads="1"/>
          </p:cNvSpPr>
          <p:nvPr/>
        </p:nvSpPr>
        <p:spPr bwMode="auto">
          <a:xfrm>
            <a:off x="5497513" y="3921125"/>
            <a:ext cx="911225" cy="338138"/>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solidFill>
                  <a:schemeClr val="tx1"/>
                </a:solidFill>
                <a:latin typeface="Arial Narrow" pitchFamily="-84" charset="0"/>
              </a:rPr>
              <a:t>DataPath</a:t>
            </a:r>
          </a:p>
        </p:txBody>
      </p:sp>
      <p:sp>
        <p:nvSpPr>
          <p:cNvPr id="36880" name="Rectangle 16"/>
          <p:cNvSpPr>
            <a:spLocks noChangeArrowheads="1"/>
          </p:cNvSpPr>
          <p:nvPr/>
        </p:nvSpPr>
        <p:spPr bwMode="auto">
          <a:xfrm>
            <a:off x="6492875" y="3678238"/>
            <a:ext cx="993775" cy="220662"/>
          </a:xfrm>
          <a:prstGeom prst="rect">
            <a:avLst/>
          </a:prstGeom>
          <a:solidFill>
            <a:srgbClr val="BEBBE3"/>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Mob Mgmt</a:t>
            </a:r>
          </a:p>
        </p:txBody>
      </p:sp>
      <p:sp>
        <p:nvSpPr>
          <p:cNvPr id="36881" name="Rectangle 17"/>
          <p:cNvSpPr>
            <a:spLocks noChangeArrowheads="1"/>
          </p:cNvSpPr>
          <p:nvPr/>
        </p:nvSpPr>
        <p:spPr bwMode="auto">
          <a:xfrm>
            <a:off x="4284663" y="3052763"/>
            <a:ext cx="993775" cy="2206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Authentication</a:t>
            </a:r>
          </a:p>
        </p:txBody>
      </p:sp>
      <p:sp>
        <p:nvSpPr>
          <p:cNvPr id="36882" name="Rectangle 18"/>
          <p:cNvSpPr>
            <a:spLocks noChangeArrowheads="1"/>
          </p:cNvSpPr>
          <p:nvPr/>
        </p:nvSpPr>
        <p:spPr bwMode="auto">
          <a:xfrm>
            <a:off x="4284663" y="2720975"/>
            <a:ext cx="993775" cy="2206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Authorization</a:t>
            </a:r>
          </a:p>
        </p:txBody>
      </p:sp>
      <p:sp>
        <p:nvSpPr>
          <p:cNvPr id="36883" name="Rectangle 19"/>
          <p:cNvSpPr>
            <a:spLocks noChangeArrowheads="1"/>
          </p:cNvSpPr>
          <p:nvPr/>
        </p:nvSpPr>
        <p:spPr bwMode="auto">
          <a:xfrm>
            <a:off x="4284663" y="2390775"/>
            <a:ext cx="993775" cy="2206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Pag. &amp; Loc</a:t>
            </a:r>
          </a:p>
        </p:txBody>
      </p:sp>
      <p:sp>
        <p:nvSpPr>
          <p:cNvPr id="36884" name="Rectangle 20"/>
          <p:cNvSpPr>
            <a:spLocks noChangeArrowheads="1"/>
          </p:cNvSpPr>
          <p:nvPr/>
        </p:nvSpPr>
        <p:spPr bwMode="auto">
          <a:xfrm>
            <a:off x="4284663" y="3384550"/>
            <a:ext cx="993775" cy="2222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600" b="1">
                <a:solidFill>
                  <a:schemeClr val="tx1"/>
                </a:solidFill>
                <a:latin typeface="Arial Narrow" pitchFamily="-84" charset="0"/>
              </a:rPr>
              <a:t>QoS Ctrl</a:t>
            </a:r>
          </a:p>
        </p:txBody>
      </p:sp>
      <p:sp>
        <p:nvSpPr>
          <p:cNvPr id="36885" name="Rectangle 21"/>
          <p:cNvSpPr>
            <a:spLocks noChangeArrowheads="1"/>
          </p:cNvSpPr>
          <p:nvPr/>
        </p:nvSpPr>
        <p:spPr bwMode="auto">
          <a:xfrm>
            <a:off x="4284663" y="3678238"/>
            <a:ext cx="993775" cy="220662"/>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Mob Mgmt</a:t>
            </a:r>
          </a:p>
        </p:txBody>
      </p:sp>
      <p:sp>
        <p:nvSpPr>
          <p:cNvPr id="36886" name="Line 22"/>
          <p:cNvSpPr>
            <a:spLocks noChangeShapeType="1"/>
          </p:cNvSpPr>
          <p:nvPr/>
        </p:nvSpPr>
        <p:spPr bwMode="auto">
          <a:xfrm>
            <a:off x="5351463" y="2500313"/>
            <a:ext cx="11049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87" name="Line 23"/>
          <p:cNvSpPr>
            <a:spLocks noChangeShapeType="1"/>
          </p:cNvSpPr>
          <p:nvPr/>
        </p:nvSpPr>
        <p:spPr bwMode="auto">
          <a:xfrm>
            <a:off x="5351463" y="2832100"/>
            <a:ext cx="11049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88" name="Line 24"/>
          <p:cNvSpPr>
            <a:spLocks noChangeShapeType="1"/>
          </p:cNvSpPr>
          <p:nvPr/>
        </p:nvSpPr>
        <p:spPr bwMode="auto">
          <a:xfrm>
            <a:off x="5351463" y="3163888"/>
            <a:ext cx="11049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89" name="Line 25"/>
          <p:cNvSpPr>
            <a:spLocks noChangeShapeType="1"/>
          </p:cNvSpPr>
          <p:nvPr/>
        </p:nvSpPr>
        <p:spPr bwMode="auto">
          <a:xfrm>
            <a:off x="5351463" y="3494088"/>
            <a:ext cx="11049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0" name="Line 26"/>
          <p:cNvSpPr>
            <a:spLocks noChangeShapeType="1"/>
          </p:cNvSpPr>
          <p:nvPr/>
        </p:nvSpPr>
        <p:spPr bwMode="auto">
          <a:xfrm>
            <a:off x="5351463" y="3789363"/>
            <a:ext cx="11049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1" name="Oval 27"/>
          <p:cNvSpPr>
            <a:spLocks noChangeArrowheads="1"/>
          </p:cNvSpPr>
          <p:nvPr/>
        </p:nvSpPr>
        <p:spPr bwMode="auto">
          <a:xfrm>
            <a:off x="5719763" y="2241550"/>
            <a:ext cx="295275" cy="2247900"/>
          </a:xfrm>
          <a:prstGeom prst="ellipse">
            <a:avLst/>
          </a:prstGeom>
          <a:noFill/>
          <a:ln w="9525">
            <a:solidFill>
              <a:schemeClr val="tx1"/>
            </a:solidFill>
            <a:round/>
            <a:headEnd/>
            <a:tailEnd/>
          </a:ln>
        </p:spPr>
        <p:txBody>
          <a:bodyPr wrap="none" anchor="ctr">
            <a:prstTxWarp prst="textNoShape">
              <a:avLst/>
            </a:prstTxWarp>
          </a:bodyPr>
          <a:lstStyle/>
          <a:p>
            <a:pPr algn="ctr"/>
            <a:endParaRPr lang="en-US"/>
          </a:p>
        </p:txBody>
      </p:sp>
      <p:sp>
        <p:nvSpPr>
          <p:cNvPr id="36892" name="Text Box 28"/>
          <p:cNvSpPr txBox="1">
            <a:spLocks noChangeArrowheads="1"/>
          </p:cNvSpPr>
          <p:nvPr/>
        </p:nvSpPr>
        <p:spPr bwMode="auto">
          <a:xfrm>
            <a:off x="5683250" y="1935163"/>
            <a:ext cx="423863" cy="366712"/>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a:solidFill>
                  <a:schemeClr val="tx1"/>
                </a:solidFill>
                <a:latin typeface="Arial Narrow" pitchFamily="-84" charset="0"/>
              </a:rPr>
              <a:t>R3</a:t>
            </a:r>
          </a:p>
        </p:txBody>
      </p:sp>
      <p:sp>
        <p:nvSpPr>
          <p:cNvPr id="36893" name="Text Box 29"/>
          <p:cNvSpPr txBox="1">
            <a:spLocks noChangeArrowheads="1"/>
          </p:cNvSpPr>
          <p:nvPr/>
        </p:nvSpPr>
        <p:spPr bwMode="auto">
          <a:xfrm>
            <a:off x="1797050" y="3921125"/>
            <a:ext cx="911225" cy="338138"/>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solidFill>
                  <a:schemeClr val="tx1"/>
                </a:solidFill>
                <a:latin typeface="Arial Narrow" pitchFamily="-84" charset="0"/>
              </a:rPr>
              <a:t>DataPath</a:t>
            </a:r>
          </a:p>
        </p:txBody>
      </p:sp>
      <p:sp>
        <p:nvSpPr>
          <p:cNvPr id="36894" name="Line 30"/>
          <p:cNvSpPr>
            <a:spLocks noChangeShapeType="1"/>
          </p:cNvSpPr>
          <p:nvPr/>
        </p:nvSpPr>
        <p:spPr bwMode="auto">
          <a:xfrm flipV="1">
            <a:off x="1743075" y="4230688"/>
            <a:ext cx="957263" cy="0"/>
          </a:xfrm>
          <a:prstGeom prst="line">
            <a:avLst/>
          </a:prstGeom>
          <a:noFill/>
          <a:ln w="76200">
            <a:solidFill>
              <a:schemeClr val="tx1"/>
            </a:solidFill>
            <a:round/>
            <a:headEnd/>
            <a:tailEnd/>
          </a:ln>
        </p:spPr>
        <p:txBody>
          <a:bodyPr>
            <a:prstTxWarp prst="textNoShape">
              <a:avLst/>
            </a:prstTxWarp>
          </a:bodyPr>
          <a:lstStyle/>
          <a:p>
            <a:endParaRPr lang="en-US"/>
          </a:p>
        </p:txBody>
      </p:sp>
      <p:sp>
        <p:nvSpPr>
          <p:cNvPr id="36895" name="Line 31"/>
          <p:cNvSpPr>
            <a:spLocks noChangeShapeType="1"/>
          </p:cNvSpPr>
          <p:nvPr/>
        </p:nvSpPr>
        <p:spPr bwMode="auto">
          <a:xfrm>
            <a:off x="1743075" y="2500313"/>
            <a:ext cx="957263"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6" name="Line 32"/>
          <p:cNvSpPr>
            <a:spLocks noChangeShapeType="1"/>
          </p:cNvSpPr>
          <p:nvPr/>
        </p:nvSpPr>
        <p:spPr bwMode="auto">
          <a:xfrm>
            <a:off x="1743075" y="3163888"/>
            <a:ext cx="957263"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7" name="Line 33"/>
          <p:cNvSpPr>
            <a:spLocks noChangeShapeType="1"/>
          </p:cNvSpPr>
          <p:nvPr/>
        </p:nvSpPr>
        <p:spPr bwMode="auto">
          <a:xfrm>
            <a:off x="1743075" y="3494088"/>
            <a:ext cx="957263"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8" name="Line 34"/>
          <p:cNvSpPr>
            <a:spLocks noChangeShapeType="1"/>
          </p:cNvSpPr>
          <p:nvPr/>
        </p:nvSpPr>
        <p:spPr bwMode="auto">
          <a:xfrm>
            <a:off x="1743075" y="3789363"/>
            <a:ext cx="957263"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899" name="Oval 35"/>
          <p:cNvSpPr>
            <a:spLocks noChangeArrowheads="1"/>
          </p:cNvSpPr>
          <p:nvPr/>
        </p:nvSpPr>
        <p:spPr bwMode="auto">
          <a:xfrm>
            <a:off x="2109788" y="2241550"/>
            <a:ext cx="295275" cy="2247900"/>
          </a:xfrm>
          <a:prstGeom prst="ellipse">
            <a:avLst/>
          </a:prstGeom>
          <a:noFill/>
          <a:ln w="9525">
            <a:solidFill>
              <a:schemeClr val="tx1"/>
            </a:solidFill>
            <a:round/>
            <a:headEnd/>
            <a:tailEnd/>
          </a:ln>
        </p:spPr>
        <p:txBody>
          <a:bodyPr wrap="none" anchor="ctr">
            <a:prstTxWarp prst="textNoShape">
              <a:avLst/>
            </a:prstTxWarp>
          </a:bodyPr>
          <a:lstStyle/>
          <a:p>
            <a:pPr algn="ctr"/>
            <a:endParaRPr lang="en-US"/>
          </a:p>
        </p:txBody>
      </p:sp>
      <p:sp>
        <p:nvSpPr>
          <p:cNvPr id="36900" name="Text Box 36"/>
          <p:cNvSpPr txBox="1">
            <a:spLocks noChangeArrowheads="1"/>
          </p:cNvSpPr>
          <p:nvPr/>
        </p:nvSpPr>
        <p:spPr bwMode="auto">
          <a:xfrm>
            <a:off x="2073275" y="1935163"/>
            <a:ext cx="423863" cy="366712"/>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a:solidFill>
                  <a:schemeClr val="tx1"/>
                </a:solidFill>
                <a:latin typeface="Arial Narrow" pitchFamily="-84" charset="0"/>
              </a:rPr>
              <a:t>R1</a:t>
            </a:r>
          </a:p>
        </p:txBody>
      </p:sp>
      <p:sp>
        <p:nvSpPr>
          <p:cNvPr id="36901" name="Rectangle 37"/>
          <p:cNvSpPr>
            <a:spLocks noChangeArrowheads="1"/>
          </p:cNvSpPr>
          <p:nvPr/>
        </p:nvSpPr>
        <p:spPr bwMode="auto">
          <a:xfrm>
            <a:off x="2736850" y="3678238"/>
            <a:ext cx="588963" cy="220662"/>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HO</a:t>
            </a:r>
          </a:p>
        </p:txBody>
      </p:sp>
      <p:sp>
        <p:nvSpPr>
          <p:cNvPr id="36902" name="Rectangle 38"/>
          <p:cNvSpPr>
            <a:spLocks noChangeArrowheads="1"/>
          </p:cNvSpPr>
          <p:nvPr/>
        </p:nvSpPr>
        <p:spPr bwMode="auto">
          <a:xfrm>
            <a:off x="2736850" y="3384550"/>
            <a:ext cx="588963" cy="220663"/>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QoS</a:t>
            </a:r>
          </a:p>
        </p:txBody>
      </p:sp>
      <p:sp>
        <p:nvSpPr>
          <p:cNvPr id="36903" name="Rectangle 39"/>
          <p:cNvSpPr>
            <a:spLocks noChangeArrowheads="1"/>
          </p:cNvSpPr>
          <p:nvPr/>
        </p:nvSpPr>
        <p:spPr bwMode="auto">
          <a:xfrm>
            <a:off x="2736850" y="3052763"/>
            <a:ext cx="588963" cy="220662"/>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PKM</a:t>
            </a:r>
          </a:p>
        </p:txBody>
      </p:sp>
      <p:sp>
        <p:nvSpPr>
          <p:cNvPr id="36904" name="Rectangle 40"/>
          <p:cNvSpPr>
            <a:spLocks noChangeArrowheads="1"/>
          </p:cNvSpPr>
          <p:nvPr/>
        </p:nvSpPr>
        <p:spPr bwMode="auto">
          <a:xfrm>
            <a:off x="2736850" y="2390775"/>
            <a:ext cx="588963" cy="220663"/>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Pg/SM</a:t>
            </a:r>
          </a:p>
        </p:txBody>
      </p:sp>
      <p:sp>
        <p:nvSpPr>
          <p:cNvPr id="36905" name="Rectangle 41"/>
          <p:cNvSpPr>
            <a:spLocks noChangeArrowheads="1"/>
          </p:cNvSpPr>
          <p:nvPr/>
        </p:nvSpPr>
        <p:spPr bwMode="auto">
          <a:xfrm>
            <a:off x="1116013" y="2390775"/>
            <a:ext cx="590550" cy="220663"/>
          </a:xfrm>
          <a:prstGeom prst="rect">
            <a:avLst/>
          </a:prstGeom>
          <a:solidFill>
            <a:srgbClr val="C8E3BB"/>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Pg/SM</a:t>
            </a:r>
          </a:p>
        </p:txBody>
      </p:sp>
      <p:sp>
        <p:nvSpPr>
          <p:cNvPr id="36906" name="Rectangle 42"/>
          <p:cNvSpPr>
            <a:spLocks noChangeArrowheads="1"/>
          </p:cNvSpPr>
          <p:nvPr/>
        </p:nvSpPr>
        <p:spPr bwMode="auto">
          <a:xfrm>
            <a:off x="1116013" y="3052763"/>
            <a:ext cx="590550" cy="220662"/>
          </a:xfrm>
          <a:prstGeom prst="rect">
            <a:avLst/>
          </a:prstGeom>
          <a:solidFill>
            <a:srgbClr val="C8E3BB"/>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PKM</a:t>
            </a:r>
          </a:p>
        </p:txBody>
      </p:sp>
      <p:sp>
        <p:nvSpPr>
          <p:cNvPr id="36907" name="Rectangle 43"/>
          <p:cNvSpPr>
            <a:spLocks noChangeArrowheads="1"/>
          </p:cNvSpPr>
          <p:nvPr/>
        </p:nvSpPr>
        <p:spPr bwMode="auto">
          <a:xfrm>
            <a:off x="1116013" y="3384550"/>
            <a:ext cx="590550" cy="220663"/>
          </a:xfrm>
          <a:prstGeom prst="rect">
            <a:avLst/>
          </a:prstGeom>
          <a:solidFill>
            <a:srgbClr val="C8E3BB"/>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QoS</a:t>
            </a:r>
          </a:p>
        </p:txBody>
      </p:sp>
      <p:sp>
        <p:nvSpPr>
          <p:cNvPr id="36908" name="Rectangle 44"/>
          <p:cNvSpPr>
            <a:spLocks noChangeArrowheads="1"/>
          </p:cNvSpPr>
          <p:nvPr/>
        </p:nvSpPr>
        <p:spPr bwMode="auto">
          <a:xfrm>
            <a:off x="1116013" y="3678238"/>
            <a:ext cx="590550" cy="220662"/>
          </a:xfrm>
          <a:prstGeom prst="rect">
            <a:avLst/>
          </a:prstGeom>
          <a:solidFill>
            <a:srgbClr val="C8E3BB"/>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HO</a:t>
            </a:r>
          </a:p>
        </p:txBody>
      </p:sp>
      <p:sp>
        <p:nvSpPr>
          <p:cNvPr id="36909" name="Text Box 45"/>
          <p:cNvSpPr txBox="1">
            <a:spLocks noChangeArrowheads="1"/>
          </p:cNvSpPr>
          <p:nvPr/>
        </p:nvSpPr>
        <p:spPr bwMode="auto">
          <a:xfrm>
            <a:off x="3349625" y="3927475"/>
            <a:ext cx="911225" cy="338138"/>
          </a:xfrm>
          <a:prstGeom prst="rect">
            <a:avLst/>
          </a:prstGeom>
          <a:noFill/>
          <a:ln w="9525">
            <a:noFill/>
            <a:miter lim="800000"/>
            <a:headEnd/>
            <a:tailEnd/>
          </a:ln>
        </p:spPr>
        <p:txBody>
          <a:bodyPr wrap="none">
            <a:prstTxWarp prst="textNoShape">
              <a:avLst/>
            </a:prstTxWarp>
            <a:spAutoFit/>
          </a:bodyPr>
          <a:lstStyle/>
          <a:p>
            <a:pPr algn="ctr" eaLnBrk="0" hangingPunct="0"/>
            <a:r>
              <a:rPr lang="en-US" sz="1600" b="1">
                <a:solidFill>
                  <a:schemeClr val="tx1"/>
                </a:solidFill>
                <a:latin typeface="Arial Narrow" pitchFamily="-84" charset="0"/>
              </a:rPr>
              <a:t>DataPath</a:t>
            </a:r>
          </a:p>
        </p:txBody>
      </p:sp>
      <p:sp>
        <p:nvSpPr>
          <p:cNvPr id="36910" name="Line 46"/>
          <p:cNvSpPr>
            <a:spLocks noChangeShapeType="1"/>
          </p:cNvSpPr>
          <p:nvPr/>
        </p:nvSpPr>
        <p:spPr bwMode="auto">
          <a:xfrm>
            <a:off x="3340100" y="4237038"/>
            <a:ext cx="942975" cy="15875"/>
          </a:xfrm>
          <a:prstGeom prst="line">
            <a:avLst/>
          </a:prstGeom>
          <a:noFill/>
          <a:ln w="76200">
            <a:solidFill>
              <a:schemeClr val="tx1"/>
            </a:solidFill>
            <a:round/>
            <a:headEnd/>
            <a:tailEnd/>
          </a:ln>
        </p:spPr>
        <p:txBody>
          <a:bodyPr>
            <a:prstTxWarp prst="textNoShape">
              <a:avLst/>
            </a:prstTxWarp>
          </a:bodyPr>
          <a:lstStyle/>
          <a:p>
            <a:endParaRPr lang="en-US"/>
          </a:p>
        </p:txBody>
      </p:sp>
      <p:sp>
        <p:nvSpPr>
          <p:cNvPr id="36911" name="Line 47"/>
          <p:cNvSpPr>
            <a:spLocks noChangeShapeType="1"/>
          </p:cNvSpPr>
          <p:nvPr/>
        </p:nvSpPr>
        <p:spPr bwMode="auto">
          <a:xfrm>
            <a:off x="3325813" y="2506663"/>
            <a:ext cx="957262"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12" name="Line 48"/>
          <p:cNvSpPr>
            <a:spLocks noChangeShapeType="1"/>
          </p:cNvSpPr>
          <p:nvPr/>
        </p:nvSpPr>
        <p:spPr bwMode="auto">
          <a:xfrm>
            <a:off x="3325813" y="3170238"/>
            <a:ext cx="957262"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13" name="Line 49"/>
          <p:cNvSpPr>
            <a:spLocks noChangeShapeType="1"/>
          </p:cNvSpPr>
          <p:nvPr/>
        </p:nvSpPr>
        <p:spPr bwMode="auto">
          <a:xfrm>
            <a:off x="3325813" y="3500438"/>
            <a:ext cx="957262"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14" name="Line 50"/>
          <p:cNvSpPr>
            <a:spLocks noChangeShapeType="1"/>
          </p:cNvSpPr>
          <p:nvPr/>
        </p:nvSpPr>
        <p:spPr bwMode="auto">
          <a:xfrm>
            <a:off x="3325813" y="3795713"/>
            <a:ext cx="957262"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15" name="Oval 51"/>
          <p:cNvSpPr>
            <a:spLocks noChangeArrowheads="1"/>
          </p:cNvSpPr>
          <p:nvPr/>
        </p:nvSpPr>
        <p:spPr bwMode="auto">
          <a:xfrm>
            <a:off x="3694113" y="1976438"/>
            <a:ext cx="277812" cy="2519362"/>
          </a:xfrm>
          <a:prstGeom prst="ellipse">
            <a:avLst/>
          </a:prstGeom>
          <a:noFill/>
          <a:ln w="9525">
            <a:solidFill>
              <a:schemeClr val="tx1"/>
            </a:solidFill>
            <a:round/>
            <a:headEnd/>
            <a:tailEnd/>
          </a:ln>
        </p:spPr>
        <p:txBody>
          <a:bodyPr wrap="none" anchor="ctr">
            <a:prstTxWarp prst="textNoShape">
              <a:avLst/>
            </a:prstTxWarp>
          </a:bodyPr>
          <a:lstStyle/>
          <a:p>
            <a:pPr algn="ctr"/>
            <a:endParaRPr lang="en-US"/>
          </a:p>
        </p:txBody>
      </p:sp>
      <p:sp>
        <p:nvSpPr>
          <p:cNvPr id="36916" name="Text Box 52"/>
          <p:cNvSpPr txBox="1">
            <a:spLocks noChangeArrowheads="1"/>
          </p:cNvSpPr>
          <p:nvPr/>
        </p:nvSpPr>
        <p:spPr bwMode="auto">
          <a:xfrm>
            <a:off x="3632200" y="1651000"/>
            <a:ext cx="425450" cy="369888"/>
          </a:xfrm>
          <a:prstGeom prst="rect">
            <a:avLst/>
          </a:prstGeom>
          <a:noFill/>
          <a:ln w="9525">
            <a:noFill/>
            <a:miter lim="800000"/>
            <a:headEnd/>
            <a:tailEnd/>
          </a:ln>
        </p:spPr>
        <p:txBody>
          <a:bodyPr wrap="none">
            <a:prstTxWarp prst="textNoShape">
              <a:avLst/>
            </a:prstTxWarp>
            <a:spAutoFit/>
          </a:bodyPr>
          <a:lstStyle/>
          <a:p>
            <a:pPr algn="ctr" eaLnBrk="0" hangingPunct="0"/>
            <a:r>
              <a:rPr lang="en-US" sz="1800" b="1">
                <a:solidFill>
                  <a:schemeClr val="tx1"/>
                </a:solidFill>
                <a:latin typeface="Arial Narrow" pitchFamily="-84" charset="0"/>
              </a:rPr>
              <a:t>R6</a:t>
            </a:r>
          </a:p>
        </p:txBody>
      </p:sp>
      <p:sp>
        <p:nvSpPr>
          <p:cNvPr id="36917" name="Rectangle 53"/>
          <p:cNvSpPr>
            <a:spLocks noChangeArrowheads="1"/>
          </p:cNvSpPr>
          <p:nvPr/>
        </p:nvSpPr>
        <p:spPr bwMode="auto">
          <a:xfrm>
            <a:off x="2751138" y="4135438"/>
            <a:ext cx="590550" cy="220662"/>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Encaps</a:t>
            </a:r>
          </a:p>
        </p:txBody>
      </p:sp>
      <p:sp>
        <p:nvSpPr>
          <p:cNvPr id="36918" name="Rectangle 54"/>
          <p:cNvSpPr>
            <a:spLocks noChangeArrowheads="1"/>
          </p:cNvSpPr>
          <p:nvPr/>
        </p:nvSpPr>
        <p:spPr bwMode="auto">
          <a:xfrm>
            <a:off x="4283075" y="4135438"/>
            <a:ext cx="1003300" cy="23495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Encaps</a:t>
            </a:r>
          </a:p>
        </p:txBody>
      </p:sp>
      <p:sp>
        <p:nvSpPr>
          <p:cNvPr id="36919" name="Rectangle 55"/>
          <p:cNvSpPr>
            <a:spLocks noChangeArrowheads="1"/>
          </p:cNvSpPr>
          <p:nvPr/>
        </p:nvSpPr>
        <p:spPr bwMode="auto">
          <a:xfrm>
            <a:off x="4283075" y="2028825"/>
            <a:ext cx="993775" cy="220663"/>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RRM-S</a:t>
            </a:r>
          </a:p>
        </p:txBody>
      </p:sp>
      <p:sp>
        <p:nvSpPr>
          <p:cNvPr id="36920" name="Rectangle 56"/>
          <p:cNvSpPr>
            <a:spLocks noChangeArrowheads="1"/>
          </p:cNvSpPr>
          <p:nvPr/>
        </p:nvSpPr>
        <p:spPr bwMode="auto">
          <a:xfrm>
            <a:off x="2735263" y="2028825"/>
            <a:ext cx="588962" cy="220663"/>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RRM-C</a:t>
            </a:r>
          </a:p>
        </p:txBody>
      </p:sp>
      <p:sp>
        <p:nvSpPr>
          <p:cNvPr id="36921" name="Line 57"/>
          <p:cNvSpPr>
            <a:spLocks noChangeShapeType="1"/>
          </p:cNvSpPr>
          <p:nvPr/>
        </p:nvSpPr>
        <p:spPr bwMode="auto">
          <a:xfrm>
            <a:off x="3324225" y="2146300"/>
            <a:ext cx="957263"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22" name="Line 58"/>
          <p:cNvSpPr>
            <a:spLocks noChangeShapeType="1"/>
          </p:cNvSpPr>
          <p:nvPr/>
        </p:nvSpPr>
        <p:spPr bwMode="auto">
          <a:xfrm>
            <a:off x="3325813" y="2840038"/>
            <a:ext cx="957262"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6923" name="Rectangle 59"/>
          <p:cNvSpPr>
            <a:spLocks noChangeArrowheads="1"/>
          </p:cNvSpPr>
          <p:nvPr/>
        </p:nvSpPr>
        <p:spPr bwMode="auto">
          <a:xfrm>
            <a:off x="2751138" y="2720975"/>
            <a:ext cx="590550" cy="220663"/>
          </a:xfrm>
          <a:prstGeom prst="rect">
            <a:avLst/>
          </a:prstGeom>
          <a:solidFill>
            <a:srgbClr val="BBE3CE"/>
          </a:solidFill>
          <a:ln w="9525">
            <a:solidFill>
              <a:schemeClr val="tx1"/>
            </a:solidFill>
            <a:miter lim="800000"/>
            <a:headEnd/>
            <a:tailEnd/>
          </a:ln>
        </p:spPr>
        <p:txBody>
          <a:bodyPr wrap="none" anchor="ctr">
            <a:prstTxWarp prst="textNoShape">
              <a:avLst/>
            </a:prstTxWarp>
          </a:bodyPr>
          <a:lstStyle/>
          <a:p>
            <a:pPr algn="ctr" eaLnBrk="0" hangingPunct="0"/>
            <a:r>
              <a:rPr lang="en-US" sz="1400" b="1">
                <a:solidFill>
                  <a:schemeClr val="tx1"/>
                </a:solidFill>
                <a:latin typeface="Arial Narrow" pitchFamily="-84" charset="0"/>
              </a:rPr>
              <a:t>Config</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74638"/>
            <a:ext cx="8229600" cy="1143000"/>
          </a:xfrm>
        </p:spPr>
        <p:txBody>
          <a:bodyPr/>
          <a:lstStyle/>
          <a:p>
            <a:r>
              <a:rPr lang="en-US" sz="3200" smtClean="0">
                <a:latin typeface="Arial" pitchFamily="-84" charset="0"/>
              </a:rPr>
              <a:t>Mobile WiMAX Network Reference Model</a:t>
            </a:r>
          </a:p>
        </p:txBody>
      </p:sp>
      <p:sp>
        <p:nvSpPr>
          <p:cNvPr id="37891" name="Text Box 4"/>
          <p:cNvSpPr txBox="1">
            <a:spLocks noChangeArrowheads="1"/>
          </p:cNvSpPr>
          <p:nvPr/>
        </p:nvSpPr>
        <p:spPr bwMode="auto">
          <a:xfrm>
            <a:off x="246063" y="3048000"/>
            <a:ext cx="2116137" cy="1681163"/>
          </a:xfrm>
          <a:prstGeom prst="rect">
            <a:avLst/>
          </a:prstGeom>
          <a:noFill/>
          <a:ln w="9525">
            <a:noFill/>
            <a:miter lim="800000"/>
            <a:headEnd/>
            <a:tailEnd/>
          </a:ln>
        </p:spPr>
        <p:txBody>
          <a:bodyPr lIns="0" tIns="0" rIns="0" bIns="0">
            <a:prstTxWarp prst="textNoShape">
              <a:avLst/>
            </a:prstTxWarp>
            <a:spAutoFit/>
          </a:bodyPr>
          <a:lstStyle/>
          <a:p>
            <a:pPr>
              <a:lnSpc>
                <a:spcPct val="90000"/>
              </a:lnSpc>
              <a:spcBef>
                <a:spcPct val="20000"/>
              </a:spcBef>
            </a:pPr>
            <a:r>
              <a:rPr lang="en-US" sz="1400" b="1">
                <a:solidFill>
                  <a:schemeClr val="tx1"/>
                </a:solidFill>
                <a:latin typeface="Arial Narrow" pitchFamily="-84" charset="0"/>
                <a:ea typeface="Arial" pitchFamily="-84" charset="0"/>
                <a:cs typeface="Arial" pitchFamily="-84" charset="0"/>
              </a:rPr>
              <a:t>MS: </a:t>
            </a:r>
            <a:r>
              <a:rPr lang="en-US" sz="1400">
                <a:solidFill>
                  <a:schemeClr val="tx1"/>
                </a:solidFill>
                <a:latin typeface="Arial Narrow" pitchFamily="-84" charset="0"/>
                <a:ea typeface="Arial" pitchFamily="-84" charset="0"/>
                <a:cs typeface="Arial" pitchFamily="-84" charset="0"/>
              </a:rPr>
              <a:t/>
            </a:r>
            <a:br>
              <a:rPr lang="en-US" sz="1400">
                <a:solidFill>
                  <a:schemeClr val="tx1"/>
                </a:solidFill>
                <a:latin typeface="Arial Narrow" pitchFamily="-84" charset="0"/>
                <a:ea typeface="Arial" pitchFamily="-84" charset="0"/>
                <a:cs typeface="Arial" pitchFamily="-84" charset="0"/>
              </a:rPr>
            </a:br>
            <a:r>
              <a:rPr lang="en-US" sz="1400">
                <a:solidFill>
                  <a:schemeClr val="tx1"/>
                </a:solidFill>
                <a:latin typeface="Arial Narrow" pitchFamily="-84" charset="0"/>
                <a:ea typeface="Arial" pitchFamily="-84" charset="0"/>
                <a:cs typeface="Arial" pitchFamily="-84" charset="0"/>
              </a:rPr>
              <a:t>Mobile Subscriber station</a:t>
            </a:r>
          </a:p>
          <a:p>
            <a:pPr>
              <a:lnSpc>
                <a:spcPct val="90000"/>
              </a:lnSpc>
              <a:spcBef>
                <a:spcPct val="20000"/>
              </a:spcBef>
            </a:pPr>
            <a:r>
              <a:rPr lang="en-US" sz="1400" b="1">
                <a:solidFill>
                  <a:schemeClr val="tx1"/>
                </a:solidFill>
                <a:latin typeface="Arial Narrow" pitchFamily="-84" charset="0"/>
                <a:ea typeface="Arial" pitchFamily="-84" charset="0"/>
                <a:cs typeface="Arial" pitchFamily="-84" charset="0"/>
              </a:rPr>
              <a:t>BS: </a:t>
            </a:r>
            <a:r>
              <a:rPr lang="en-US" sz="1400">
                <a:solidFill>
                  <a:schemeClr val="tx1"/>
                </a:solidFill>
                <a:latin typeface="Arial Narrow" pitchFamily="-84" charset="0"/>
                <a:ea typeface="Arial" pitchFamily="-84" charset="0"/>
                <a:cs typeface="Arial" pitchFamily="-84" charset="0"/>
              </a:rPr>
              <a:t/>
            </a:r>
            <a:br>
              <a:rPr lang="en-US" sz="1400">
                <a:solidFill>
                  <a:schemeClr val="tx1"/>
                </a:solidFill>
                <a:latin typeface="Arial Narrow" pitchFamily="-84" charset="0"/>
                <a:ea typeface="Arial" pitchFamily="-84" charset="0"/>
                <a:cs typeface="Arial" pitchFamily="-84" charset="0"/>
              </a:rPr>
            </a:br>
            <a:r>
              <a:rPr lang="en-US" sz="1400">
                <a:solidFill>
                  <a:schemeClr val="tx1"/>
                </a:solidFill>
                <a:latin typeface="Arial Narrow" pitchFamily="-84" charset="0"/>
                <a:ea typeface="Arial" pitchFamily="-84" charset="0"/>
                <a:cs typeface="Arial" pitchFamily="-84" charset="0"/>
              </a:rPr>
              <a:t>Base Station</a:t>
            </a:r>
          </a:p>
          <a:p>
            <a:pPr>
              <a:lnSpc>
                <a:spcPct val="90000"/>
              </a:lnSpc>
              <a:spcBef>
                <a:spcPct val="20000"/>
              </a:spcBef>
            </a:pPr>
            <a:r>
              <a:rPr lang="en-US" sz="1400" b="1">
                <a:solidFill>
                  <a:schemeClr val="tx1"/>
                </a:solidFill>
                <a:latin typeface="Arial Narrow" pitchFamily="-84" charset="0"/>
                <a:ea typeface="Arial" pitchFamily="-84" charset="0"/>
                <a:cs typeface="Arial" pitchFamily="-84" charset="0"/>
              </a:rPr>
              <a:t>ASN:</a:t>
            </a:r>
            <a:br>
              <a:rPr lang="en-US" sz="1400" b="1">
                <a:solidFill>
                  <a:schemeClr val="tx1"/>
                </a:solidFill>
                <a:latin typeface="Arial Narrow" pitchFamily="-84" charset="0"/>
                <a:ea typeface="Arial" pitchFamily="-84" charset="0"/>
                <a:cs typeface="Arial" pitchFamily="-84" charset="0"/>
              </a:rPr>
            </a:br>
            <a:r>
              <a:rPr lang="en-US" sz="1400">
                <a:solidFill>
                  <a:schemeClr val="tx1"/>
                </a:solidFill>
                <a:latin typeface="Arial Narrow" pitchFamily="-84" charset="0"/>
                <a:ea typeface="Arial" pitchFamily="-84" charset="0"/>
                <a:cs typeface="Arial" pitchFamily="-84" charset="0"/>
              </a:rPr>
              <a:t>Access Serving Network</a:t>
            </a:r>
          </a:p>
          <a:p>
            <a:pPr>
              <a:lnSpc>
                <a:spcPct val="90000"/>
              </a:lnSpc>
              <a:spcBef>
                <a:spcPct val="20000"/>
              </a:spcBef>
            </a:pPr>
            <a:r>
              <a:rPr lang="en-US" sz="1400" b="1">
                <a:solidFill>
                  <a:schemeClr val="tx1"/>
                </a:solidFill>
                <a:latin typeface="Arial Narrow" pitchFamily="-84" charset="0"/>
                <a:ea typeface="Arial" pitchFamily="-84" charset="0"/>
                <a:cs typeface="Arial" pitchFamily="-84" charset="0"/>
              </a:rPr>
              <a:t>CSN:</a:t>
            </a:r>
            <a:br>
              <a:rPr lang="en-US" sz="1400" b="1">
                <a:solidFill>
                  <a:schemeClr val="tx1"/>
                </a:solidFill>
                <a:latin typeface="Arial Narrow" pitchFamily="-84" charset="0"/>
                <a:ea typeface="Arial" pitchFamily="-84" charset="0"/>
                <a:cs typeface="Arial" pitchFamily="-84" charset="0"/>
              </a:rPr>
            </a:br>
            <a:r>
              <a:rPr lang="en-US" sz="1400">
                <a:solidFill>
                  <a:schemeClr val="tx1"/>
                </a:solidFill>
                <a:latin typeface="Arial Narrow" pitchFamily="-84" charset="0"/>
                <a:ea typeface="Arial" pitchFamily="-84" charset="0"/>
                <a:cs typeface="Arial" pitchFamily="-84" charset="0"/>
              </a:rPr>
              <a:t>Connectivity Serving Network</a:t>
            </a:r>
          </a:p>
        </p:txBody>
      </p:sp>
      <p:sp>
        <p:nvSpPr>
          <p:cNvPr id="37892" name="Rectangle 2"/>
          <p:cNvSpPr>
            <a:spLocks noChangeArrowheads="1"/>
          </p:cNvSpPr>
          <p:nvPr/>
        </p:nvSpPr>
        <p:spPr bwMode="auto">
          <a:xfrm>
            <a:off x="2447925" y="1862138"/>
            <a:ext cx="1277938" cy="1439862"/>
          </a:xfrm>
          <a:prstGeom prst="rect">
            <a:avLst/>
          </a:prstGeom>
          <a:solidFill>
            <a:srgbClr val="EAEAEA"/>
          </a:solidFill>
          <a:ln w="9525">
            <a:solidFill>
              <a:schemeClr val="tx1"/>
            </a:solidFill>
            <a:miter lim="800000"/>
            <a:headEnd/>
            <a:tailEnd/>
          </a:ln>
        </p:spPr>
        <p:txBody>
          <a:bodyPr lIns="0" tIns="0" rIns="0" bIns="0" anchor="ctr">
            <a:prstTxWarp prst="textNoShape">
              <a:avLst/>
            </a:prstTxWarp>
          </a:bodyPr>
          <a:lstStyle/>
          <a:p>
            <a:pPr algn="ctr" defTabSz="762000"/>
            <a:endParaRPr lang="en-US">
              <a:latin typeface="Arial" pitchFamily="-84" charset="0"/>
              <a:ea typeface="Arial" pitchFamily="-84" charset="0"/>
              <a:cs typeface="Arial" pitchFamily="-84" charset="0"/>
            </a:endParaRPr>
          </a:p>
        </p:txBody>
      </p:sp>
      <p:sp>
        <p:nvSpPr>
          <p:cNvPr id="37893" name="Rectangle 3"/>
          <p:cNvSpPr>
            <a:spLocks noChangeArrowheads="1"/>
          </p:cNvSpPr>
          <p:nvPr/>
        </p:nvSpPr>
        <p:spPr bwMode="auto">
          <a:xfrm>
            <a:off x="2447925" y="1952625"/>
            <a:ext cx="360363" cy="403225"/>
          </a:xfrm>
          <a:prstGeom prst="rect">
            <a:avLst/>
          </a:prstGeom>
          <a:solidFill>
            <a:schemeClr val="bg1"/>
          </a:solidFill>
          <a:ln w="9525">
            <a:solidFill>
              <a:schemeClr val="tx1"/>
            </a:solidFill>
            <a:miter lim="800000"/>
            <a:headEnd/>
            <a:tailEnd/>
          </a:ln>
        </p:spPr>
        <p:txBody>
          <a:bodyPr lIns="0" tIns="0" rIns="0" bIns="0" anchor="ctr" anchorCtr="1">
            <a:prstTxWarp prst="textNoShape">
              <a:avLst/>
            </a:prstTxWarp>
          </a:bodyPr>
          <a:lstStyle/>
          <a:p>
            <a:pPr algn="ctr" defTabSz="762000"/>
            <a:r>
              <a:rPr lang="de-DE" sz="1400" b="1">
                <a:latin typeface="Arial" pitchFamily="-84" charset="0"/>
                <a:ea typeface="Arial" pitchFamily="-84" charset="0"/>
                <a:cs typeface="Arial" pitchFamily="-84" charset="0"/>
              </a:rPr>
              <a:t>BS</a:t>
            </a:r>
            <a:endParaRPr lang="en-US" sz="1400" b="1">
              <a:latin typeface="Arial" pitchFamily="-84" charset="0"/>
              <a:ea typeface="Arial" pitchFamily="-84" charset="0"/>
              <a:cs typeface="Arial" pitchFamily="-84" charset="0"/>
            </a:endParaRPr>
          </a:p>
        </p:txBody>
      </p:sp>
      <p:sp>
        <p:nvSpPr>
          <p:cNvPr id="37894" name="Line 4"/>
          <p:cNvSpPr>
            <a:spLocks noChangeShapeType="1"/>
          </p:cNvSpPr>
          <p:nvPr/>
        </p:nvSpPr>
        <p:spPr bwMode="auto">
          <a:xfrm flipH="1">
            <a:off x="1638300" y="2176463"/>
            <a:ext cx="809625" cy="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895" name="Rectangle 5"/>
          <p:cNvSpPr>
            <a:spLocks noChangeArrowheads="1"/>
          </p:cNvSpPr>
          <p:nvPr/>
        </p:nvSpPr>
        <p:spPr bwMode="auto">
          <a:xfrm>
            <a:off x="2447925" y="2806700"/>
            <a:ext cx="360363" cy="403225"/>
          </a:xfrm>
          <a:prstGeom prst="rect">
            <a:avLst/>
          </a:prstGeom>
          <a:solidFill>
            <a:schemeClr val="bg1"/>
          </a:solidFill>
          <a:ln w="9525">
            <a:solidFill>
              <a:schemeClr val="tx1"/>
            </a:solidFill>
            <a:miter lim="800000"/>
            <a:headEnd/>
            <a:tailEnd/>
          </a:ln>
        </p:spPr>
        <p:txBody>
          <a:bodyPr lIns="0" tIns="0" rIns="0" bIns="0" anchor="ctr" anchorCtr="1">
            <a:prstTxWarp prst="textNoShape">
              <a:avLst/>
            </a:prstTxWarp>
          </a:bodyPr>
          <a:lstStyle/>
          <a:p>
            <a:pPr algn="ctr" defTabSz="762000"/>
            <a:r>
              <a:rPr lang="de-DE" sz="1400" b="1">
                <a:latin typeface="Arial" pitchFamily="-84" charset="0"/>
                <a:ea typeface="Arial" pitchFamily="-84" charset="0"/>
                <a:cs typeface="Arial" pitchFamily="-84" charset="0"/>
              </a:rPr>
              <a:t>BS</a:t>
            </a:r>
            <a:endParaRPr lang="en-US" sz="1400" b="1">
              <a:latin typeface="Arial" pitchFamily="-84" charset="0"/>
              <a:ea typeface="Arial" pitchFamily="-84" charset="0"/>
              <a:cs typeface="Arial" pitchFamily="-84" charset="0"/>
            </a:endParaRPr>
          </a:p>
        </p:txBody>
      </p:sp>
      <p:sp>
        <p:nvSpPr>
          <p:cNvPr id="37896" name="Rectangle 6"/>
          <p:cNvSpPr>
            <a:spLocks noChangeArrowheads="1"/>
          </p:cNvSpPr>
          <p:nvPr/>
        </p:nvSpPr>
        <p:spPr bwMode="auto">
          <a:xfrm>
            <a:off x="3303588" y="2222500"/>
            <a:ext cx="422275" cy="647700"/>
          </a:xfrm>
          <a:prstGeom prst="rect">
            <a:avLst/>
          </a:prstGeom>
          <a:solidFill>
            <a:schemeClr val="bg1"/>
          </a:solidFill>
          <a:ln w="9525">
            <a:solidFill>
              <a:schemeClr val="tx1"/>
            </a:solidFill>
            <a:miter lim="800000"/>
            <a:headEnd/>
            <a:tailEnd/>
          </a:ln>
        </p:spPr>
        <p:txBody>
          <a:bodyPr lIns="0" tIns="0" rIns="0" bIns="0" anchor="ctr" anchorCtr="1">
            <a:prstTxWarp prst="textNoShape">
              <a:avLst/>
            </a:prstTxWarp>
          </a:bodyPr>
          <a:lstStyle/>
          <a:p>
            <a:pPr algn="ctr" defTabSz="762000"/>
            <a:r>
              <a:rPr lang="de-DE" sz="1400" b="1">
                <a:latin typeface="Arial" pitchFamily="-84" charset="0"/>
                <a:ea typeface="Arial" pitchFamily="-84" charset="0"/>
                <a:cs typeface="Arial" pitchFamily="-84" charset="0"/>
              </a:rPr>
              <a:t>ASN GW</a:t>
            </a:r>
            <a:endParaRPr lang="en-US" sz="1400" b="1">
              <a:latin typeface="Arial" pitchFamily="-84" charset="0"/>
              <a:ea typeface="Arial" pitchFamily="-84" charset="0"/>
              <a:cs typeface="Arial" pitchFamily="-84" charset="0"/>
            </a:endParaRPr>
          </a:p>
        </p:txBody>
      </p:sp>
      <p:sp>
        <p:nvSpPr>
          <p:cNvPr id="37897" name="Line 7"/>
          <p:cNvSpPr>
            <a:spLocks noChangeShapeType="1"/>
          </p:cNvSpPr>
          <p:nvPr/>
        </p:nvSpPr>
        <p:spPr bwMode="auto">
          <a:xfrm>
            <a:off x="2808288" y="2176463"/>
            <a:ext cx="495300" cy="404812"/>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898" name="Line 8"/>
          <p:cNvSpPr>
            <a:spLocks noChangeShapeType="1"/>
          </p:cNvSpPr>
          <p:nvPr/>
        </p:nvSpPr>
        <p:spPr bwMode="auto">
          <a:xfrm flipV="1">
            <a:off x="2808288" y="2581275"/>
            <a:ext cx="495300" cy="45085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899" name="Text Box 9"/>
          <p:cNvSpPr txBox="1">
            <a:spLocks noChangeArrowheads="1"/>
          </p:cNvSpPr>
          <p:nvPr/>
        </p:nvSpPr>
        <p:spPr bwMode="auto">
          <a:xfrm>
            <a:off x="3298825" y="1862138"/>
            <a:ext cx="379413"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b="1">
                <a:latin typeface="Arial" pitchFamily="-84" charset="0"/>
                <a:ea typeface="Arial" pitchFamily="-84" charset="0"/>
                <a:cs typeface="Arial" pitchFamily="-84" charset="0"/>
              </a:rPr>
              <a:t>ASN</a:t>
            </a:r>
            <a:endParaRPr lang="en-US" sz="1400" b="1">
              <a:latin typeface="Arial" pitchFamily="-84" charset="0"/>
              <a:ea typeface="Arial" pitchFamily="-84" charset="0"/>
              <a:cs typeface="Arial" pitchFamily="-84" charset="0"/>
            </a:endParaRPr>
          </a:p>
        </p:txBody>
      </p:sp>
      <p:sp>
        <p:nvSpPr>
          <p:cNvPr id="37900" name="Line 10"/>
          <p:cNvSpPr>
            <a:spLocks noChangeShapeType="1"/>
          </p:cNvSpPr>
          <p:nvPr/>
        </p:nvSpPr>
        <p:spPr bwMode="auto">
          <a:xfrm>
            <a:off x="2808288" y="2132013"/>
            <a:ext cx="495300" cy="404812"/>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01" name="Line 11"/>
          <p:cNvSpPr>
            <a:spLocks noChangeShapeType="1"/>
          </p:cNvSpPr>
          <p:nvPr/>
        </p:nvSpPr>
        <p:spPr bwMode="auto">
          <a:xfrm flipV="1">
            <a:off x="2808288" y="2536825"/>
            <a:ext cx="495300" cy="45085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02" name="Line 12"/>
          <p:cNvSpPr>
            <a:spLocks noChangeShapeType="1"/>
          </p:cNvSpPr>
          <p:nvPr/>
        </p:nvSpPr>
        <p:spPr bwMode="auto">
          <a:xfrm flipH="1">
            <a:off x="1638300" y="2132013"/>
            <a:ext cx="809625" cy="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03" name="Line 13"/>
          <p:cNvSpPr>
            <a:spLocks noChangeShapeType="1"/>
          </p:cNvSpPr>
          <p:nvPr/>
        </p:nvSpPr>
        <p:spPr bwMode="auto">
          <a:xfrm>
            <a:off x="2628900" y="2357438"/>
            <a:ext cx="0" cy="449262"/>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04" name="Rectangle 14"/>
          <p:cNvSpPr>
            <a:spLocks noChangeArrowheads="1"/>
          </p:cNvSpPr>
          <p:nvPr/>
        </p:nvSpPr>
        <p:spPr bwMode="auto">
          <a:xfrm>
            <a:off x="1143000" y="1906588"/>
            <a:ext cx="495300" cy="539750"/>
          </a:xfrm>
          <a:prstGeom prst="rect">
            <a:avLst/>
          </a:prstGeom>
          <a:solidFill>
            <a:schemeClr val="bg1"/>
          </a:solidFill>
          <a:ln w="9525">
            <a:solidFill>
              <a:schemeClr val="tx1"/>
            </a:solidFill>
            <a:miter lim="800000"/>
            <a:headEnd/>
            <a:tailEnd/>
          </a:ln>
        </p:spPr>
        <p:txBody>
          <a:bodyPr wrap="none" lIns="0" tIns="0" rIns="0" bIns="0" anchor="ctr">
            <a:prstTxWarp prst="textNoShape">
              <a:avLst/>
            </a:prstTxWarp>
          </a:bodyPr>
          <a:lstStyle/>
          <a:p>
            <a:pPr algn="ctr" defTabSz="762000"/>
            <a:r>
              <a:rPr lang="de-DE" sz="1400" b="1">
                <a:latin typeface="Arial" pitchFamily="-84" charset="0"/>
                <a:ea typeface="Arial" pitchFamily="-84" charset="0"/>
                <a:cs typeface="Arial" pitchFamily="-84" charset="0"/>
              </a:rPr>
              <a:t>MS</a:t>
            </a:r>
            <a:endParaRPr lang="en-US" sz="1400" b="1">
              <a:latin typeface="Arial" pitchFamily="-84" charset="0"/>
              <a:ea typeface="Arial" pitchFamily="-84" charset="0"/>
              <a:cs typeface="Arial" pitchFamily="-84" charset="0"/>
            </a:endParaRPr>
          </a:p>
        </p:txBody>
      </p:sp>
      <p:sp>
        <p:nvSpPr>
          <p:cNvPr id="37905" name="Rectangle 15"/>
          <p:cNvSpPr>
            <a:spLocks noChangeArrowheads="1"/>
          </p:cNvSpPr>
          <p:nvPr/>
        </p:nvSpPr>
        <p:spPr bwMode="auto">
          <a:xfrm>
            <a:off x="2447925" y="3797300"/>
            <a:ext cx="1260475" cy="674688"/>
          </a:xfrm>
          <a:prstGeom prst="rect">
            <a:avLst/>
          </a:prstGeom>
          <a:solidFill>
            <a:srgbClr val="EAEAEA"/>
          </a:solidFill>
          <a:ln w="9525">
            <a:solidFill>
              <a:schemeClr val="tx1"/>
            </a:solidFill>
            <a:miter lim="800000"/>
            <a:headEnd/>
            <a:tailEnd/>
          </a:ln>
        </p:spPr>
        <p:txBody>
          <a:bodyPr lIns="0" tIns="0" rIns="0" bIns="0" anchor="ctr">
            <a:prstTxWarp prst="textNoShape">
              <a:avLst/>
            </a:prstTxWarp>
          </a:bodyPr>
          <a:lstStyle/>
          <a:p>
            <a:pPr algn="ctr" defTabSz="762000"/>
            <a:r>
              <a:rPr lang="de-DE" sz="1400">
                <a:latin typeface="Arial" pitchFamily="-84" charset="0"/>
                <a:ea typeface="Arial" pitchFamily="-84" charset="0"/>
                <a:cs typeface="Arial" pitchFamily="-84" charset="0"/>
              </a:rPr>
              <a:t>Another ASN</a:t>
            </a:r>
            <a:endParaRPr lang="en-US" sz="1400">
              <a:latin typeface="Arial" pitchFamily="-84" charset="0"/>
              <a:ea typeface="Arial" pitchFamily="-84" charset="0"/>
              <a:cs typeface="Arial" pitchFamily="-84" charset="0"/>
            </a:endParaRPr>
          </a:p>
        </p:txBody>
      </p:sp>
      <p:sp>
        <p:nvSpPr>
          <p:cNvPr id="37906" name="Line 16"/>
          <p:cNvSpPr>
            <a:spLocks noChangeShapeType="1"/>
          </p:cNvSpPr>
          <p:nvPr/>
        </p:nvSpPr>
        <p:spPr bwMode="auto">
          <a:xfrm>
            <a:off x="3529013" y="2870200"/>
            <a:ext cx="0" cy="92710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07" name="Line 17"/>
          <p:cNvSpPr>
            <a:spLocks noChangeShapeType="1"/>
          </p:cNvSpPr>
          <p:nvPr/>
        </p:nvSpPr>
        <p:spPr bwMode="auto">
          <a:xfrm>
            <a:off x="3482975" y="2870200"/>
            <a:ext cx="0" cy="92710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08" name="Line 18"/>
          <p:cNvSpPr>
            <a:spLocks noChangeShapeType="1"/>
          </p:cNvSpPr>
          <p:nvPr/>
        </p:nvSpPr>
        <p:spPr bwMode="auto">
          <a:xfrm>
            <a:off x="1952625" y="2087563"/>
            <a:ext cx="0" cy="134937"/>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09" name="Line 19"/>
          <p:cNvSpPr>
            <a:spLocks noChangeShapeType="1"/>
          </p:cNvSpPr>
          <p:nvPr/>
        </p:nvSpPr>
        <p:spPr bwMode="auto">
          <a:xfrm>
            <a:off x="2582863" y="2581275"/>
            <a:ext cx="90487" cy="0"/>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10" name="Line 20"/>
          <p:cNvSpPr>
            <a:spLocks noChangeShapeType="1"/>
          </p:cNvSpPr>
          <p:nvPr/>
        </p:nvSpPr>
        <p:spPr bwMode="auto">
          <a:xfrm flipV="1">
            <a:off x="2989263" y="2311400"/>
            <a:ext cx="90487" cy="90488"/>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11" name="Line 21"/>
          <p:cNvSpPr>
            <a:spLocks noChangeShapeType="1"/>
          </p:cNvSpPr>
          <p:nvPr/>
        </p:nvSpPr>
        <p:spPr bwMode="auto">
          <a:xfrm>
            <a:off x="2989263" y="2762250"/>
            <a:ext cx="90487" cy="90488"/>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12" name="Line 22"/>
          <p:cNvSpPr>
            <a:spLocks noChangeShapeType="1"/>
          </p:cNvSpPr>
          <p:nvPr/>
        </p:nvSpPr>
        <p:spPr bwMode="auto">
          <a:xfrm>
            <a:off x="3438525" y="3527425"/>
            <a:ext cx="134938" cy="0"/>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13" name="Text Box 23"/>
          <p:cNvSpPr txBox="1">
            <a:spLocks noChangeArrowheads="1"/>
          </p:cNvSpPr>
          <p:nvPr/>
        </p:nvSpPr>
        <p:spPr bwMode="auto">
          <a:xfrm>
            <a:off x="2971800" y="2117725"/>
            <a:ext cx="230188"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R6</a:t>
            </a:r>
            <a:endParaRPr lang="en-US" sz="1400">
              <a:latin typeface="Arial" pitchFamily="-84" charset="0"/>
              <a:ea typeface="Arial" pitchFamily="-84" charset="0"/>
              <a:cs typeface="Arial" pitchFamily="-84" charset="0"/>
            </a:endParaRPr>
          </a:p>
        </p:txBody>
      </p:sp>
      <p:sp>
        <p:nvSpPr>
          <p:cNvPr id="37914" name="Text Box 24"/>
          <p:cNvSpPr txBox="1">
            <a:spLocks noChangeArrowheads="1"/>
          </p:cNvSpPr>
          <p:nvPr/>
        </p:nvSpPr>
        <p:spPr bwMode="auto">
          <a:xfrm>
            <a:off x="2971800" y="2838450"/>
            <a:ext cx="230188"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R6</a:t>
            </a:r>
            <a:endParaRPr lang="en-US" sz="1400">
              <a:latin typeface="Arial" pitchFamily="-84" charset="0"/>
              <a:ea typeface="Arial" pitchFamily="-84" charset="0"/>
              <a:cs typeface="Arial" pitchFamily="-84" charset="0"/>
            </a:endParaRPr>
          </a:p>
        </p:txBody>
      </p:sp>
      <p:sp>
        <p:nvSpPr>
          <p:cNvPr id="37915" name="Text Box 25"/>
          <p:cNvSpPr txBox="1">
            <a:spLocks noChangeArrowheads="1"/>
          </p:cNvSpPr>
          <p:nvPr/>
        </p:nvSpPr>
        <p:spPr bwMode="auto">
          <a:xfrm>
            <a:off x="2655888" y="2492375"/>
            <a:ext cx="230187"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R8</a:t>
            </a:r>
            <a:endParaRPr lang="en-US" sz="1400">
              <a:latin typeface="Arial" pitchFamily="-84" charset="0"/>
              <a:ea typeface="Arial" pitchFamily="-84" charset="0"/>
              <a:cs typeface="Arial" pitchFamily="-84" charset="0"/>
            </a:endParaRPr>
          </a:p>
        </p:txBody>
      </p:sp>
      <p:sp>
        <p:nvSpPr>
          <p:cNvPr id="37916" name="Text Box 26"/>
          <p:cNvSpPr txBox="1">
            <a:spLocks noChangeArrowheads="1"/>
          </p:cNvSpPr>
          <p:nvPr/>
        </p:nvSpPr>
        <p:spPr bwMode="auto">
          <a:xfrm>
            <a:off x="1846263" y="1920875"/>
            <a:ext cx="230187"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R1</a:t>
            </a:r>
            <a:endParaRPr lang="en-US" sz="1400">
              <a:latin typeface="Arial" pitchFamily="-84" charset="0"/>
              <a:ea typeface="Arial" pitchFamily="-84" charset="0"/>
              <a:cs typeface="Arial" pitchFamily="-84" charset="0"/>
            </a:endParaRPr>
          </a:p>
        </p:txBody>
      </p:sp>
      <p:sp>
        <p:nvSpPr>
          <p:cNvPr id="37917" name="Text Box 27"/>
          <p:cNvSpPr txBox="1">
            <a:spLocks noChangeArrowheads="1"/>
          </p:cNvSpPr>
          <p:nvPr/>
        </p:nvSpPr>
        <p:spPr bwMode="auto">
          <a:xfrm>
            <a:off x="3209925" y="3436938"/>
            <a:ext cx="230188"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R4</a:t>
            </a:r>
            <a:endParaRPr lang="en-US" sz="1400">
              <a:latin typeface="Arial" pitchFamily="-84" charset="0"/>
              <a:ea typeface="Arial" pitchFamily="-84" charset="0"/>
              <a:cs typeface="Arial" pitchFamily="-84" charset="0"/>
            </a:endParaRPr>
          </a:p>
        </p:txBody>
      </p:sp>
      <p:sp>
        <p:nvSpPr>
          <p:cNvPr id="37918" name="Rectangle 28"/>
          <p:cNvSpPr>
            <a:spLocks noChangeArrowheads="1"/>
          </p:cNvSpPr>
          <p:nvPr/>
        </p:nvSpPr>
        <p:spPr bwMode="auto">
          <a:xfrm>
            <a:off x="4429125" y="2149475"/>
            <a:ext cx="1260475" cy="1152525"/>
          </a:xfrm>
          <a:prstGeom prst="rect">
            <a:avLst/>
          </a:prstGeom>
          <a:solidFill>
            <a:srgbClr val="EAEAEA"/>
          </a:solidFill>
          <a:ln w="9525">
            <a:solidFill>
              <a:schemeClr val="tx1"/>
            </a:solidFill>
            <a:miter lim="800000"/>
            <a:headEnd/>
            <a:tailEnd/>
          </a:ln>
        </p:spPr>
        <p:txBody>
          <a:bodyPr lIns="90000" tIns="43200" rIns="90000" bIns="43200" anchor="ctr">
            <a:prstTxWarp prst="textNoShape">
              <a:avLst/>
            </a:prstTxWarp>
          </a:bodyPr>
          <a:lstStyle/>
          <a:p>
            <a:pPr algn="ctr" defTabSz="762000"/>
            <a:r>
              <a:rPr lang="de-DE" sz="1400" b="1">
                <a:latin typeface="Arial" pitchFamily="-84" charset="0"/>
                <a:ea typeface="Arial" pitchFamily="-84" charset="0"/>
                <a:cs typeface="Arial" pitchFamily="-84" charset="0"/>
              </a:rPr>
              <a:t>CSN</a:t>
            </a:r>
            <a:endParaRPr lang="en-US" sz="1400" b="1">
              <a:latin typeface="Arial" pitchFamily="-84" charset="0"/>
              <a:ea typeface="Arial" pitchFamily="-84" charset="0"/>
              <a:cs typeface="Arial" pitchFamily="-84" charset="0"/>
            </a:endParaRPr>
          </a:p>
        </p:txBody>
      </p:sp>
      <p:sp>
        <p:nvSpPr>
          <p:cNvPr id="37919" name="Rectangle 29"/>
          <p:cNvSpPr>
            <a:spLocks noChangeArrowheads="1"/>
          </p:cNvSpPr>
          <p:nvPr/>
        </p:nvSpPr>
        <p:spPr bwMode="auto">
          <a:xfrm>
            <a:off x="6408738" y="1862138"/>
            <a:ext cx="1260475" cy="1152525"/>
          </a:xfrm>
          <a:prstGeom prst="rect">
            <a:avLst/>
          </a:prstGeom>
          <a:solidFill>
            <a:srgbClr val="EAEAEA"/>
          </a:solidFill>
          <a:ln w="9525">
            <a:solidFill>
              <a:schemeClr val="tx1"/>
            </a:solidFill>
            <a:miter lim="800000"/>
            <a:headEnd/>
            <a:tailEnd/>
          </a:ln>
        </p:spPr>
        <p:txBody>
          <a:bodyPr lIns="90000" tIns="43200" rIns="90000" bIns="43200" anchor="ctr">
            <a:prstTxWarp prst="textNoShape">
              <a:avLst/>
            </a:prstTxWarp>
          </a:bodyPr>
          <a:lstStyle/>
          <a:p>
            <a:pPr algn="ctr" defTabSz="762000"/>
            <a:r>
              <a:rPr lang="de-DE" sz="1400" b="1">
                <a:latin typeface="Arial" pitchFamily="-84" charset="0"/>
                <a:ea typeface="Arial" pitchFamily="-84" charset="0"/>
                <a:cs typeface="Arial" pitchFamily="-84" charset="0"/>
              </a:rPr>
              <a:t>CSN</a:t>
            </a:r>
            <a:endParaRPr lang="en-US" sz="1400" b="1">
              <a:latin typeface="Arial" pitchFamily="-84" charset="0"/>
              <a:ea typeface="Arial" pitchFamily="-84" charset="0"/>
              <a:cs typeface="Arial" pitchFamily="-84" charset="0"/>
            </a:endParaRPr>
          </a:p>
        </p:txBody>
      </p:sp>
      <p:sp>
        <p:nvSpPr>
          <p:cNvPr id="37920" name="Line 30"/>
          <p:cNvSpPr>
            <a:spLocks noChangeShapeType="1"/>
          </p:cNvSpPr>
          <p:nvPr/>
        </p:nvSpPr>
        <p:spPr bwMode="auto">
          <a:xfrm>
            <a:off x="3725863" y="2751138"/>
            <a:ext cx="703262" cy="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21" name="Line 31"/>
          <p:cNvSpPr>
            <a:spLocks noChangeShapeType="1"/>
          </p:cNvSpPr>
          <p:nvPr/>
        </p:nvSpPr>
        <p:spPr bwMode="auto">
          <a:xfrm>
            <a:off x="5689600" y="2751138"/>
            <a:ext cx="719138" cy="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22" name="Line 32"/>
          <p:cNvSpPr>
            <a:spLocks noChangeShapeType="1"/>
          </p:cNvSpPr>
          <p:nvPr/>
        </p:nvSpPr>
        <p:spPr bwMode="auto">
          <a:xfrm>
            <a:off x="4014788" y="2662238"/>
            <a:ext cx="0" cy="134937"/>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23" name="Line 33"/>
          <p:cNvSpPr>
            <a:spLocks noChangeShapeType="1"/>
          </p:cNvSpPr>
          <p:nvPr/>
        </p:nvSpPr>
        <p:spPr bwMode="auto">
          <a:xfrm>
            <a:off x="3725863" y="2706688"/>
            <a:ext cx="703262" cy="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24" name="Line 34"/>
          <p:cNvSpPr>
            <a:spLocks noChangeShapeType="1"/>
          </p:cNvSpPr>
          <p:nvPr/>
        </p:nvSpPr>
        <p:spPr bwMode="auto">
          <a:xfrm>
            <a:off x="5689600" y="2706688"/>
            <a:ext cx="719138" cy="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25" name="Line 35"/>
          <p:cNvSpPr>
            <a:spLocks noChangeShapeType="1"/>
          </p:cNvSpPr>
          <p:nvPr/>
        </p:nvSpPr>
        <p:spPr bwMode="auto">
          <a:xfrm>
            <a:off x="6049963" y="2662238"/>
            <a:ext cx="0" cy="134937"/>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26" name="Text Box 36"/>
          <p:cNvSpPr txBox="1">
            <a:spLocks noChangeArrowheads="1"/>
          </p:cNvSpPr>
          <p:nvPr/>
        </p:nvSpPr>
        <p:spPr bwMode="auto">
          <a:xfrm>
            <a:off x="3875088" y="2438400"/>
            <a:ext cx="230187"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R3</a:t>
            </a:r>
            <a:endParaRPr lang="en-US" sz="1400">
              <a:latin typeface="Arial" pitchFamily="-84" charset="0"/>
              <a:ea typeface="Arial" pitchFamily="-84" charset="0"/>
              <a:cs typeface="Arial" pitchFamily="-84" charset="0"/>
            </a:endParaRPr>
          </a:p>
        </p:txBody>
      </p:sp>
      <p:sp>
        <p:nvSpPr>
          <p:cNvPr id="37927" name="Text Box 37"/>
          <p:cNvSpPr txBox="1">
            <a:spLocks noChangeArrowheads="1"/>
          </p:cNvSpPr>
          <p:nvPr/>
        </p:nvSpPr>
        <p:spPr bwMode="auto">
          <a:xfrm>
            <a:off x="5942013" y="2495550"/>
            <a:ext cx="230187"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R5</a:t>
            </a:r>
            <a:endParaRPr lang="en-US" sz="1400">
              <a:latin typeface="Arial" pitchFamily="-84" charset="0"/>
              <a:ea typeface="Arial" pitchFamily="-84" charset="0"/>
              <a:cs typeface="Arial" pitchFamily="-84" charset="0"/>
            </a:endParaRPr>
          </a:p>
        </p:txBody>
      </p:sp>
      <p:sp>
        <p:nvSpPr>
          <p:cNvPr id="37928" name="Line 38"/>
          <p:cNvSpPr>
            <a:spLocks noChangeShapeType="1"/>
          </p:cNvSpPr>
          <p:nvPr/>
        </p:nvSpPr>
        <p:spPr bwMode="auto">
          <a:xfrm>
            <a:off x="1952625" y="1411288"/>
            <a:ext cx="0" cy="90487"/>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29" name="Text Box 39"/>
          <p:cNvSpPr txBox="1">
            <a:spLocks noChangeArrowheads="1"/>
          </p:cNvSpPr>
          <p:nvPr/>
        </p:nvSpPr>
        <p:spPr bwMode="auto">
          <a:xfrm>
            <a:off x="1846263" y="1501775"/>
            <a:ext cx="230187" cy="215900"/>
          </a:xfrm>
          <a:prstGeom prst="rect">
            <a:avLst/>
          </a:prstGeom>
          <a:noFill/>
          <a:ln w="9525">
            <a:noFill/>
            <a:miter lim="800000"/>
            <a:headEnd/>
            <a:tailEnd/>
          </a:ln>
        </p:spPr>
        <p:txBody>
          <a:bodyPr wrap="none" lIns="0" tIns="0" rIns="0" bIns="0" anchorCtr="1">
            <a:prstTxWarp prst="textNoShape">
              <a:avLst/>
            </a:prstTxWarp>
            <a:spAutoFit/>
          </a:bodyPr>
          <a:lstStyle/>
          <a:p>
            <a:pPr algn="ctr" defTabSz="762000"/>
            <a:r>
              <a:rPr lang="de-DE" sz="1400">
                <a:latin typeface="Arial" pitchFamily="-84" charset="0"/>
                <a:ea typeface="Arial" pitchFamily="-84" charset="0"/>
                <a:cs typeface="Arial" pitchFamily="-84" charset="0"/>
              </a:rPr>
              <a:t>R2</a:t>
            </a:r>
            <a:endParaRPr lang="en-US" sz="1400">
              <a:latin typeface="Arial" pitchFamily="-84" charset="0"/>
              <a:ea typeface="Arial" pitchFamily="-84" charset="0"/>
              <a:cs typeface="Arial" pitchFamily="-84" charset="0"/>
            </a:endParaRPr>
          </a:p>
        </p:txBody>
      </p:sp>
      <p:sp>
        <p:nvSpPr>
          <p:cNvPr id="37930" name="Freeform 40"/>
          <p:cNvSpPr>
            <a:spLocks/>
          </p:cNvSpPr>
          <p:nvPr/>
        </p:nvSpPr>
        <p:spPr bwMode="auto">
          <a:xfrm>
            <a:off x="1422400" y="1457325"/>
            <a:ext cx="5616575" cy="449263"/>
          </a:xfrm>
          <a:custGeom>
            <a:avLst/>
            <a:gdLst>
              <a:gd name="T0" fmla="*/ 0 w 3600"/>
              <a:gd name="T1" fmla="*/ 283 h 283"/>
              <a:gd name="T2" fmla="*/ 0 w 3600"/>
              <a:gd name="T3" fmla="*/ 0 h 283"/>
              <a:gd name="T4" fmla="*/ 3600 w 3600"/>
              <a:gd name="T5" fmla="*/ 0 h 283"/>
              <a:gd name="T6" fmla="*/ 3600 w 3600"/>
              <a:gd name="T7" fmla="*/ 255 h 283"/>
              <a:gd name="T8" fmla="*/ 0 60000 65536"/>
              <a:gd name="T9" fmla="*/ 0 60000 65536"/>
              <a:gd name="T10" fmla="*/ 0 60000 65536"/>
              <a:gd name="T11" fmla="*/ 0 60000 65536"/>
              <a:gd name="T12" fmla="*/ 0 w 3600"/>
              <a:gd name="T13" fmla="*/ 0 h 283"/>
              <a:gd name="T14" fmla="*/ 3600 w 3600"/>
              <a:gd name="T15" fmla="*/ 283 h 283"/>
            </a:gdLst>
            <a:ahLst/>
            <a:cxnLst>
              <a:cxn ang="T8">
                <a:pos x="T0" y="T1"/>
              </a:cxn>
              <a:cxn ang="T9">
                <a:pos x="T2" y="T3"/>
              </a:cxn>
              <a:cxn ang="T10">
                <a:pos x="T4" y="T5"/>
              </a:cxn>
              <a:cxn ang="T11">
                <a:pos x="T6" y="T7"/>
              </a:cxn>
            </a:cxnLst>
            <a:rect l="T12" t="T13" r="T14" b="T15"/>
            <a:pathLst>
              <a:path w="3600" h="283">
                <a:moveTo>
                  <a:pt x="0" y="283"/>
                </a:moveTo>
                <a:lnTo>
                  <a:pt x="0" y="0"/>
                </a:lnTo>
                <a:lnTo>
                  <a:pt x="3600" y="0"/>
                </a:lnTo>
                <a:lnTo>
                  <a:pt x="3600" y="255"/>
                </a:lnTo>
              </a:path>
            </a:pathLst>
          </a:custGeom>
          <a:noFill/>
          <a:ln w="9525">
            <a:solidFill>
              <a:schemeClr val="tx1"/>
            </a:solidFill>
            <a:prstDash val="dash"/>
            <a:round/>
            <a:headEnd/>
            <a:tailEnd/>
          </a:ln>
        </p:spPr>
        <p:txBody>
          <a:bodyPr lIns="0" tIns="0" rIns="0" bIns="0" anchor="ctr" anchorCtr="1">
            <a:prstTxWarp prst="textNoShape">
              <a:avLst/>
            </a:prstTxWarp>
          </a:bodyPr>
          <a:lstStyle/>
          <a:p>
            <a:pPr algn="ctr"/>
            <a:endParaRPr lang="en-US">
              <a:latin typeface="Arial" pitchFamily="-84" charset="0"/>
              <a:ea typeface="Arial" pitchFamily="-84" charset="0"/>
              <a:cs typeface="Arial" pitchFamily="-84" charset="0"/>
            </a:endParaRPr>
          </a:p>
        </p:txBody>
      </p:sp>
      <p:sp>
        <p:nvSpPr>
          <p:cNvPr id="37931" name="Rectangle 41"/>
          <p:cNvSpPr>
            <a:spLocks noChangeArrowheads="1"/>
          </p:cNvSpPr>
          <p:nvPr/>
        </p:nvSpPr>
        <p:spPr bwMode="auto">
          <a:xfrm>
            <a:off x="4429125" y="3797300"/>
            <a:ext cx="1260475" cy="674688"/>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algn="ctr" defTabSz="762000"/>
            <a:r>
              <a:rPr lang="de-DE" sz="1400">
                <a:latin typeface="Arial" pitchFamily="-84" charset="0"/>
                <a:ea typeface="Arial" pitchFamily="-84" charset="0"/>
                <a:cs typeface="Arial" pitchFamily="-84" charset="0"/>
              </a:rPr>
              <a:t>ASP Network</a:t>
            </a:r>
          </a:p>
          <a:p>
            <a:pPr algn="ctr" defTabSz="762000"/>
            <a:r>
              <a:rPr lang="de-DE" sz="1400">
                <a:latin typeface="Arial" pitchFamily="-84" charset="0"/>
                <a:ea typeface="Arial" pitchFamily="-84" charset="0"/>
                <a:cs typeface="Arial" pitchFamily="-84" charset="0"/>
              </a:rPr>
              <a:t>OR Internet</a:t>
            </a:r>
            <a:endParaRPr lang="en-US" sz="1400">
              <a:latin typeface="Arial" pitchFamily="-84" charset="0"/>
              <a:ea typeface="Arial" pitchFamily="-84" charset="0"/>
              <a:cs typeface="Arial" pitchFamily="-84" charset="0"/>
            </a:endParaRPr>
          </a:p>
        </p:txBody>
      </p:sp>
      <p:sp>
        <p:nvSpPr>
          <p:cNvPr id="37932" name="Rectangle 42"/>
          <p:cNvSpPr>
            <a:spLocks noChangeArrowheads="1"/>
          </p:cNvSpPr>
          <p:nvPr/>
        </p:nvSpPr>
        <p:spPr bwMode="auto">
          <a:xfrm>
            <a:off x="6408738" y="3797300"/>
            <a:ext cx="1260475" cy="674688"/>
          </a:xfrm>
          <a:prstGeom prst="rect">
            <a:avLst/>
          </a:prstGeom>
          <a:solidFill>
            <a:schemeClr val="bg1"/>
          </a:solidFill>
          <a:ln w="9525">
            <a:solidFill>
              <a:schemeClr val="tx1"/>
            </a:solidFill>
            <a:miter lim="800000"/>
            <a:headEnd/>
            <a:tailEnd/>
          </a:ln>
        </p:spPr>
        <p:txBody>
          <a:bodyPr lIns="0" tIns="0" rIns="0" bIns="0" anchor="ctr">
            <a:prstTxWarp prst="textNoShape">
              <a:avLst/>
            </a:prstTxWarp>
          </a:bodyPr>
          <a:lstStyle/>
          <a:p>
            <a:pPr algn="ctr" defTabSz="762000"/>
            <a:r>
              <a:rPr lang="de-DE" sz="1400">
                <a:latin typeface="Arial" pitchFamily="-84" charset="0"/>
                <a:ea typeface="Arial" pitchFamily="-84" charset="0"/>
                <a:cs typeface="Arial" pitchFamily="-84" charset="0"/>
              </a:rPr>
              <a:t>ASP Network</a:t>
            </a:r>
          </a:p>
          <a:p>
            <a:pPr algn="ctr" defTabSz="762000"/>
            <a:r>
              <a:rPr lang="de-DE" sz="1400">
                <a:latin typeface="Arial" pitchFamily="-84" charset="0"/>
                <a:ea typeface="Arial" pitchFamily="-84" charset="0"/>
                <a:cs typeface="Arial" pitchFamily="-84" charset="0"/>
              </a:rPr>
              <a:t>OR Internet</a:t>
            </a:r>
            <a:endParaRPr lang="en-US" sz="1400">
              <a:latin typeface="Arial" pitchFamily="-84" charset="0"/>
              <a:ea typeface="Arial" pitchFamily="-84" charset="0"/>
              <a:cs typeface="Arial" pitchFamily="-84" charset="0"/>
            </a:endParaRPr>
          </a:p>
        </p:txBody>
      </p:sp>
      <p:sp>
        <p:nvSpPr>
          <p:cNvPr id="37933" name="Line 43"/>
          <p:cNvSpPr>
            <a:spLocks noChangeShapeType="1"/>
          </p:cNvSpPr>
          <p:nvPr/>
        </p:nvSpPr>
        <p:spPr bwMode="auto">
          <a:xfrm>
            <a:off x="5059363" y="3302000"/>
            <a:ext cx="0" cy="49530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34" name="Line 44"/>
          <p:cNvSpPr>
            <a:spLocks noChangeShapeType="1"/>
          </p:cNvSpPr>
          <p:nvPr/>
        </p:nvSpPr>
        <p:spPr bwMode="auto">
          <a:xfrm>
            <a:off x="7038975" y="3014663"/>
            <a:ext cx="0" cy="782637"/>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35" name="Text Box 45"/>
          <p:cNvSpPr txBox="1">
            <a:spLocks noChangeArrowheads="1"/>
          </p:cNvSpPr>
          <p:nvPr/>
        </p:nvSpPr>
        <p:spPr bwMode="auto">
          <a:xfrm>
            <a:off x="2430463" y="4810125"/>
            <a:ext cx="5256212" cy="447675"/>
          </a:xfrm>
          <a:prstGeom prst="rect">
            <a:avLst/>
          </a:prstGeom>
          <a:noFill/>
          <a:ln w="3175" cap="rnd">
            <a:solidFill>
              <a:schemeClr val="tx1"/>
            </a:solidFill>
            <a:prstDash val="sysDot"/>
            <a:miter lim="800000"/>
            <a:headEnd/>
            <a:tailEnd/>
          </a:ln>
        </p:spPr>
        <p:txBody>
          <a:bodyPr lIns="72000" tIns="36000" rIns="72000" bIns="36000">
            <a:prstTxWarp prst="textNoShape">
              <a:avLst/>
            </a:prstTxWarp>
            <a:spAutoFit/>
          </a:bodyPr>
          <a:lstStyle/>
          <a:p>
            <a:pPr defTabSz="762000">
              <a:lnSpc>
                <a:spcPct val="105000"/>
              </a:lnSpc>
            </a:pPr>
            <a:r>
              <a:rPr lang="de-DE" sz="1200" b="1">
                <a:latin typeface="Arial" pitchFamily="-84" charset="0"/>
                <a:ea typeface="Arial" pitchFamily="-84" charset="0"/>
                <a:cs typeface="Arial" pitchFamily="-84" charset="0"/>
              </a:rPr>
              <a:t>Mobile WiMAX Network Reference Point</a:t>
            </a:r>
          </a:p>
          <a:p>
            <a:pPr defTabSz="762000">
              <a:lnSpc>
                <a:spcPct val="105000"/>
              </a:lnSpc>
            </a:pPr>
            <a:r>
              <a:rPr lang="de-DE" sz="1200" i="1">
                <a:latin typeface="Arial" pitchFamily="-84" charset="0"/>
                <a:ea typeface="Arial" pitchFamily="-84" charset="0"/>
                <a:cs typeface="Arial" pitchFamily="-84" charset="0"/>
              </a:rPr>
              <a:t>Control and Data Path			Control only</a:t>
            </a:r>
            <a:endParaRPr lang="en-US" sz="1200" i="1">
              <a:latin typeface="Arial" pitchFamily="-84" charset="0"/>
              <a:ea typeface="Arial" pitchFamily="-84" charset="0"/>
              <a:cs typeface="Arial" pitchFamily="-84" charset="0"/>
            </a:endParaRPr>
          </a:p>
        </p:txBody>
      </p:sp>
      <p:sp>
        <p:nvSpPr>
          <p:cNvPr id="37936" name="Line 46"/>
          <p:cNvSpPr>
            <a:spLocks noChangeShapeType="1"/>
          </p:cNvSpPr>
          <p:nvPr/>
        </p:nvSpPr>
        <p:spPr bwMode="auto">
          <a:xfrm>
            <a:off x="4159250" y="5170488"/>
            <a:ext cx="404813" cy="0"/>
          </a:xfrm>
          <a:prstGeom prst="line">
            <a:avLst/>
          </a:prstGeom>
          <a:noFill/>
          <a:ln w="9525">
            <a:solidFill>
              <a:schemeClr val="tx1"/>
            </a:solidFill>
            <a:round/>
            <a:headEnd/>
            <a:tailEnd/>
          </a:ln>
        </p:spPr>
        <p:txBody>
          <a:bodyPr lIns="0" tIns="0" rIns="0" bIns="0" anchor="ctr" anchorCtr="1">
            <a:prstTxWarp prst="textNoShape">
              <a:avLst/>
            </a:prstTxWarp>
          </a:bodyPr>
          <a:lstStyle/>
          <a:p>
            <a:endParaRPr lang="en-US"/>
          </a:p>
        </p:txBody>
      </p:sp>
      <p:sp>
        <p:nvSpPr>
          <p:cNvPr id="37937" name="Line 47"/>
          <p:cNvSpPr>
            <a:spLocks noChangeShapeType="1"/>
          </p:cNvSpPr>
          <p:nvPr/>
        </p:nvSpPr>
        <p:spPr bwMode="auto">
          <a:xfrm>
            <a:off x="4159250" y="5124450"/>
            <a:ext cx="404813" cy="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38" name="Line 48"/>
          <p:cNvSpPr>
            <a:spLocks noChangeShapeType="1"/>
          </p:cNvSpPr>
          <p:nvPr/>
        </p:nvSpPr>
        <p:spPr bwMode="auto">
          <a:xfrm>
            <a:off x="4384675" y="5080000"/>
            <a:ext cx="0" cy="134938"/>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39" name="Line 49"/>
          <p:cNvSpPr>
            <a:spLocks noChangeShapeType="1"/>
          </p:cNvSpPr>
          <p:nvPr/>
        </p:nvSpPr>
        <p:spPr bwMode="auto">
          <a:xfrm>
            <a:off x="6489700" y="5146675"/>
            <a:ext cx="404813" cy="0"/>
          </a:xfrm>
          <a:prstGeom prst="line">
            <a:avLst/>
          </a:prstGeom>
          <a:noFill/>
          <a:ln w="9525">
            <a:solidFill>
              <a:schemeClr val="tx1"/>
            </a:solidFill>
            <a:prstDash val="dash"/>
            <a:round/>
            <a:headEnd/>
            <a:tailEnd/>
          </a:ln>
        </p:spPr>
        <p:txBody>
          <a:bodyPr lIns="0" tIns="0" rIns="0" bIns="0" anchor="ctr" anchorCtr="1">
            <a:prstTxWarp prst="textNoShape">
              <a:avLst/>
            </a:prstTxWarp>
          </a:bodyPr>
          <a:lstStyle/>
          <a:p>
            <a:endParaRPr lang="en-US"/>
          </a:p>
        </p:txBody>
      </p:sp>
      <p:sp>
        <p:nvSpPr>
          <p:cNvPr id="37940" name="Line 50"/>
          <p:cNvSpPr>
            <a:spLocks noChangeShapeType="1"/>
          </p:cNvSpPr>
          <p:nvPr/>
        </p:nvSpPr>
        <p:spPr bwMode="auto">
          <a:xfrm flipH="1">
            <a:off x="6713538" y="5102225"/>
            <a:ext cx="1587" cy="90488"/>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37941" name="Freeform 51"/>
          <p:cNvSpPr>
            <a:spLocks/>
          </p:cNvSpPr>
          <p:nvPr/>
        </p:nvSpPr>
        <p:spPr bwMode="auto">
          <a:xfrm>
            <a:off x="3725863" y="2078038"/>
            <a:ext cx="2665412" cy="287337"/>
          </a:xfrm>
          <a:custGeom>
            <a:avLst/>
            <a:gdLst>
              <a:gd name="T0" fmla="*/ 1679 w 1679"/>
              <a:gd name="T1" fmla="*/ 0 h 181"/>
              <a:gd name="T2" fmla="*/ 318 w 1679"/>
              <a:gd name="T3" fmla="*/ 0 h 181"/>
              <a:gd name="T4" fmla="*/ 318 w 1679"/>
              <a:gd name="T5" fmla="*/ 181 h 181"/>
              <a:gd name="T6" fmla="*/ 0 w 1679"/>
              <a:gd name="T7" fmla="*/ 181 h 181"/>
              <a:gd name="T8" fmla="*/ 0 60000 65536"/>
              <a:gd name="T9" fmla="*/ 0 60000 65536"/>
              <a:gd name="T10" fmla="*/ 0 60000 65536"/>
              <a:gd name="T11" fmla="*/ 0 60000 65536"/>
              <a:gd name="T12" fmla="*/ 0 w 1679"/>
              <a:gd name="T13" fmla="*/ 0 h 181"/>
              <a:gd name="T14" fmla="*/ 1679 w 1679"/>
              <a:gd name="T15" fmla="*/ 181 h 181"/>
            </a:gdLst>
            <a:ahLst/>
            <a:cxnLst>
              <a:cxn ang="T8">
                <a:pos x="T0" y="T1"/>
              </a:cxn>
              <a:cxn ang="T9">
                <a:pos x="T2" y="T3"/>
              </a:cxn>
              <a:cxn ang="T10">
                <a:pos x="T4" y="T5"/>
              </a:cxn>
              <a:cxn ang="T11">
                <a:pos x="T6" y="T7"/>
              </a:cxn>
            </a:cxnLst>
            <a:rect l="T12" t="T13" r="T14" b="T15"/>
            <a:pathLst>
              <a:path w="1679" h="181">
                <a:moveTo>
                  <a:pt x="1679" y="0"/>
                </a:moveTo>
                <a:lnTo>
                  <a:pt x="318" y="0"/>
                </a:lnTo>
                <a:lnTo>
                  <a:pt x="318" y="181"/>
                </a:lnTo>
                <a:lnTo>
                  <a:pt x="0" y="181"/>
                </a:lnTo>
              </a:path>
            </a:pathLst>
          </a:custGeom>
          <a:noFill/>
          <a:ln w="9525">
            <a:solidFill>
              <a:schemeClr val="tx1"/>
            </a:solidFill>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7942" name="Freeform 52"/>
          <p:cNvSpPr>
            <a:spLocks/>
          </p:cNvSpPr>
          <p:nvPr/>
        </p:nvSpPr>
        <p:spPr bwMode="auto">
          <a:xfrm>
            <a:off x="3725863" y="2035175"/>
            <a:ext cx="2665412" cy="287338"/>
          </a:xfrm>
          <a:custGeom>
            <a:avLst/>
            <a:gdLst>
              <a:gd name="T0" fmla="*/ 1679 w 1679"/>
              <a:gd name="T1" fmla="*/ 0 h 181"/>
              <a:gd name="T2" fmla="*/ 290 w 1679"/>
              <a:gd name="T3" fmla="*/ 0 h 181"/>
              <a:gd name="T4" fmla="*/ 287 w 1679"/>
              <a:gd name="T5" fmla="*/ 180 h 181"/>
              <a:gd name="T6" fmla="*/ 0 w 1679"/>
              <a:gd name="T7" fmla="*/ 181 h 181"/>
              <a:gd name="T8" fmla="*/ 0 60000 65536"/>
              <a:gd name="T9" fmla="*/ 0 60000 65536"/>
              <a:gd name="T10" fmla="*/ 0 60000 65536"/>
              <a:gd name="T11" fmla="*/ 0 60000 65536"/>
              <a:gd name="T12" fmla="*/ 0 w 1679"/>
              <a:gd name="T13" fmla="*/ 0 h 181"/>
              <a:gd name="T14" fmla="*/ 1679 w 1679"/>
              <a:gd name="T15" fmla="*/ 181 h 181"/>
            </a:gdLst>
            <a:ahLst/>
            <a:cxnLst>
              <a:cxn ang="T8">
                <a:pos x="T0" y="T1"/>
              </a:cxn>
              <a:cxn ang="T9">
                <a:pos x="T2" y="T3"/>
              </a:cxn>
              <a:cxn ang="T10">
                <a:pos x="T4" y="T5"/>
              </a:cxn>
              <a:cxn ang="T11">
                <a:pos x="T6" y="T7"/>
              </a:cxn>
            </a:cxnLst>
            <a:rect l="T12" t="T13" r="T14" b="T15"/>
            <a:pathLst>
              <a:path w="1679" h="181">
                <a:moveTo>
                  <a:pt x="1679" y="0"/>
                </a:moveTo>
                <a:lnTo>
                  <a:pt x="290" y="0"/>
                </a:lnTo>
                <a:lnTo>
                  <a:pt x="287" y="180"/>
                </a:lnTo>
                <a:lnTo>
                  <a:pt x="0" y="181"/>
                </a:lnTo>
              </a:path>
            </a:pathLst>
          </a:custGeom>
          <a:noFill/>
          <a:ln w="9525">
            <a:solidFill>
              <a:schemeClr val="tx1"/>
            </a:solidFill>
            <a:prstDash val="dash"/>
            <a:round/>
            <a:headEnd/>
            <a:tailEnd/>
          </a:ln>
        </p:spPr>
        <p:txBody>
          <a:bodyPr>
            <a:prstTxWarp prst="textNoShape">
              <a:avLst/>
            </a:prstTxWarp>
          </a:bodyPr>
          <a:lstStyle/>
          <a:p>
            <a:pPr algn="ctr"/>
            <a:endParaRPr lang="en-US">
              <a:latin typeface="Arial" pitchFamily="-84" charset="0"/>
              <a:ea typeface="Arial" pitchFamily="-84" charset="0"/>
              <a:cs typeface="Arial" pitchFamily="-84" charset="0"/>
            </a:endParaRPr>
          </a:p>
        </p:txBody>
      </p:sp>
      <p:sp>
        <p:nvSpPr>
          <p:cNvPr id="37943" name="Line 53"/>
          <p:cNvSpPr>
            <a:spLocks noChangeShapeType="1"/>
          </p:cNvSpPr>
          <p:nvPr/>
        </p:nvSpPr>
        <p:spPr bwMode="auto">
          <a:xfrm>
            <a:off x="4014788" y="2274888"/>
            <a:ext cx="0" cy="134937"/>
          </a:xfrm>
          <a:prstGeom prst="line">
            <a:avLst/>
          </a:prstGeom>
          <a:noFill/>
          <a:ln w="3175">
            <a:solidFill>
              <a:schemeClr val="tx1"/>
            </a:solidFill>
            <a:round/>
            <a:headEnd/>
            <a:tailEnd/>
          </a:ln>
        </p:spPr>
        <p:txBody>
          <a:bodyPr lIns="0" tIns="0" rIns="0" bIns="0" anchor="ctr" anchorCtr="1">
            <a:prstTxWarp prst="textNoShape">
              <a:avLst/>
            </a:prstTxWarp>
          </a:bodyPr>
          <a:lstStyle/>
          <a:p>
            <a:endParaRPr lang="en-US"/>
          </a:p>
        </p:txBody>
      </p:sp>
      <p:sp>
        <p:nvSpPr>
          <p:cNvPr id="61" name="TextBox 60"/>
          <p:cNvSpPr txBox="1"/>
          <p:nvPr/>
        </p:nvSpPr>
        <p:spPr>
          <a:xfrm>
            <a:off x="439738" y="5511800"/>
            <a:ext cx="7942262" cy="1193800"/>
          </a:xfrm>
          <a:prstGeom prst="rect">
            <a:avLst/>
          </a:prstGeom>
          <a:noFill/>
        </p:spPr>
        <p:txBody>
          <a:bodyPr/>
          <a:lstStyle/>
          <a:p>
            <a:pPr algn="ctr">
              <a:defRPr/>
            </a:pPr>
            <a:r>
              <a:rPr lang="en-US" sz="2400" dirty="0">
                <a:latin typeface="+mn-lt"/>
                <a:sym typeface="Gill Sans" pitchFamily="-1" charset="0"/>
              </a:rPr>
              <a:t>Different interoperable implementations of ASN and CSN possible. One single model of functional split of ASN into BS and ASN-GW standardized.</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‘Heterogeneous’ Deployment of the Mobile WiMAX Architecture</a:t>
            </a:r>
          </a:p>
        </p:txBody>
      </p:sp>
      <p:sp>
        <p:nvSpPr>
          <p:cNvPr id="39939" name="Slide Number Placeholder 3"/>
          <p:cNvSpPr>
            <a:spLocks noGrp="1"/>
          </p:cNvSpPr>
          <p:nvPr>
            <p:ph type="sldNum" sz="quarter" idx="10"/>
          </p:nvPr>
        </p:nvSpPr>
        <p:spPr>
          <a:noFill/>
        </p:spPr>
        <p:txBody>
          <a:bodyPr/>
          <a:lstStyle/>
          <a:p>
            <a:fld id="{E1666DFB-FB7E-C24C-87F0-DD1F6C909FE6}" type="slidenum">
              <a:rPr lang="en-US" smtClean="0"/>
              <a:pPr/>
              <a:t>24</a:t>
            </a:fld>
            <a:endParaRPr lang="en-US" smtClean="0"/>
          </a:p>
        </p:txBody>
      </p:sp>
      <p:sp>
        <p:nvSpPr>
          <p:cNvPr id="6" name="Rectangle 5"/>
          <p:cNvSpPr>
            <a:spLocks noChangeArrowheads="1"/>
          </p:cNvSpPr>
          <p:nvPr/>
        </p:nvSpPr>
        <p:spPr bwMode="auto">
          <a:xfrm>
            <a:off x="4470400" y="3246438"/>
            <a:ext cx="1584325" cy="1655762"/>
          </a:xfrm>
          <a:prstGeom prst="rect">
            <a:avLst/>
          </a:prstGeom>
          <a:solidFill>
            <a:srgbClr val="CCCCFF"/>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 name="Rectangle 6"/>
          <p:cNvSpPr>
            <a:spLocks noChangeArrowheads="1"/>
          </p:cNvSpPr>
          <p:nvPr/>
        </p:nvSpPr>
        <p:spPr bwMode="auto">
          <a:xfrm>
            <a:off x="4470400" y="1589088"/>
            <a:ext cx="1584325" cy="1584325"/>
          </a:xfrm>
          <a:prstGeom prst="rect">
            <a:avLst/>
          </a:prstGeom>
          <a:solidFill>
            <a:srgbClr val="CCCCFF"/>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8" name="Rectangle 7"/>
          <p:cNvSpPr>
            <a:spLocks noChangeArrowheads="1"/>
          </p:cNvSpPr>
          <p:nvPr/>
        </p:nvSpPr>
        <p:spPr bwMode="auto">
          <a:xfrm>
            <a:off x="2381250" y="1589088"/>
            <a:ext cx="1584325" cy="5040312"/>
          </a:xfrm>
          <a:prstGeom prst="rect">
            <a:avLst/>
          </a:prstGeom>
          <a:solidFill>
            <a:srgbClr val="CCCCFF"/>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9" name="Rectangle 8"/>
          <p:cNvSpPr>
            <a:spLocks noChangeArrowheads="1"/>
          </p:cNvSpPr>
          <p:nvPr/>
        </p:nvSpPr>
        <p:spPr bwMode="auto">
          <a:xfrm>
            <a:off x="1373188" y="3529013"/>
            <a:ext cx="431800" cy="431800"/>
          </a:xfrm>
          <a:prstGeom prst="rect">
            <a:avLst/>
          </a:prstGeom>
          <a:noFill/>
          <a:ln w="9525">
            <a:solidFill>
              <a:schemeClr val="tx1"/>
            </a:solidFill>
            <a:miter lim="800000"/>
            <a:headEnd/>
            <a:tailEnd/>
          </a:ln>
          <a:effectLst/>
        </p:spPr>
        <p:txBody>
          <a:bodyPr wrap="none" anchor="ctr"/>
          <a:lstStyle/>
          <a:p>
            <a:pPr algn="ctr">
              <a:defRPr/>
            </a:pPr>
            <a:r>
              <a:rPr lang="en-US" sz="1800" b="1" dirty="0">
                <a:latin typeface="+mn-lt"/>
                <a:sym typeface="Gill Sans" pitchFamily="-1" charset="0"/>
              </a:rPr>
              <a:t>MS</a:t>
            </a:r>
          </a:p>
        </p:txBody>
      </p:sp>
      <p:sp>
        <p:nvSpPr>
          <p:cNvPr id="10" name="Rectangle 9"/>
          <p:cNvSpPr>
            <a:spLocks noChangeArrowheads="1"/>
          </p:cNvSpPr>
          <p:nvPr/>
        </p:nvSpPr>
        <p:spPr bwMode="auto">
          <a:xfrm>
            <a:off x="2524125" y="4679950"/>
            <a:ext cx="1296988" cy="1152525"/>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1200" b="1">
              <a:latin typeface="+mn-lt"/>
              <a:sym typeface="Gill Sans" pitchFamily="-1" charset="0"/>
            </a:endParaRPr>
          </a:p>
        </p:txBody>
      </p:sp>
      <p:sp>
        <p:nvSpPr>
          <p:cNvPr id="14" name="Text Box 13"/>
          <p:cNvSpPr txBox="1">
            <a:spLocks noChangeArrowheads="1"/>
          </p:cNvSpPr>
          <p:nvPr/>
        </p:nvSpPr>
        <p:spPr bwMode="auto">
          <a:xfrm>
            <a:off x="3265488" y="4678363"/>
            <a:ext cx="485775" cy="277812"/>
          </a:xfrm>
          <a:prstGeom prst="rect">
            <a:avLst/>
          </a:prstGeom>
          <a:noFill/>
          <a:ln w="9525">
            <a:noFill/>
            <a:miter lim="800000"/>
            <a:headEnd/>
            <a:tailEnd/>
          </a:ln>
          <a:effectLst/>
        </p:spPr>
        <p:txBody>
          <a:bodyPr wrap="none" lIns="0" tIns="0" rIns="0" bIns="0" anchor="ctr" anchorCtr="1">
            <a:spAutoFit/>
          </a:bodyPr>
          <a:lstStyle/>
          <a:p>
            <a:pPr algn="ctr">
              <a:defRPr/>
            </a:pPr>
            <a:r>
              <a:rPr lang="en-US" sz="1800" b="1">
                <a:latin typeface="+mn-lt"/>
                <a:sym typeface="Gill Sans" pitchFamily="-1" charset="0"/>
              </a:rPr>
              <a:t>ASN</a:t>
            </a:r>
          </a:p>
        </p:txBody>
      </p:sp>
      <p:sp>
        <p:nvSpPr>
          <p:cNvPr id="17" name="Rectangle 18"/>
          <p:cNvSpPr>
            <a:spLocks noChangeArrowheads="1"/>
          </p:cNvSpPr>
          <p:nvPr/>
        </p:nvSpPr>
        <p:spPr bwMode="auto">
          <a:xfrm>
            <a:off x="2524125" y="2879725"/>
            <a:ext cx="1296988" cy="1152525"/>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1200" b="1">
              <a:latin typeface="+mn-lt"/>
              <a:sym typeface="Gill Sans" pitchFamily="-1" charset="0"/>
            </a:endParaRPr>
          </a:p>
        </p:txBody>
      </p:sp>
      <p:sp>
        <p:nvSpPr>
          <p:cNvPr id="18" name="Rectangle 19"/>
          <p:cNvSpPr>
            <a:spLocks noChangeArrowheads="1"/>
          </p:cNvSpPr>
          <p:nvPr/>
        </p:nvSpPr>
        <p:spPr bwMode="auto">
          <a:xfrm>
            <a:off x="2524125" y="2957513"/>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BS</a:t>
            </a:r>
          </a:p>
        </p:txBody>
      </p:sp>
      <p:sp>
        <p:nvSpPr>
          <p:cNvPr id="19" name="Line 20"/>
          <p:cNvSpPr>
            <a:spLocks noChangeShapeType="1"/>
          </p:cNvSpPr>
          <p:nvPr/>
        </p:nvSpPr>
        <p:spPr bwMode="auto">
          <a:xfrm>
            <a:off x="2957513" y="3173413"/>
            <a:ext cx="431800" cy="287337"/>
          </a:xfrm>
          <a:prstGeom prst="line">
            <a:avLst/>
          </a:prstGeom>
          <a:noFill/>
          <a:ln w="9525">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20" name="Line 21"/>
          <p:cNvSpPr>
            <a:spLocks noChangeShapeType="1"/>
          </p:cNvSpPr>
          <p:nvPr/>
        </p:nvSpPr>
        <p:spPr bwMode="auto">
          <a:xfrm flipV="1">
            <a:off x="2957513" y="3460750"/>
            <a:ext cx="431800" cy="288925"/>
          </a:xfrm>
          <a:prstGeom prst="line">
            <a:avLst/>
          </a:prstGeom>
          <a:noFill/>
          <a:ln w="9525">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21" name="Text Box 22"/>
          <p:cNvSpPr txBox="1">
            <a:spLocks noChangeArrowheads="1"/>
          </p:cNvSpPr>
          <p:nvPr/>
        </p:nvSpPr>
        <p:spPr bwMode="auto">
          <a:xfrm>
            <a:off x="3338513" y="2878138"/>
            <a:ext cx="485775" cy="277812"/>
          </a:xfrm>
          <a:prstGeom prst="rect">
            <a:avLst/>
          </a:prstGeom>
          <a:noFill/>
          <a:ln w="9525">
            <a:noFill/>
            <a:miter lim="800000"/>
            <a:headEnd/>
            <a:tailEnd/>
          </a:ln>
          <a:effectLst/>
        </p:spPr>
        <p:txBody>
          <a:bodyPr wrap="none" lIns="0" tIns="0" rIns="0" bIns="0" anchor="ctr" anchorCtr="1">
            <a:spAutoFit/>
          </a:bodyPr>
          <a:lstStyle/>
          <a:p>
            <a:pPr algn="ctr">
              <a:defRPr/>
            </a:pPr>
            <a:r>
              <a:rPr lang="en-US" sz="1800" b="1">
                <a:latin typeface="+mn-lt"/>
                <a:sym typeface="Gill Sans" pitchFamily="-1" charset="0"/>
              </a:rPr>
              <a:t>ASN</a:t>
            </a:r>
          </a:p>
        </p:txBody>
      </p:sp>
      <p:sp>
        <p:nvSpPr>
          <p:cNvPr id="22" name="Rectangle 23"/>
          <p:cNvSpPr>
            <a:spLocks noChangeArrowheads="1"/>
          </p:cNvSpPr>
          <p:nvPr/>
        </p:nvSpPr>
        <p:spPr bwMode="auto">
          <a:xfrm>
            <a:off x="2524125" y="3533775"/>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BS</a:t>
            </a:r>
          </a:p>
        </p:txBody>
      </p:sp>
      <p:sp>
        <p:nvSpPr>
          <p:cNvPr id="23" name="Rectangle 24"/>
          <p:cNvSpPr>
            <a:spLocks noChangeArrowheads="1"/>
          </p:cNvSpPr>
          <p:nvPr/>
        </p:nvSpPr>
        <p:spPr bwMode="auto">
          <a:xfrm>
            <a:off x="3389313" y="3244850"/>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ASN</a:t>
            </a:r>
          </a:p>
          <a:p>
            <a:pPr algn="ctr">
              <a:defRPr/>
            </a:pPr>
            <a:r>
              <a:rPr lang="en-US" sz="1200" b="1">
                <a:latin typeface="+mn-lt"/>
                <a:sym typeface="Gill Sans" pitchFamily="-1" charset="0"/>
              </a:rPr>
              <a:t>GW</a:t>
            </a:r>
          </a:p>
        </p:txBody>
      </p:sp>
      <p:sp>
        <p:nvSpPr>
          <p:cNvPr id="24" name="Rectangle 25" descr="Light upward diagonal"/>
          <p:cNvSpPr>
            <a:spLocks noChangeArrowheads="1"/>
          </p:cNvSpPr>
          <p:nvPr/>
        </p:nvSpPr>
        <p:spPr bwMode="auto">
          <a:xfrm>
            <a:off x="4541838" y="1876425"/>
            <a:ext cx="1439862" cy="1228725"/>
          </a:xfrm>
          <a:prstGeom prst="rect">
            <a:avLst/>
          </a:prstGeom>
          <a:solidFill>
            <a:schemeClr val="bg1"/>
          </a:solidFill>
          <a:ln w="9525">
            <a:noFill/>
            <a:miter lim="800000"/>
            <a:headEnd/>
            <a:tailEnd/>
          </a:ln>
          <a:effectLst/>
        </p:spPr>
        <p:txBody>
          <a:bodyPr wrap="none" anchor="ctr"/>
          <a:lstStyle/>
          <a:p>
            <a:pPr algn="ctr">
              <a:defRPr/>
            </a:pPr>
            <a:endParaRPr lang="en-US" sz="1200" b="1">
              <a:latin typeface="+mn-lt"/>
              <a:sym typeface="Gill Sans" pitchFamily="-1" charset="0"/>
            </a:endParaRPr>
          </a:p>
        </p:txBody>
      </p:sp>
      <p:sp>
        <p:nvSpPr>
          <p:cNvPr id="25" name="Rectangle 26"/>
          <p:cNvSpPr>
            <a:spLocks noChangeArrowheads="1"/>
          </p:cNvSpPr>
          <p:nvPr/>
        </p:nvSpPr>
        <p:spPr bwMode="auto">
          <a:xfrm>
            <a:off x="4686300" y="2020888"/>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AAA</a:t>
            </a:r>
          </a:p>
        </p:txBody>
      </p:sp>
      <p:sp>
        <p:nvSpPr>
          <p:cNvPr id="26" name="Rectangle 27"/>
          <p:cNvSpPr>
            <a:spLocks noChangeArrowheads="1"/>
          </p:cNvSpPr>
          <p:nvPr/>
        </p:nvSpPr>
        <p:spPr bwMode="auto">
          <a:xfrm>
            <a:off x="4830763" y="2528888"/>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HA</a:t>
            </a:r>
          </a:p>
        </p:txBody>
      </p:sp>
      <p:sp>
        <p:nvSpPr>
          <p:cNvPr id="27" name="Rectangle 28"/>
          <p:cNvSpPr>
            <a:spLocks noChangeArrowheads="1"/>
          </p:cNvSpPr>
          <p:nvPr/>
        </p:nvSpPr>
        <p:spPr bwMode="auto">
          <a:xfrm>
            <a:off x="5407025" y="2159000"/>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PF</a:t>
            </a:r>
          </a:p>
        </p:txBody>
      </p:sp>
      <p:sp>
        <p:nvSpPr>
          <p:cNvPr id="28" name="Line 34"/>
          <p:cNvSpPr>
            <a:spLocks noChangeShapeType="1"/>
          </p:cNvSpPr>
          <p:nvPr/>
        </p:nvSpPr>
        <p:spPr bwMode="auto">
          <a:xfrm>
            <a:off x="5981700" y="2524125"/>
            <a:ext cx="576263" cy="1588"/>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29" name="Text Box 35"/>
          <p:cNvSpPr txBox="1">
            <a:spLocks noChangeArrowheads="1"/>
          </p:cNvSpPr>
          <p:nvPr/>
        </p:nvSpPr>
        <p:spPr bwMode="auto">
          <a:xfrm>
            <a:off x="2882900" y="1744663"/>
            <a:ext cx="473075" cy="277812"/>
          </a:xfrm>
          <a:prstGeom prst="rect">
            <a:avLst/>
          </a:prstGeom>
          <a:noFill/>
          <a:ln w="9525">
            <a:noFill/>
            <a:miter lim="800000"/>
            <a:headEnd/>
            <a:tailEnd/>
          </a:ln>
          <a:effectLst/>
        </p:spPr>
        <p:txBody>
          <a:bodyPr wrap="none" lIns="0" tIns="0" rIns="0" bIns="0" anchor="ctr" anchorCtr="1">
            <a:spAutoFit/>
          </a:bodyPr>
          <a:lstStyle/>
          <a:p>
            <a:pPr algn="ctr">
              <a:defRPr/>
            </a:pPr>
            <a:r>
              <a:rPr lang="en-US" sz="1800" i="1" dirty="0">
                <a:latin typeface="+mn-lt"/>
                <a:sym typeface="Gill Sans" pitchFamily="-1" charset="0"/>
              </a:rPr>
              <a:t>NAP</a:t>
            </a:r>
          </a:p>
        </p:txBody>
      </p:sp>
      <p:sp>
        <p:nvSpPr>
          <p:cNvPr id="30" name="Text Box 36"/>
          <p:cNvSpPr txBox="1">
            <a:spLocks noChangeArrowheads="1"/>
          </p:cNvSpPr>
          <p:nvPr/>
        </p:nvSpPr>
        <p:spPr bwMode="auto">
          <a:xfrm>
            <a:off x="4838700" y="1604963"/>
            <a:ext cx="704850" cy="277812"/>
          </a:xfrm>
          <a:prstGeom prst="rect">
            <a:avLst/>
          </a:prstGeom>
          <a:noFill/>
          <a:ln w="9525">
            <a:noFill/>
            <a:miter lim="800000"/>
            <a:headEnd/>
            <a:tailEnd/>
          </a:ln>
          <a:effectLst/>
        </p:spPr>
        <p:txBody>
          <a:bodyPr wrap="none" lIns="0" tIns="0" rIns="0" bIns="0" anchor="ctr" anchorCtr="1">
            <a:spAutoFit/>
          </a:bodyPr>
          <a:lstStyle/>
          <a:p>
            <a:pPr algn="ctr">
              <a:defRPr/>
            </a:pPr>
            <a:r>
              <a:rPr lang="en-US" sz="1800" i="1" dirty="0">
                <a:latin typeface="+mn-lt"/>
                <a:sym typeface="Gill Sans" pitchFamily="-1" charset="0"/>
              </a:rPr>
              <a:t>NSP-A</a:t>
            </a:r>
          </a:p>
        </p:txBody>
      </p:sp>
      <p:sp>
        <p:nvSpPr>
          <p:cNvPr id="31" name="Rectangle 37"/>
          <p:cNvSpPr>
            <a:spLocks noChangeArrowheads="1"/>
          </p:cNvSpPr>
          <p:nvPr/>
        </p:nvSpPr>
        <p:spPr bwMode="auto">
          <a:xfrm>
            <a:off x="4541838" y="3535363"/>
            <a:ext cx="1439862" cy="1228725"/>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1200" b="1">
              <a:latin typeface="+mn-lt"/>
              <a:sym typeface="Gill Sans" pitchFamily="-1" charset="0"/>
            </a:endParaRPr>
          </a:p>
        </p:txBody>
      </p:sp>
      <p:sp>
        <p:nvSpPr>
          <p:cNvPr id="32" name="Rectangle 38"/>
          <p:cNvSpPr>
            <a:spLocks noChangeArrowheads="1"/>
          </p:cNvSpPr>
          <p:nvPr/>
        </p:nvSpPr>
        <p:spPr bwMode="auto">
          <a:xfrm>
            <a:off x="4686300" y="3679825"/>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AAA</a:t>
            </a:r>
          </a:p>
        </p:txBody>
      </p:sp>
      <p:sp>
        <p:nvSpPr>
          <p:cNvPr id="35" name="Text Box 41"/>
          <p:cNvSpPr txBox="1">
            <a:spLocks noChangeArrowheads="1"/>
          </p:cNvSpPr>
          <p:nvPr/>
        </p:nvSpPr>
        <p:spPr bwMode="auto">
          <a:xfrm>
            <a:off x="5426075" y="3533775"/>
            <a:ext cx="485775" cy="277813"/>
          </a:xfrm>
          <a:prstGeom prst="rect">
            <a:avLst/>
          </a:prstGeom>
          <a:noFill/>
          <a:ln w="9525">
            <a:noFill/>
            <a:miter lim="800000"/>
            <a:headEnd/>
            <a:tailEnd/>
          </a:ln>
          <a:effectLst/>
        </p:spPr>
        <p:txBody>
          <a:bodyPr wrap="none" lIns="0" tIns="0" rIns="0" bIns="0" anchor="ctr" anchorCtr="1">
            <a:spAutoFit/>
          </a:bodyPr>
          <a:lstStyle/>
          <a:p>
            <a:pPr algn="ctr">
              <a:defRPr/>
            </a:pPr>
            <a:r>
              <a:rPr lang="en-US" sz="1800" b="1">
                <a:latin typeface="+mn-lt"/>
                <a:sym typeface="Gill Sans" pitchFamily="-1" charset="0"/>
              </a:rPr>
              <a:t>CSN</a:t>
            </a:r>
          </a:p>
        </p:txBody>
      </p:sp>
      <p:sp>
        <p:nvSpPr>
          <p:cNvPr id="36" name="Line 45"/>
          <p:cNvSpPr>
            <a:spLocks noChangeShapeType="1"/>
          </p:cNvSpPr>
          <p:nvPr/>
        </p:nvSpPr>
        <p:spPr bwMode="auto">
          <a:xfrm flipV="1">
            <a:off x="5981700" y="3821113"/>
            <a:ext cx="503238" cy="288925"/>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37" name="Cloud"/>
          <p:cNvSpPr>
            <a:spLocks noChangeAspect="1" noEditPoints="1" noChangeArrowheads="1"/>
          </p:cNvSpPr>
          <p:nvPr/>
        </p:nvSpPr>
        <p:spPr bwMode="auto">
          <a:xfrm>
            <a:off x="6411913" y="3244850"/>
            <a:ext cx="1512887" cy="10144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1"/>
          <a:lstStyle/>
          <a:p>
            <a:pPr algn="ctr">
              <a:defRPr/>
            </a:pPr>
            <a:r>
              <a:rPr lang="en-US" sz="1800">
                <a:latin typeface="+mn-lt"/>
                <a:sym typeface="Gill Sans" pitchFamily="-1" charset="0"/>
              </a:rPr>
              <a:t>Internet</a:t>
            </a:r>
          </a:p>
        </p:txBody>
      </p:sp>
      <p:sp>
        <p:nvSpPr>
          <p:cNvPr id="38" name="Line 47"/>
          <p:cNvSpPr>
            <a:spLocks noChangeShapeType="1"/>
          </p:cNvSpPr>
          <p:nvPr/>
        </p:nvSpPr>
        <p:spPr bwMode="auto">
          <a:xfrm flipV="1">
            <a:off x="3821113" y="4181475"/>
            <a:ext cx="719137" cy="1079500"/>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39" name="Line 48"/>
          <p:cNvSpPr>
            <a:spLocks noChangeShapeType="1"/>
          </p:cNvSpPr>
          <p:nvPr/>
        </p:nvSpPr>
        <p:spPr bwMode="auto">
          <a:xfrm rot="10800000" flipV="1">
            <a:off x="1804988" y="3749675"/>
            <a:ext cx="717550" cy="0"/>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40" name="Line 49"/>
          <p:cNvSpPr>
            <a:spLocks noChangeShapeType="1"/>
          </p:cNvSpPr>
          <p:nvPr/>
        </p:nvSpPr>
        <p:spPr bwMode="auto">
          <a:xfrm flipV="1">
            <a:off x="3821113" y="2525713"/>
            <a:ext cx="719137" cy="935037"/>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41" name="Line 50"/>
          <p:cNvSpPr>
            <a:spLocks noChangeShapeType="1"/>
          </p:cNvSpPr>
          <p:nvPr/>
        </p:nvSpPr>
        <p:spPr bwMode="auto">
          <a:xfrm flipV="1">
            <a:off x="3821113" y="2525713"/>
            <a:ext cx="719137" cy="2735262"/>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42" name="Rectangle 51" descr="Light upward diagonal"/>
          <p:cNvSpPr>
            <a:spLocks noChangeArrowheads="1"/>
          </p:cNvSpPr>
          <p:nvPr/>
        </p:nvSpPr>
        <p:spPr bwMode="auto">
          <a:xfrm>
            <a:off x="6557963" y="2127250"/>
            <a:ext cx="1366837" cy="792163"/>
          </a:xfrm>
          <a:prstGeom prst="rect">
            <a:avLst/>
          </a:prstGeom>
          <a:noFill/>
          <a:ln w="9525">
            <a:solidFill>
              <a:schemeClr val="tx1"/>
            </a:solidFill>
            <a:miter lim="800000"/>
            <a:headEnd/>
            <a:tailEnd/>
          </a:ln>
          <a:effectLst/>
        </p:spPr>
        <p:txBody>
          <a:bodyPr wrap="none" anchor="ctr"/>
          <a:lstStyle/>
          <a:p>
            <a:pPr algn="ctr">
              <a:defRPr/>
            </a:pPr>
            <a:r>
              <a:rPr lang="en-US" sz="1800" i="1" dirty="0">
                <a:latin typeface="+mn-lt"/>
                <a:sym typeface="Gill Sans" pitchFamily="-1" charset="0"/>
              </a:rPr>
              <a:t>ASP</a:t>
            </a:r>
          </a:p>
        </p:txBody>
      </p:sp>
      <p:sp>
        <p:nvSpPr>
          <p:cNvPr id="43" name="Line 52"/>
          <p:cNvSpPr>
            <a:spLocks noChangeShapeType="1"/>
          </p:cNvSpPr>
          <p:nvPr/>
        </p:nvSpPr>
        <p:spPr bwMode="auto">
          <a:xfrm flipH="1" flipV="1">
            <a:off x="3821113" y="3460750"/>
            <a:ext cx="719137" cy="720725"/>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44" name="Text Box 54"/>
          <p:cNvSpPr txBox="1">
            <a:spLocks noChangeArrowheads="1"/>
          </p:cNvSpPr>
          <p:nvPr/>
        </p:nvSpPr>
        <p:spPr bwMode="auto">
          <a:xfrm>
            <a:off x="5403850" y="1874838"/>
            <a:ext cx="485775" cy="277812"/>
          </a:xfrm>
          <a:prstGeom prst="rect">
            <a:avLst/>
          </a:prstGeom>
          <a:noFill/>
          <a:ln w="9525">
            <a:noFill/>
            <a:miter lim="800000"/>
            <a:headEnd/>
            <a:tailEnd/>
          </a:ln>
          <a:effectLst/>
        </p:spPr>
        <p:txBody>
          <a:bodyPr wrap="none" lIns="0" tIns="0" rIns="0" bIns="0" anchor="ctr" anchorCtr="1">
            <a:spAutoFit/>
          </a:bodyPr>
          <a:lstStyle/>
          <a:p>
            <a:pPr algn="ctr">
              <a:defRPr/>
            </a:pPr>
            <a:r>
              <a:rPr lang="en-US" sz="1800" b="1">
                <a:latin typeface="+mn-lt"/>
                <a:sym typeface="Gill Sans" pitchFamily="-1" charset="0"/>
              </a:rPr>
              <a:t>CSN</a:t>
            </a:r>
          </a:p>
        </p:txBody>
      </p:sp>
      <p:sp>
        <p:nvSpPr>
          <p:cNvPr id="45" name="Line 55"/>
          <p:cNvSpPr>
            <a:spLocks noChangeShapeType="1"/>
          </p:cNvSpPr>
          <p:nvPr/>
        </p:nvSpPr>
        <p:spPr bwMode="auto">
          <a:xfrm flipV="1">
            <a:off x="3581400" y="3657600"/>
            <a:ext cx="0" cy="1028700"/>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46" name="Text Box 57"/>
          <p:cNvSpPr txBox="1">
            <a:spLocks noChangeArrowheads="1"/>
          </p:cNvSpPr>
          <p:nvPr/>
        </p:nvSpPr>
        <p:spPr bwMode="auto">
          <a:xfrm>
            <a:off x="4906963" y="3257550"/>
            <a:ext cx="704850" cy="277813"/>
          </a:xfrm>
          <a:prstGeom prst="rect">
            <a:avLst/>
          </a:prstGeom>
          <a:noFill/>
          <a:ln w="9525">
            <a:noFill/>
            <a:miter lim="800000"/>
            <a:headEnd/>
            <a:tailEnd/>
          </a:ln>
          <a:effectLst/>
        </p:spPr>
        <p:txBody>
          <a:bodyPr wrap="none" lIns="0" tIns="0" rIns="0" bIns="0" anchor="ctr" anchorCtr="1">
            <a:spAutoFit/>
          </a:bodyPr>
          <a:lstStyle/>
          <a:p>
            <a:pPr algn="ctr">
              <a:defRPr/>
            </a:pPr>
            <a:r>
              <a:rPr lang="en-US" sz="1800" i="1">
                <a:latin typeface="+mn-lt"/>
                <a:sym typeface="Gill Sans" pitchFamily="-1" charset="0"/>
              </a:rPr>
              <a:t>NSP-B</a:t>
            </a:r>
          </a:p>
        </p:txBody>
      </p:sp>
      <p:sp>
        <p:nvSpPr>
          <p:cNvPr id="47" name="Rectangle 58" descr="Light upward diagonal"/>
          <p:cNvSpPr>
            <a:spLocks noChangeArrowheads="1"/>
          </p:cNvSpPr>
          <p:nvPr/>
        </p:nvSpPr>
        <p:spPr bwMode="auto">
          <a:xfrm>
            <a:off x="1373188" y="4757738"/>
            <a:ext cx="431800" cy="431800"/>
          </a:xfrm>
          <a:prstGeom prst="rect">
            <a:avLst/>
          </a:prstGeom>
          <a:noFill/>
          <a:ln w="9525">
            <a:solidFill>
              <a:schemeClr val="tx1"/>
            </a:solidFill>
            <a:prstDash val="dash"/>
            <a:miter lim="800000"/>
            <a:headEnd/>
            <a:tailEnd/>
          </a:ln>
          <a:effectLst/>
        </p:spPr>
        <p:txBody>
          <a:bodyPr wrap="none" anchor="ctr"/>
          <a:lstStyle/>
          <a:p>
            <a:pPr algn="ctr">
              <a:defRPr/>
            </a:pPr>
            <a:r>
              <a:rPr lang="en-US" sz="1800" b="1">
                <a:latin typeface="+mn-lt"/>
                <a:sym typeface="Gill Sans" pitchFamily="-1" charset="0"/>
              </a:rPr>
              <a:t>MS</a:t>
            </a:r>
          </a:p>
        </p:txBody>
      </p:sp>
      <p:sp>
        <p:nvSpPr>
          <p:cNvPr id="48" name="Line 60"/>
          <p:cNvSpPr>
            <a:spLocks noChangeShapeType="1"/>
          </p:cNvSpPr>
          <p:nvPr/>
        </p:nvSpPr>
        <p:spPr bwMode="auto">
          <a:xfrm rot="10800000" flipV="1">
            <a:off x="1804988" y="4973638"/>
            <a:ext cx="719137" cy="0"/>
          </a:xfrm>
          <a:prstGeom prst="line">
            <a:avLst/>
          </a:prstGeom>
          <a:noFill/>
          <a:ln w="12700">
            <a:solidFill>
              <a:schemeClr val="tx1"/>
            </a:solidFill>
            <a:prstDash val="dash"/>
            <a:round/>
            <a:headEnd/>
            <a:tailEnd/>
          </a:ln>
          <a:effectLst/>
        </p:spPr>
        <p:txBody>
          <a:bodyPr wrap="none" anchor="ctr"/>
          <a:lstStyle/>
          <a:p>
            <a:pPr algn="ctr">
              <a:defRPr/>
            </a:pPr>
            <a:endParaRPr lang="en-US">
              <a:latin typeface="+mn-lt"/>
              <a:sym typeface="Gill Sans" pitchFamily="-1" charset="0"/>
            </a:endParaRPr>
          </a:p>
        </p:txBody>
      </p:sp>
      <p:grpSp>
        <p:nvGrpSpPr>
          <p:cNvPr id="39976" name="Group 77"/>
          <p:cNvGrpSpPr>
            <a:grpSpLocks/>
          </p:cNvGrpSpPr>
          <p:nvPr/>
        </p:nvGrpSpPr>
        <p:grpSpPr bwMode="auto">
          <a:xfrm>
            <a:off x="5434013" y="4325938"/>
            <a:ext cx="360362" cy="360362"/>
            <a:chOff x="3152" y="3021"/>
            <a:chExt cx="182" cy="182"/>
          </a:xfrm>
        </p:grpSpPr>
        <p:sp>
          <p:nvSpPr>
            <p:cNvPr id="71" name="Oval 67"/>
            <p:cNvSpPr>
              <a:spLocks noChangeArrowheads="1"/>
            </p:cNvSpPr>
            <p:nvPr/>
          </p:nvSpPr>
          <p:spPr bwMode="auto">
            <a:xfrm>
              <a:off x="3152" y="3021"/>
              <a:ext cx="182" cy="182"/>
            </a:xfrm>
            <a:prstGeom prst="ellipse">
              <a:avLst/>
            </a:prstGeom>
            <a:solidFill>
              <a:srgbClr val="DDDDDD"/>
            </a:solidFill>
            <a:ln w="9525">
              <a:noFill/>
              <a:round/>
              <a:headEnd/>
              <a:tailEnd/>
            </a:ln>
            <a:effectLst/>
          </p:spPr>
          <p:txBody>
            <a:bodyPr wrap="none" anchor="ctr"/>
            <a:lstStyle/>
            <a:p>
              <a:pPr algn="ctr">
                <a:defRPr/>
              </a:pPr>
              <a:endParaRPr lang="en-US">
                <a:latin typeface="+mn-lt"/>
                <a:sym typeface="Gill Sans" pitchFamily="-1" charset="0"/>
              </a:endParaRPr>
            </a:p>
          </p:txBody>
        </p:sp>
        <p:sp>
          <p:nvSpPr>
            <p:cNvPr id="72" name="AutoShape 69"/>
            <p:cNvSpPr>
              <a:spLocks noChangeArrowheads="1"/>
            </p:cNvSpPr>
            <p:nvPr/>
          </p:nvSpPr>
          <p:spPr bwMode="auto">
            <a:xfrm flipH="1">
              <a:off x="3243"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3" name="AutoShape 72"/>
            <p:cNvSpPr>
              <a:spLocks noChangeArrowheads="1"/>
            </p:cNvSpPr>
            <p:nvPr/>
          </p:nvSpPr>
          <p:spPr bwMode="auto">
            <a:xfrm>
              <a:off x="3152"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4" name="AutoShape 73"/>
            <p:cNvSpPr>
              <a:spLocks noChangeArrowheads="1"/>
            </p:cNvSpPr>
            <p:nvPr/>
          </p:nvSpPr>
          <p:spPr bwMode="auto">
            <a:xfrm rot="-5400000">
              <a:off x="3207" y="3022"/>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5" name="AutoShape 74"/>
            <p:cNvSpPr>
              <a:spLocks noChangeArrowheads="1"/>
            </p:cNvSpPr>
            <p:nvPr/>
          </p:nvSpPr>
          <p:spPr bwMode="auto">
            <a:xfrm rot="5400000" flipV="1">
              <a:off x="3207" y="3131"/>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6" name="Oval 75"/>
            <p:cNvSpPr>
              <a:spLocks noChangeArrowheads="1"/>
            </p:cNvSpPr>
            <p:nvPr/>
          </p:nvSpPr>
          <p:spPr bwMode="auto">
            <a:xfrm>
              <a:off x="3152" y="3021"/>
              <a:ext cx="182" cy="182"/>
            </a:xfrm>
            <a:prstGeom prst="ellipse">
              <a:avLst/>
            </a:prstGeom>
            <a:noFill/>
            <a:ln w="9525">
              <a:solidFill>
                <a:schemeClr val="tx1"/>
              </a:solidFill>
              <a:round/>
              <a:headEnd/>
              <a:tailEnd/>
            </a:ln>
            <a:effectLst/>
          </p:spPr>
          <p:txBody>
            <a:bodyPr wrap="none" anchor="ctr"/>
            <a:lstStyle/>
            <a:p>
              <a:pPr algn="ctr">
                <a:defRPr/>
              </a:pPr>
              <a:endParaRPr lang="en-US">
                <a:latin typeface="+mn-lt"/>
                <a:sym typeface="Gill Sans" pitchFamily="-1" charset="0"/>
              </a:endParaRPr>
            </a:p>
          </p:txBody>
        </p:sp>
      </p:grpSp>
      <p:sp>
        <p:nvSpPr>
          <p:cNvPr id="51" name="Rectangle 78"/>
          <p:cNvSpPr>
            <a:spLocks noChangeArrowheads="1"/>
          </p:cNvSpPr>
          <p:nvPr/>
        </p:nvSpPr>
        <p:spPr bwMode="auto">
          <a:xfrm>
            <a:off x="4468813" y="4973638"/>
            <a:ext cx="1584325" cy="1655762"/>
          </a:xfrm>
          <a:prstGeom prst="rect">
            <a:avLst/>
          </a:prstGeom>
          <a:solidFill>
            <a:srgbClr val="CCCCFF"/>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52" name="Rectangle 79"/>
          <p:cNvSpPr>
            <a:spLocks noChangeArrowheads="1"/>
          </p:cNvSpPr>
          <p:nvPr/>
        </p:nvSpPr>
        <p:spPr bwMode="auto">
          <a:xfrm>
            <a:off x="4540250" y="5262563"/>
            <a:ext cx="1439863" cy="1228725"/>
          </a:xfrm>
          <a:prstGeom prst="rect">
            <a:avLst/>
          </a:prstGeom>
          <a:solidFill>
            <a:schemeClr val="bg1"/>
          </a:solidFill>
          <a:ln w="9525">
            <a:solidFill>
              <a:schemeClr val="tx1"/>
            </a:solidFill>
            <a:miter lim="800000"/>
            <a:headEnd/>
            <a:tailEnd/>
          </a:ln>
          <a:effectLst/>
        </p:spPr>
        <p:txBody>
          <a:bodyPr wrap="none" anchor="ctr"/>
          <a:lstStyle/>
          <a:p>
            <a:pPr algn="ctr">
              <a:defRPr/>
            </a:pPr>
            <a:endParaRPr lang="en-US" sz="1200" b="1">
              <a:latin typeface="+mn-lt"/>
              <a:sym typeface="Gill Sans" pitchFamily="-1" charset="0"/>
            </a:endParaRPr>
          </a:p>
        </p:txBody>
      </p:sp>
      <p:sp>
        <p:nvSpPr>
          <p:cNvPr id="53" name="Rectangle 80"/>
          <p:cNvSpPr>
            <a:spLocks noChangeArrowheads="1"/>
          </p:cNvSpPr>
          <p:nvPr/>
        </p:nvSpPr>
        <p:spPr bwMode="auto">
          <a:xfrm>
            <a:off x="4684713" y="5407025"/>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AAA</a:t>
            </a:r>
          </a:p>
        </p:txBody>
      </p:sp>
      <p:sp>
        <p:nvSpPr>
          <p:cNvPr id="54" name="Rectangle 81"/>
          <p:cNvSpPr>
            <a:spLocks noChangeArrowheads="1"/>
          </p:cNvSpPr>
          <p:nvPr/>
        </p:nvSpPr>
        <p:spPr bwMode="auto">
          <a:xfrm>
            <a:off x="4829175" y="5915025"/>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HA</a:t>
            </a:r>
          </a:p>
        </p:txBody>
      </p:sp>
      <p:sp>
        <p:nvSpPr>
          <p:cNvPr id="55" name="Rectangle 82"/>
          <p:cNvSpPr>
            <a:spLocks noChangeArrowheads="1"/>
          </p:cNvSpPr>
          <p:nvPr/>
        </p:nvSpPr>
        <p:spPr bwMode="auto">
          <a:xfrm>
            <a:off x="5405438" y="5549900"/>
            <a:ext cx="431800" cy="431800"/>
          </a:xfrm>
          <a:prstGeom prst="rect">
            <a:avLst/>
          </a:prstGeom>
          <a:solidFill>
            <a:srgbClr val="DDDDDD"/>
          </a:solidFill>
          <a:ln w="9525">
            <a:solidFill>
              <a:schemeClr val="tx1"/>
            </a:solidFill>
            <a:miter lim="800000"/>
            <a:headEnd/>
            <a:tailEnd/>
          </a:ln>
          <a:effectLst/>
        </p:spPr>
        <p:txBody>
          <a:bodyPr wrap="none" anchor="ctr"/>
          <a:lstStyle/>
          <a:p>
            <a:pPr algn="ctr">
              <a:defRPr/>
            </a:pPr>
            <a:r>
              <a:rPr lang="en-US" sz="1200" b="1">
                <a:latin typeface="+mn-lt"/>
                <a:sym typeface="Gill Sans" pitchFamily="-1" charset="0"/>
              </a:rPr>
              <a:t>PF</a:t>
            </a:r>
          </a:p>
        </p:txBody>
      </p:sp>
      <p:sp>
        <p:nvSpPr>
          <p:cNvPr id="56" name="Text Box 83"/>
          <p:cNvSpPr txBox="1">
            <a:spLocks noChangeArrowheads="1"/>
          </p:cNvSpPr>
          <p:nvPr/>
        </p:nvSpPr>
        <p:spPr bwMode="auto">
          <a:xfrm>
            <a:off x="5424488" y="5260975"/>
            <a:ext cx="485775" cy="277813"/>
          </a:xfrm>
          <a:prstGeom prst="rect">
            <a:avLst/>
          </a:prstGeom>
          <a:noFill/>
          <a:ln w="9525">
            <a:noFill/>
            <a:miter lim="800000"/>
            <a:headEnd/>
            <a:tailEnd/>
          </a:ln>
          <a:effectLst/>
        </p:spPr>
        <p:txBody>
          <a:bodyPr wrap="none" lIns="0" tIns="0" rIns="0" bIns="0" anchor="ctr" anchorCtr="1">
            <a:spAutoFit/>
          </a:bodyPr>
          <a:lstStyle/>
          <a:p>
            <a:pPr algn="ctr">
              <a:defRPr/>
            </a:pPr>
            <a:r>
              <a:rPr lang="en-US" sz="1800" b="1">
                <a:latin typeface="+mn-lt"/>
                <a:sym typeface="Gill Sans" pitchFamily="-1" charset="0"/>
              </a:rPr>
              <a:t>CSN</a:t>
            </a:r>
          </a:p>
        </p:txBody>
      </p:sp>
      <p:sp>
        <p:nvSpPr>
          <p:cNvPr id="57" name="Line 84"/>
          <p:cNvSpPr>
            <a:spLocks noChangeShapeType="1"/>
          </p:cNvSpPr>
          <p:nvPr/>
        </p:nvSpPr>
        <p:spPr bwMode="auto">
          <a:xfrm>
            <a:off x="5981700" y="5981700"/>
            <a:ext cx="503238" cy="144463"/>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58" name="Cloud"/>
          <p:cNvSpPr>
            <a:spLocks noChangeAspect="1" noEditPoints="1" noChangeArrowheads="1"/>
          </p:cNvSpPr>
          <p:nvPr/>
        </p:nvSpPr>
        <p:spPr bwMode="auto">
          <a:xfrm>
            <a:off x="6411913" y="5549900"/>
            <a:ext cx="1512887" cy="10144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nchor="ctr" anchorCtr="1"/>
          <a:lstStyle/>
          <a:p>
            <a:pPr algn="ctr">
              <a:defRPr/>
            </a:pPr>
            <a:r>
              <a:rPr lang="en-US" sz="1800">
                <a:latin typeface="+mn-lt"/>
                <a:sym typeface="Gill Sans" pitchFamily="-1" charset="0"/>
              </a:rPr>
              <a:t>Internet</a:t>
            </a:r>
          </a:p>
        </p:txBody>
      </p:sp>
      <p:sp>
        <p:nvSpPr>
          <p:cNvPr id="59" name="Text Box 86"/>
          <p:cNvSpPr txBox="1">
            <a:spLocks noChangeArrowheads="1"/>
          </p:cNvSpPr>
          <p:nvPr/>
        </p:nvSpPr>
        <p:spPr bwMode="auto">
          <a:xfrm>
            <a:off x="4899025" y="4984750"/>
            <a:ext cx="717550" cy="277813"/>
          </a:xfrm>
          <a:prstGeom prst="rect">
            <a:avLst/>
          </a:prstGeom>
          <a:noFill/>
          <a:ln w="9525">
            <a:noFill/>
            <a:miter lim="800000"/>
            <a:headEnd/>
            <a:tailEnd/>
          </a:ln>
          <a:effectLst/>
        </p:spPr>
        <p:txBody>
          <a:bodyPr wrap="none" lIns="0" tIns="0" rIns="0" bIns="0" anchor="ctr" anchorCtr="1">
            <a:spAutoFit/>
          </a:bodyPr>
          <a:lstStyle/>
          <a:p>
            <a:pPr algn="ctr">
              <a:defRPr/>
            </a:pPr>
            <a:r>
              <a:rPr lang="en-US" sz="1800" i="1">
                <a:latin typeface="+mn-lt"/>
                <a:sym typeface="Gill Sans" pitchFamily="-1" charset="0"/>
              </a:rPr>
              <a:t>NSP-C</a:t>
            </a:r>
          </a:p>
        </p:txBody>
      </p:sp>
      <p:grpSp>
        <p:nvGrpSpPr>
          <p:cNvPr id="39986" name="Group 87"/>
          <p:cNvGrpSpPr>
            <a:grpSpLocks/>
          </p:cNvGrpSpPr>
          <p:nvPr/>
        </p:nvGrpSpPr>
        <p:grpSpPr bwMode="auto">
          <a:xfrm>
            <a:off x="5432425" y="6053138"/>
            <a:ext cx="360363" cy="360362"/>
            <a:chOff x="3152" y="3021"/>
            <a:chExt cx="182" cy="182"/>
          </a:xfrm>
        </p:grpSpPr>
        <p:sp>
          <p:nvSpPr>
            <p:cNvPr id="65" name="Oval 88"/>
            <p:cNvSpPr>
              <a:spLocks noChangeArrowheads="1"/>
            </p:cNvSpPr>
            <p:nvPr/>
          </p:nvSpPr>
          <p:spPr bwMode="auto">
            <a:xfrm>
              <a:off x="3152" y="3021"/>
              <a:ext cx="182" cy="182"/>
            </a:xfrm>
            <a:prstGeom prst="ellipse">
              <a:avLst/>
            </a:prstGeom>
            <a:solidFill>
              <a:srgbClr val="DDDDDD"/>
            </a:solidFill>
            <a:ln w="9525">
              <a:noFill/>
              <a:round/>
              <a:headEnd/>
              <a:tailEnd/>
            </a:ln>
            <a:effectLst/>
          </p:spPr>
          <p:txBody>
            <a:bodyPr wrap="none" anchor="ctr"/>
            <a:lstStyle/>
            <a:p>
              <a:pPr algn="ctr">
                <a:defRPr/>
              </a:pPr>
              <a:endParaRPr lang="en-US">
                <a:latin typeface="+mn-lt"/>
                <a:sym typeface="Gill Sans" pitchFamily="-1" charset="0"/>
              </a:endParaRPr>
            </a:p>
          </p:txBody>
        </p:sp>
        <p:sp>
          <p:nvSpPr>
            <p:cNvPr id="66" name="AutoShape 89"/>
            <p:cNvSpPr>
              <a:spLocks noChangeArrowheads="1"/>
            </p:cNvSpPr>
            <p:nvPr/>
          </p:nvSpPr>
          <p:spPr bwMode="auto">
            <a:xfrm flipH="1">
              <a:off x="3243"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67" name="AutoShape 90"/>
            <p:cNvSpPr>
              <a:spLocks noChangeArrowheads="1"/>
            </p:cNvSpPr>
            <p:nvPr/>
          </p:nvSpPr>
          <p:spPr bwMode="auto">
            <a:xfrm>
              <a:off x="3152"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68" name="AutoShape 91"/>
            <p:cNvSpPr>
              <a:spLocks noChangeArrowheads="1"/>
            </p:cNvSpPr>
            <p:nvPr/>
          </p:nvSpPr>
          <p:spPr bwMode="auto">
            <a:xfrm rot="-5400000">
              <a:off x="3207" y="3022"/>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69" name="AutoShape 92"/>
            <p:cNvSpPr>
              <a:spLocks noChangeArrowheads="1"/>
            </p:cNvSpPr>
            <p:nvPr/>
          </p:nvSpPr>
          <p:spPr bwMode="auto">
            <a:xfrm rot="5400000" flipV="1">
              <a:off x="3207" y="3131"/>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70" name="Oval 93"/>
            <p:cNvSpPr>
              <a:spLocks noChangeArrowheads="1"/>
            </p:cNvSpPr>
            <p:nvPr/>
          </p:nvSpPr>
          <p:spPr bwMode="auto">
            <a:xfrm>
              <a:off x="3152" y="3021"/>
              <a:ext cx="182" cy="182"/>
            </a:xfrm>
            <a:prstGeom prst="ellipse">
              <a:avLst/>
            </a:prstGeom>
            <a:noFill/>
            <a:ln w="9525">
              <a:solidFill>
                <a:schemeClr val="tx1"/>
              </a:solidFill>
              <a:round/>
              <a:headEnd/>
              <a:tailEnd/>
            </a:ln>
            <a:effectLst/>
          </p:spPr>
          <p:txBody>
            <a:bodyPr wrap="none" anchor="ctr"/>
            <a:lstStyle/>
            <a:p>
              <a:pPr algn="ctr">
                <a:defRPr/>
              </a:pPr>
              <a:endParaRPr lang="en-US">
                <a:latin typeface="+mn-lt"/>
                <a:sym typeface="Gill Sans" pitchFamily="-1" charset="0"/>
              </a:endParaRPr>
            </a:p>
          </p:txBody>
        </p:sp>
      </p:grpSp>
      <p:sp>
        <p:nvSpPr>
          <p:cNvPr id="61" name="Line 94"/>
          <p:cNvSpPr>
            <a:spLocks noChangeShapeType="1"/>
          </p:cNvSpPr>
          <p:nvPr/>
        </p:nvSpPr>
        <p:spPr bwMode="auto">
          <a:xfrm flipH="1" flipV="1">
            <a:off x="3821113" y="3460750"/>
            <a:ext cx="719137" cy="2449513"/>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62" name="Line 95"/>
          <p:cNvSpPr>
            <a:spLocks noChangeShapeType="1"/>
          </p:cNvSpPr>
          <p:nvPr/>
        </p:nvSpPr>
        <p:spPr bwMode="auto">
          <a:xfrm>
            <a:off x="3821113" y="5260975"/>
            <a:ext cx="719137" cy="649288"/>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sp>
        <p:nvSpPr>
          <p:cNvPr id="63" name="Rectangle 96"/>
          <p:cNvSpPr>
            <a:spLocks noChangeArrowheads="1"/>
          </p:cNvSpPr>
          <p:nvPr/>
        </p:nvSpPr>
        <p:spPr bwMode="auto">
          <a:xfrm>
            <a:off x="6557963" y="4684713"/>
            <a:ext cx="1366837" cy="792162"/>
          </a:xfrm>
          <a:prstGeom prst="rect">
            <a:avLst/>
          </a:prstGeom>
          <a:noFill/>
          <a:ln w="9525">
            <a:solidFill>
              <a:schemeClr val="tx1"/>
            </a:solidFill>
            <a:miter lim="800000"/>
            <a:headEnd/>
            <a:tailEnd/>
          </a:ln>
          <a:effectLst/>
        </p:spPr>
        <p:txBody>
          <a:bodyPr wrap="none" anchor="ctr"/>
          <a:lstStyle/>
          <a:p>
            <a:pPr algn="ctr">
              <a:defRPr/>
            </a:pPr>
            <a:r>
              <a:rPr lang="en-US" sz="1800" i="1" dirty="0">
                <a:latin typeface="+mn-lt"/>
                <a:sym typeface="Gill Sans" pitchFamily="-1" charset="0"/>
              </a:rPr>
              <a:t>ASP</a:t>
            </a:r>
          </a:p>
        </p:txBody>
      </p:sp>
      <p:sp>
        <p:nvSpPr>
          <p:cNvPr id="64" name="Line 98"/>
          <p:cNvSpPr>
            <a:spLocks noChangeShapeType="1"/>
          </p:cNvSpPr>
          <p:nvPr/>
        </p:nvSpPr>
        <p:spPr bwMode="auto">
          <a:xfrm flipV="1">
            <a:off x="5981700" y="5045075"/>
            <a:ext cx="576263" cy="792163"/>
          </a:xfrm>
          <a:prstGeom prst="line">
            <a:avLst/>
          </a:prstGeom>
          <a:noFill/>
          <a:ln w="12700">
            <a:solidFill>
              <a:schemeClr val="tx1"/>
            </a:solidFill>
            <a:round/>
            <a:headEnd/>
            <a:tailEnd/>
          </a:ln>
          <a:effectLst/>
        </p:spPr>
        <p:txBody>
          <a:bodyPr wrap="none" anchor="ctr"/>
          <a:lstStyle/>
          <a:p>
            <a:pPr algn="ctr">
              <a:defRPr/>
            </a:pPr>
            <a:endParaRPr lang="en-US">
              <a:latin typeface="+mn-lt"/>
              <a:sym typeface="Gill Sans" pitchFamily="-1" charset="0"/>
            </a:endParaRPr>
          </a:p>
        </p:txBody>
      </p:sp>
      <p:grpSp>
        <p:nvGrpSpPr>
          <p:cNvPr id="39991" name="Group 77"/>
          <p:cNvGrpSpPr>
            <a:grpSpLocks/>
          </p:cNvGrpSpPr>
          <p:nvPr/>
        </p:nvGrpSpPr>
        <p:grpSpPr bwMode="auto">
          <a:xfrm>
            <a:off x="5449888" y="2667000"/>
            <a:ext cx="360362" cy="360363"/>
            <a:chOff x="3152" y="3021"/>
            <a:chExt cx="182" cy="182"/>
          </a:xfrm>
        </p:grpSpPr>
        <p:sp>
          <p:nvSpPr>
            <p:cNvPr id="81" name="Oval 67"/>
            <p:cNvSpPr>
              <a:spLocks noChangeArrowheads="1"/>
            </p:cNvSpPr>
            <p:nvPr/>
          </p:nvSpPr>
          <p:spPr bwMode="auto">
            <a:xfrm>
              <a:off x="3152" y="3021"/>
              <a:ext cx="182" cy="182"/>
            </a:xfrm>
            <a:prstGeom prst="ellipse">
              <a:avLst/>
            </a:prstGeom>
            <a:solidFill>
              <a:srgbClr val="DDDDDD"/>
            </a:solidFill>
            <a:ln w="9525">
              <a:noFill/>
              <a:round/>
              <a:headEnd/>
              <a:tailEnd/>
            </a:ln>
            <a:effectLst/>
          </p:spPr>
          <p:txBody>
            <a:bodyPr wrap="none" anchor="ctr"/>
            <a:lstStyle/>
            <a:p>
              <a:pPr algn="ctr">
                <a:defRPr/>
              </a:pPr>
              <a:endParaRPr lang="en-US">
                <a:latin typeface="+mn-lt"/>
                <a:sym typeface="Gill Sans" pitchFamily="-1" charset="0"/>
              </a:endParaRPr>
            </a:p>
          </p:txBody>
        </p:sp>
        <p:sp>
          <p:nvSpPr>
            <p:cNvPr id="82" name="AutoShape 69"/>
            <p:cNvSpPr>
              <a:spLocks noChangeArrowheads="1"/>
            </p:cNvSpPr>
            <p:nvPr/>
          </p:nvSpPr>
          <p:spPr bwMode="auto">
            <a:xfrm flipH="1">
              <a:off x="3243"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83" name="AutoShape 72"/>
            <p:cNvSpPr>
              <a:spLocks noChangeArrowheads="1"/>
            </p:cNvSpPr>
            <p:nvPr/>
          </p:nvSpPr>
          <p:spPr bwMode="auto">
            <a:xfrm>
              <a:off x="3152" y="3076"/>
              <a:ext cx="91" cy="71"/>
            </a:xfrm>
            <a:prstGeom prst="rightArrow">
              <a:avLst>
                <a:gd name="adj1" fmla="val 51389"/>
                <a:gd name="adj2" fmla="val 52340"/>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84" name="AutoShape 73"/>
            <p:cNvSpPr>
              <a:spLocks noChangeArrowheads="1"/>
            </p:cNvSpPr>
            <p:nvPr/>
          </p:nvSpPr>
          <p:spPr bwMode="auto">
            <a:xfrm rot="-5400000">
              <a:off x="3207" y="3022"/>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85" name="AutoShape 74"/>
            <p:cNvSpPr>
              <a:spLocks noChangeArrowheads="1"/>
            </p:cNvSpPr>
            <p:nvPr/>
          </p:nvSpPr>
          <p:spPr bwMode="auto">
            <a:xfrm rot="5400000" flipV="1">
              <a:off x="3207" y="3131"/>
              <a:ext cx="73" cy="71"/>
            </a:xfrm>
            <a:prstGeom prst="rightArrow">
              <a:avLst>
                <a:gd name="adj1" fmla="val 51389"/>
                <a:gd name="adj2" fmla="val 41987"/>
              </a:avLst>
            </a:prstGeom>
            <a:solidFill>
              <a:schemeClr val="bg1"/>
            </a:solidFill>
            <a:ln w="9525">
              <a:noFill/>
              <a:miter lim="800000"/>
              <a:headEnd/>
              <a:tailEnd/>
            </a:ln>
            <a:effectLst/>
          </p:spPr>
          <p:txBody>
            <a:bodyPr wrap="none" anchor="ctr"/>
            <a:lstStyle/>
            <a:p>
              <a:pPr algn="ctr">
                <a:defRPr/>
              </a:pPr>
              <a:endParaRPr lang="en-US">
                <a:latin typeface="+mn-lt"/>
                <a:sym typeface="Gill Sans" pitchFamily="-1" charset="0"/>
              </a:endParaRPr>
            </a:p>
          </p:txBody>
        </p:sp>
        <p:sp>
          <p:nvSpPr>
            <p:cNvPr id="86" name="Oval 85"/>
            <p:cNvSpPr>
              <a:spLocks noChangeArrowheads="1"/>
            </p:cNvSpPr>
            <p:nvPr/>
          </p:nvSpPr>
          <p:spPr bwMode="auto">
            <a:xfrm>
              <a:off x="3152" y="3021"/>
              <a:ext cx="182" cy="182"/>
            </a:xfrm>
            <a:prstGeom prst="ellipse">
              <a:avLst/>
            </a:prstGeom>
            <a:noFill/>
            <a:ln w="9525">
              <a:solidFill>
                <a:schemeClr val="tx1"/>
              </a:solidFill>
              <a:round/>
              <a:headEnd/>
              <a:tailEnd/>
            </a:ln>
            <a:effectLst/>
          </p:spPr>
          <p:txBody>
            <a:bodyPr wrap="none" anchor="ctr"/>
            <a:lstStyle/>
            <a:p>
              <a:pPr algn="ctr">
                <a:defRPr/>
              </a:pPr>
              <a:endParaRPr lang="en-US">
                <a:latin typeface="+mn-lt"/>
                <a:sym typeface="Gill Sans" pitchFamily="-1" charset="0"/>
              </a:endParaRPr>
            </a:p>
          </p:txBody>
        </p:sp>
      </p:grpSp>
      <p:cxnSp>
        <p:nvCxnSpPr>
          <p:cNvPr id="39992" name="Straight Arrow Connector 87"/>
          <p:cNvCxnSpPr>
            <a:cxnSpLocks noChangeShapeType="1"/>
            <a:stCxn id="9" idx="2"/>
            <a:endCxn id="47" idx="0"/>
          </p:cNvCxnSpPr>
          <p:nvPr/>
        </p:nvCxnSpPr>
        <p:spPr bwMode="auto">
          <a:xfrm>
            <a:off x="1589088" y="3960813"/>
            <a:ext cx="0" cy="796925"/>
          </a:xfrm>
          <a:prstGeom prst="straightConnector1">
            <a:avLst/>
          </a:prstGeom>
          <a:noFill/>
          <a:ln w="38100">
            <a:solidFill>
              <a:srgbClr val="000000"/>
            </a:solidFill>
            <a:prstDash val="dash"/>
            <a:round/>
            <a:headEnd type="triangle" w="med" len="med"/>
            <a:tailEnd type="triangle" w="med" len="med"/>
          </a:ln>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WiMAX Networking Summarized</a:t>
            </a:r>
          </a:p>
        </p:txBody>
      </p:sp>
      <p:sp>
        <p:nvSpPr>
          <p:cNvPr id="71683" name="Rectangle 3"/>
          <p:cNvSpPr>
            <a:spLocks noGrp="1" noChangeArrowheads="1"/>
          </p:cNvSpPr>
          <p:nvPr>
            <p:ph idx="1"/>
          </p:nvPr>
        </p:nvSpPr>
        <p:spPr/>
        <p:txBody>
          <a:bodyPr>
            <a:normAutofit fontScale="77500" lnSpcReduction="20000"/>
          </a:bodyPr>
          <a:lstStyle/>
          <a:p>
            <a:pPr>
              <a:buFont typeface="Arial" charset="0"/>
              <a:buChar char="•"/>
              <a:defRPr/>
            </a:pPr>
            <a:r>
              <a:rPr lang="en-US" dirty="0" smtClean="0">
                <a:sym typeface="Arial" charset="0"/>
              </a:rPr>
              <a:t>Interoperability enforced via reference points without dictating how vendors implement edges of reference points</a:t>
            </a:r>
          </a:p>
          <a:p>
            <a:pPr>
              <a:buFont typeface="Arial" charset="0"/>
              <a:buChar char="•"/>
              <a:defRPr/>
            </a:pPr>
            <a:r>
              <a:rPr lang="en-US" dirty="0" smtClean="0">
                <a:sym typeface="Arial" charset="0"/>
              </a:rPr>
              <a:t>Introduces the notion of functional entities – which can be combined or decomposed by vendor and/or operator</a:t>
            </a:r>
          </a:p>
          <a:p>
            <a:pPr>
              <a:buFont typeface="Arial" charset="0"/>
              <a:buChar char="•"/>
              <a:defRPr/>
            </a:pPr>
            <a:r>
              <a:rPr lang="en-US" dirty="0" smtClean="0">
                <a:sym typeface="Arial" charset="0"/>
              </a:rPr>
              <a:t>No single physical ASN or CSN topology is mandated – allowing room for vendor / operator differentiation</a:t>
            </a:r>
          </a:p>
          <a:p>
            <a:pPr lvl="1">
              <a:buFont typeface="Arial" charset="0"/>
              <a:buChar char="•"/>
              <a:defRPr/>
            </a:pPr>
            <a:r>
              <a:rPr lang="en-US" dirty="0" smtClean="0">
                <a:sym typeface="Arial" charset="0"/>
              </a:rPr>
              <a:t>Standardized decomposition of ASN into BS and ASN-GW</a:t>
            </a:r>
          </a:p>
          <a:p>
            <a:pPr lvl="1">
              <a:buFont typeface="Arial" charset="0"/>
              <a:buChar char="•"/>
              <a:defRPr/>
            </a:pPr>
            <a:r>
              <a:rPr lang="en-US" dirty="0" smtClean="0">
                <a:sym typeface="Arial" charset="0"/>
              </a:rPr>
              <a:t>CSN is fully kept opaque; no aim for standardized implementations</a:t>
            </a:r>
          </a:p>
          <a:p>
            <a:pPr>
              <a:buFont typeface="Arial" charset="0"/>
              <a:buChar char="•"/>
              <a:defRPr/>
            </a:pPr>
            <a:r>
              <a:rPr lang="en-US" dirty="0" smtClean="0">
                <a:sym typeface="Arial" charset="0"/>
              </a:rPr>
              <a:t>Mobility is mainly achieved by ASN anchored MM (R6, R4)</a:t>
            </a:r>
          </a:p>
          <a:p>
            <a:pPr lvl="1">
              <a:buFont typeface="Arial" charset="0"/>
              <a:buChar char="•"/>
              <a:defRPr/>
            </a:pPr>
            <a:r>
              <a:rPr lang="en-US" dirty="0" smtClean="0">
                <a:sym typeface="Arial" charset="0"/>
              </a:rPr>
              <a:t>R3 mobility (MIP) is used for path optimization, network sharing and wide-area </a:t>
            </a:r>
            <a:r>
              <a:rPr lang="en-US" dirty="0" err="1" smtClean="0">
                <a:sym typeface="Arial" charset="0"/>
              </a:rPr>
              <a:t>nomadicity</a:t>
            </a:r>
            <a:r>
              <a:rPr lang="en-US" dirty="0" smtClean="0">
                <a:sym typeface="Arial" charset="0"/>
              </a:rPr>
              <a:t>, but not for seamless handover.</a:t>
            </a:r>
          </a:p>
          <a:p>
            <a:pPr>
              <a:buFont typeface="Arial" charset="0"/>
              <a:buChar char="•"/>
              <a:defRPr/>
            </a:pPr>
            <a:r>
              <a:rPr lang="en-US" dirty="0" smtClean="0">
                <a:sym typeface="Arial" charset="0"/>
              </a:rPr>
              <a:t>AAA and Roaming is based on IETF EAP supporting any kind of ‘credentials’ (Password, Certificate, SIM &amp; U-SIM)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68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8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Heterogeneous Networking</a:t>
            </a:r>
            <a:br>
              <a:rPr lang="en-US" smtClean="0"/>
            </a:br>
            <a:r>
              <a:rPr lang="en-US" smtClean="0"/>
              <a:t>in IEEE 802</a:t>
            </a:r>
          </a:p>
        </p:txBody>
      </p:sp>
      <p:sp>
        <p:nvSpPr>
          <p:cNvPr id="41987" name="Content Placeholder 2"/>
          <p:cNvSpPr>
            <a:spLocks noGrp="1"/>
          </p:cNvSpPr>
          <p:nvPr>
            <p:ph idx="1"/>
          </p:nvPr>
        </p:nvSpPr>
        <p:spPr/>
        <p:txBody>
          <a:bodyPr/>
          <a:lstStyle/>
          <a:p>
            <a:r>
              <a:rPr lang="en-US" smtClean="0"/>
              <a:t>IEEE 802 provides a variety of optimized </a:t>
            </a:r>
            <a:br>
              <a:rPr lang="en-US" smtClean="0"/>
            </a:br>
            <a:r>
              <a:rPr lang="en-US" smtClean="0"/>
              <a:t>PHYs and MACs for</a:t>
            </a:r>
          </a:p>
          <a:p>
            <a:pPr lvl="1"/>
            <a:r>
              <a:rPr lang="en-US" smtClean="0"/>
              <a:t>fixed, nomadic, portable and mobile service</a:t>
            </a:r>
          </a:p>
          <a:p>
            <a:pPr lvl="1"/>
            <a:r>
              <a:rPr lang="en-US" smtClean="0"/>
              <a:t>macro, micro, pico and femto cells + ‘wired’</a:t>
            </a:r>
          </a:p>
          <a:p>
            <a:r>
              <a:rPr lang="en-US" smtClean="0"/>
              <a:t>However, IEEE 802 does not provide any specifications for inter-operator relations or higher layers of the Network-User-Interface.</a:t>
            </a:r>
          </a:p>
          <a:p>
            <a:r>
              <a:rPr lang="en-US" smtClean="0"/>
              <a:t>Due to the variety of its User-Network Interfaces, heterogeneous networking seems to be a valuable topic for IEEE 802.</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66"/>
          <p:cNvSpPr>
            <a:spLocks noChangeArrowheads="1"/>
          </p:cNvSpPr>
          <p:nvPr/>
        </p:nvSpPr>
        <p:spPr bwMode="auto">
          <a:xfrm>
            <a:off x="4419600" y="2286000"/>
            <a:ext cx="76200" cy="2514600"/>
          </a:xfrm>
          <a:prstGeom prst="rect">
            <a:avLst/>
          </a:prstGeom>
          <a:solidFill>
            <a:srgbClr val="FFC000"/>
          </a:solidFill>
          <a:ln w="25400">
            <a:noFill/>
            <a:round/>
            <a:headEnd/>
            <a:tailEnd/>
          </a:ln>
        </p:spPr>
        <p:txBody>
          <a:bodyPr>
            <a:prstTxWarp prst="textNoShape">
              <a:avLst/>
            </a:prstTxWarp>
          </a:bodyPr>
          <a:lstStyle/>
          <a:p>
            <a:pPr algn="ctr"/>
            <a:endParaRPr lang="en-US"/>
          </a:p>
        </p:txBody>
      </p:sp>
      <p:sp>
        <p:nvSpPr>
          <p:cNvPr id="43011" name="Rectangle 68"/>
          <p:cNvSpPr>
            <a:spLocks noChangeArrowheads="1"/>
          </p:cNvSpPr>
          <p:nvPr/>
        </p:nvSpPr>
        <p:spPr bwMode="auto">
          <a:xfrm>
            <a:off x="6400800" y="2209800"/>
            <a:ext cx="76200" cy="2590800"/>
          </a:xfrm>
          <a:prstGeom prst="rect">
            <a:avLst/>
          </a:prstGeom>
          <a:solidFill>
            <a:srgbClr val="FFC000"/>
          </a:solidFill>
          <a:ln w="25400">
            <a:noFill/>
            <a:round/>
            <a:headEnd/>
            <a:tailEnd/>
          </a:ln>
        </p:spPr>
        <p:txBody>
          <a:bodyPr>
            <a:prstTxWarp prst="textNoShape">
              <a:avLst/>
            </a:prstTxWarp>
          </a:bodyPr>
          <a:lstStyle/>
          <a:p>
            <a:pPr algn="ctr"/>
            <a:endParaRPr lang="en-US"/>
          </a:p>
        </p:txBody>
      </p:sp>
      <p:sp>
        <p:nvSpPr>
          <p:cNvPr id="43012" name="Rectangle 69"/>
          <p:cNvSpPr>
            <a:spLocks noChangeArrowheads="1"/>
          </p:cNvSpPr>
          <p:nvPr/>
        </p:nvSpPr>
        <p:spPr bwMode="auto">
          <a:xfrm>
            <a:off x="1524000" y="2286000"/>
            <a:ext cx="76200" cy="2514600"/>
          </a:xfrm>
          <a:prstGeom prst="rect">
            <a:avLst/>
          </a:prstGeom>
          <a:solidFill>
            <a:srgbClr val="FFC000"/>
          </a:solidFill>
          <a:ln w="25400">
            <a:noFill/>
            <a:round/>
            <a:headEnd/>
            <a:tailEnd/>
          </a:ln>
        </p:spPr>
        <p:txBody>
          <a:bodyPr>
            <a:prstTxWarp prst="textNoShape">
              <a:avLst/>
            </a:prstTxWarp>
          </a:bodyPr>
          <a:lstStyle/>
          <a:p>
            <a:pPr algn="ctr"/>
            <a:endParaRPr lang="en-US"/>
          </a:p>
        </p:txBody>
      </p:sp>
      <p:sp>
        <p:nvSpPr>
          <p:cNvPr id="43013" name="Rectangle 4"/>
          <p:cNvSpPr>
            <a:spLocks noGrp="1" noChangeArrowheads="1"/>
          </p:cNvSpPr>
          <p:nvPr>
            <p:ph type="title"/>
          </p:nvPr>
        </p:nvSpPr>
        <p:spPr/>
        <p:txBody>
          <a:bodyPr/>
          <a:lstStyle/>
          <a:p>
            <a:r>
              <a:rPr lang="en-US"/>
              <a:t>Mobile WiMAX Specification Framework</a:t>
            </a:r>
          </a:p>
        </p:txBody>
      </p:sp>
      <p:sp>
        <p:nvSpPr>
          <p:cNvPr id="68" name="Content Placeholder 67"/>
          <p:cNvSpPr>
            <a:spLocks noGrp="1"/>
          </p:cNvSpPr>
          <p:nvPr>
            <p:ph idx="1"/>
          </p:nvPr>
        </p:nvSpPr>
        <p:spPr>
          <a:xfrm>
            <a:off x="228600" y="5334000"/>
            <a:ext cx="8686800" cy="1447800"/>
          </a:xfrm>
        </p:spPr>
        <p:txBody>
          <a:bodyPr>
            <a:normAutofit fontScale="85000" lnSpcReduction="20000"/>
          </a:bodyPr>
          <a:lstStyle/>
          <a:p>
            <a:pPr>
              <a:buFont typeface="Arial" charset="0"/>
              <a:buChar char="•"/>
              <a:defRPr/>
            </a:pPr>
            <a:r>
              <a:rPr lang="en-US" dirty="0" err="1" smtClean="0">
                <a:sym typeface="Arial" charset="0"/>
              </a:rPr>
              <a:t>WiMAX</a:t>
            </a:r>
            <a:r>
              <a:rPr lang="en-US" dirty="0" smtClean="0">
                <a:sym typeface="Arial" charset="0"/>
              </a:rPr>
              <a:t> provides ‘generic’ network specifications for:</a:t>
            </a:r>
          </a:p>
          <a:p>
            <a:pPr lvl="1">
              <a:buFont typeface="Arial" charset="0"/>
              <a:buChar char="•"/>
              <a:defRPr/>
            </a:pPr>
            <a:r>
              <a:rPr lang="en-US" dirty="0" smtClean="0">
                <a:sym typeface="Arial" charset="0"/>
              </a:rPr>
              <a:t>User Network Interface (Authentication, IP-Configuration, Provisioning) on top of </a:t>
            </a:r>
            <a:r>
              <a:rPr lang="en-US" dirty="0" smtClean="0">
                <a:sym typeface="Arial" charset="0"/>
              </a:rPr>
              <a:t>IEEE 802.16 </a:t>
            </a:r>
            <a:r>
              <a:rPr lang="en-US" dirty="0" smtClean="0">
                <a:sym typeface="Arial" charset="0"/>
              </a:rPr>
              <a:t>radio specification</a:t>
            </a:r>
          </a:p>
          <a:p>
            <a:pPr lvl="1">
              <a:buFont typeface="Arial" charset="0"/>
              <a:buChar char="•"/>
              <a:defRPr/>
            </a:pPr>
            <a:r>
              <a:rPr lang="en-US" dirty="0" smtClean="0">
                <a:sym typeface="Arial" charset="0"/>
              </a:rPr>
              <a:t>Network </a:t>
            </a:r>
            <a:r>
              <a:rPr lang="en-US" dirty="0" err="1" smtClean="0">
                <a:sym typeface="Arial" charset="0"/>
              </a:rPr>
              <a:t>Network</a:t>
            </a:r>
            <a:r>
              <a:rPr lang="en-US" dirty="0" smtClean="0">
                <a:sym typeface="Arial" charset="0"/>
              </a:rPr>
              <a:t> Interface (Network sharing, Roaming)</a:t>
            </a:r>
            <a:endParaRPr lang="en-US" dirty="0">
              <a:sym typeface="Arial" charset="0"/>
            </a:endParaRPr>
          </a:p>
        </p:txBody>
      </p:sp>
      <p:grpSp>
        <p:nvGrpSpPr>
          <p:cNvPr id="43015" name="Group 68"/>
          <p:cNvGrpSpPr>
            <a:grpSpLocks/>
          </p:cNvGrpSpPr>
          <p:nvPr/>
        </p:nvGrpSpPr>
        <p:grpSpPr bwMode="auto">
          <a:xfrm>
            <a:off x="152400" y="1447800"/>
            <a:ext cx="8705850" cy="3581400"/>
            <a:chOff x="330200" y="1653649"/>
            <a:chExt cx="8705850" cy="3581401"/>
          </a:xfrm>
        </p:grpSpPr>
        <p:sp>
          <p:nvSpPr>
            <p:cNvPr id="43019" name="Rectangle 69"/>
            <p:cNvSpPr>
              <a:spLocks noChangeArrowheads="1"/>
            </p:cNvSpPr>
            <p:nvPr/>
          </p:nvSpPr>
          <p:spPr bwMode="auto">
            <a:xfrm>
              <a:off x="6891255" y="2276475"/>
              <a:ext cx="574675" cy="2951163"/>
            </a:xfrm>
            <a:prstGeom prst="rect">
              <a:avLst/>
            </a:prstGeom>
            <a:solidFill>
              <a:schemeClr val="hlink">
                <a:alpha val="50195"/>
              </a:schemeClr>
            </a:solidFill>
            <a:ln w="9525">
              <a:noFill/>
              <a:miter lim="800000"/>
              <a:headEnd/>
              <a:tailEnd/>
            </a:ln>
          </p:spPr>
          <p:txBody>
            <a:bodyPr lIns="90000" tIns="43200" rIns="90000" bIns="43200" anchor="ctr">
              <a:prstTxWarp prst="textNoShape">
                <a:avLst/>
              </a:prstTxWarp>
              <a:spAutoFit/>
            </a:bodyPr>
            <a:lstStyle/>
            <a:p>
              <a:pPr algn="ctr"/>
              <a:endParaRPr lang="en-US"/>
            </a:p>
          </p:txBody>
        </p:sp>
        <p:sp>
          <p:nvSpPr>
            <p:cNvPr id="43020" name="Rectangle 19"/>
            <p:cNvSpPr>
              <a:spLocks noChangeArrowheads="1"/>
            </p:cNvSpPr>
            <p:nvPr/>
          </p:nvSpPr>
          <p:spPr bwMode="auto">
            <a:xfrm>
              <a:off x="1979613" y="3068637"/>
              <a:ext cx="936625" cy="1800224"/>
            </a:xfrm>
            <a:prstGeom prst="rect">
              <a:avLst/>
            </a:prstGeom>
            <a:solidFill>
              <a:schemeClr val="accent1"/>
            </a:solidFill>
            <a:ln w="9525">
              <a:noFill/>
              <a:miter lim="800000"/>
              <a:headEnd/>
              <a:tailEnd/>
            </a:ln>
          </p:spPr>
          <p:txBody>
            <a:bodyPr lIns="90000" tIns="43200" rIns="90000" bIns="43200" anchor="ctr">
              <a:prstTxWarp prst="textNoShape">
                <a:avLst/>
              </a:prstTxWarp>
              <a:spAutoFit/>
            </a:bodyPr>
            <a:lstStyle/>
            <a:p>
              <a:pPr algn="ctr"/>
              <a:endParaRPr lang="en-US"/>
            </a:p>
          </p:txBody>
        </p:sp>
        <p:sp>
          <p:nvSpPr>
            <p:cNvPr id="43021" name="Rectangle 5"/>
            <p:cNvSpPr>
              <a:spLocks noChangeArrowheads="1"/>
            </p:cNvSpPr>
            <p:nvPr/>
          </p:nvSpPr>
          <p:spPr bwMode="auto">
            <a:xfrm>
              <a:off x="395288" y="2263250"/>
              <a:ext cx="792161" cy="1237188"/>
            </a:xfrm>
            <a:prstGeom prst="rect">
              <a:avLst/>
            </a:prstGeom>
            <a:solidFill>
              <a:schemeClr val="accent1"/>
            </a:solidFill>
            <a:ln w="9525">
              <a:noFill/>
              <a:miter lim="800000"/>
              <a:headEnd/>
              <a:tailEnd/>
            </a:ln>
          </p:spPr>
          <p:txBody>
            <a:bodyPr lIns="90000" tIns="43200" rIns="90000" bIns="43200" anchor="ctr">
              <a:prstTxWarp prst="textNoShape">
                <a:avLst/>
              </a:prstTxWarp>
            </a:bodyPr>
            <a:lstStyle/>
            <a:p>
              <a:pPr algn="ctr"/>
              <a:endParaRPr lang="en-US"/>
            </a:p>
          </p:txBody>
        </p:sp>
        <p:sp>
          <p:nvSpPr>
            <p:cNvPr id="43022" name="Rectangle 6"/>
            <p:cNvSpPr>
              <a:spLocks noChangeArrowheads="1"/>
            </p:cNvSpPr>
            <p:nvPr/>
          </p:nvSpPr>
          <p:spPr bwMode="auto">
            <a:xfrm>
              <a:off x="395288" y="1691750"/>
              <a:ext cx="792161" cy="579686"/>
            </a:xfrm>
            <a:prstGeom prst="rect">
              <a:avLst/>
            </a:prstGeom>
            <a:solidFill>
              <a:schemeClr val="accent2">
                <a:alpha val="50195"/>
              </a:schemeClr>
            </a:solidFill>
            <a:ln w="9525">
              <a:noFill/>
              <a:miter lim="800000"/>
              <a:headEnd/>
              <a:tailEnd/>
            </a:ln>
          </p:spPr>
          <p:txBody>
            <a:bodyPr lIns="90000" tIns="43200" rIns="90000" bIns="43200" anchor="ctr">
              <a:prstTxWarp prst="textNoShape">
                <a:avLst/>
              </a:prstTxWarp>
              <a:spAutoFit/>
            </a:bodyPr>
            <a:lstStyle/>
            <a:p>
              <a:pPr algn="ctr"/>
              <a:endParaRPr lang="en-US"/>
            </a:p>
          </p:txBody>
        </p:sp>
        <p:sp>
          <p:nvSpPr>
            <p:cNvPr id="50183" name="Rectangle 7"/>
            <p:cNvSpPr>
              <a:spLocks noChangeArrowheads="1"/>
            </p:cNvSpPr>
            <p:nvPr/>
          </p:nvSpPr>
          <p:spPr bwMode="auto">
            <a:xfrm>
              <a:off x="395288" y="3499913"/>
              <a:ext cx="792162" cy="1368425"/>
            </a:xfrm>
            <a:prstGeom prst="rect">
              <a:avLst/>
            </a:prstGeom>
            <a:solidFill>
              <a:schemeClr val="bg2">
                <a:lumMod val="75000"/>
              </a:schemeClr>
            </a:solidFill>
            <a:ln w="9525" algn="ctr">
              <a:noFill/>
              <a:miter lim="800000"/>
              <a:headEnd/>
              <a:tailEnd/>
            </a:ln>
            <a:effectLst/>
          </p:spPr>
          <p:txBody>
            <a:bodyPr lIns="90000" tIns="43200" rIns="90000" bIns="43200" anchor="ctr"/>
            <a:lstStyle/>
            <a:p>
              <a:pPr algn="ctr" defTabSz="762000">
                <a:defRPr/>
              </a:pPr>
              <a:endParaRPr lang="en-US">
                <a:latin typeface="Gill Sans" pitchFamily="-1" charset="0"/>
                <a:sym typeface="Gill Sans" pitchFamily="-1" charset="0"/>
              </a:endParaRPr>
            </a:p>
          </p:txBody>
        </p:sp>
        <p:sp>
          <p:nvSpPr>
            <p:cNvPr id="43024" name="Text Box 9"/>
            <p:cNvSpPr txBox="1">
              <a:spLocks noChangeArrowheads="1"/>
            </p:cNvSpPr>
            <p:nvPr/>
          </p:nvSpPr>
          <p:spPr bwMode="auto">
            <a:xfrm>
              <a:off x="474865" y="3500439"/>
              <a:ext cx="715558" cy="271910"/>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200" b="1">
                  <a:solidFill>
                    <a:schemeClr val="bg1"/>
                  </a:solidFill>
                  <a:latin typeface="Arial Narrow" pitchFamily="-84" charset="0"/>
                </a:rPr>
                <a:t>Radio I/F</a:t>
              </a:r>
            </a:p>
          </p:txBody>
        </p:sp>
        <p:sp>
          <p:nvSpPr>
            <p:cNvPr id="43025" name="Text Box 11"/>
            <p:cNvSpPr txBox="1">
              <a:spLocks noChangeArrowheads="1"/>
            </p:cNvSpPr>
            <p:nvPr/>
          </p:nvSpPr>
          <p:spPr bwMode="auto">
            <a:xfrm>
              <a:off x="430213" y="3808413"/>
              <a:ext cx="719137" cy="1008062"/>
            </a:xfrm>
            <a:prstGeom prst="rect">
              <a:avLst/>
            </a:prstGeom>
            <a:solidFill>
              <a:srgbClr val="C0C0C0"/>
            </a:solidFill>
            <a:ln w="9525">
              <a:noFill/>
              <a:miter lim="800000"/>
              <a:headEnd/>
              <a:tailEnd/>
            </a:ln>
          </p:spPr>
          <p:txBody>
            <a:bodyPr lIns="0" tIns="36000" rIns="0" bIns="36000">
              <a:prstTxWarp prst="textNoShape">
                <a:avLst/>
              </a:prstTxWarp>
            </a:bodyPr>
            <a:lstStyle/>
            <a:p>
              <a:pPr algn="ctr" defTabSz="762000"/>
              <a:r>
                <a:rPr lang="en-US" sz="1200" b="1" i="1">
                  <a:latin typeface="Arial Narrow" pitchFamily="-84" charset="0"/>
                </a:rPr>
                <a:t>IEEE802.16</a:t>
              </a:r>
            </a:p>
            <a:p>
              <a:pPr algn="ctr" defTabSz="762000"/>
              <a:r>
                <a:rPr lang="en-US" sz="1200" b="1">
                  <a:latin typeface="Arial Narrow" pitchFamily="-84" charset="0"/>
                </a:rPr>
                <a:t>MAC</a:t>
              </a:r>
            </a:p>
            <a:p>
              <a:pPr algn="ctr" defTabSz="762000"/>
              <a:endParaRPr lang="en-US" sz="1200" b="1">
                <a:latin typeface="Arial Narrow" pitchFamily="-84" charset="0"/>
              </a:endParaRPr>
            </a:p>
            <a:p>
              <a:pPr algn="ctr" defTabSz="762000"/>
              <a:r>
                <a:rPr lang="en-US" sz="1200" b="1">
                  <a:latin typeface="Arial Narrow" pitchFamily="-84" charset="0"/>
                </a:rPr>
                <a:t>PHY</a:t>
              </a:r>
            </a:p>
          </p:txBody>
        </p:sp>
        <p:sp>
          <p:nvSpPr>
            <p:cNvPr id="43026" name="Text Box 12"/>
            <p:cNvSpPr txBox="1">
              <a:spLocks noChangeArrowheads="1"/>
            </p:cNvSpPr>
            <p:nvPr/>
          </p:nvSpPr>
          <p:spPr bwMode="auto">
            <a:xfrm>
              <a:off x="330200" y="2420938"/>
              <a:ext cx="935039" cy="450850"/>
            </a:xfrm>
            <a:prstGeom prst="rect">
              <a:avLst/>
            </a:prstGeom>
            <a:noFill/>
            <a:ln w="9525">
              <a:noFill/>
              <a:miter lim="800000"/>
              <a:headEnd/>
              <a:tailEnd/>
            </a:ln>
          </p:spPr>
          <p:txBody>
            <a:bodyPr lIns="90000" tIns="43200" rIns="90000" bIns="43200">
              <a:prstTxWarp prst="textNoShape">
                <a:avLst/>
              </a:prstTxWarp>
              <a:spAutoFit/>
            </a:bodyPr>
            <a:lstStyle/>
            <a:p>
              <a:pPr algn="ctr" defTabSz="762000"/>
              <a:r>
                <a:rPr lang="en-US" sz="1200" b="1">
                  <a:latin typeface="Arial Narrow" pitchFamily="-84" charset="0"/>
                </a:rPr>
                <a:t>IP Connectivity</a:t>
              </a:r>
            </a:p>
          </p:txBody>
        </p:sp>
        <p:sp>
          <p:nvSpPr>
            <p:cNvPr id="43027" name="Text Box 13"/>
            <p:cNvSpPr txBox="1">
              <a:spLocks noChangeArrowheads="1"/>
            </p:cNvSpPr>
            <p:nvPr/>
          </p:nvSpPr>
          <p:spPr bwMode="auto">
            <a:xfrm>
              <a:off x="381000" y="1758425"/>
              <a:ext cx="862013" cy="504825"/>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200" b="1">
                  <a:latin typeface="Arial Narrow" pitchFamily="-84" charset="0"/>
                </a:rPr>
                <a:t>Application</a:t>
              </a:r>
            </a:p>
            <a:p>
              <a:pPr algn="ctr" defTabSz="762000"/>
              <a:r>
                <a:rPr lang="en-US" sz="1200" b="1">
                  <a:latin typeface="Arial Narrow" pitchFamily="-84" charset="0"/>
                </a:rPr>
                <a:t>Clients</a:t>
              </a:r>
            </a:p>
          </p:txBody>
        </p:sp>
        <p:sp>
          <p:nvSpPr>
            <p:cNvPr id="43028" name="Rectangle 14"/>
            <p:cNvSpPr>
              <a:spLocks noChangeArrowheads="1"/>
            </p:cNvSpPr>
            <p:nvPr/>
          </p:nvSpPr>
          <p:spPr bwMode="auto">
            <a:xfrm>
              <a:off x="395288" y="1653649"/>
              <a:ext cx="792161" cy="3215213"/>
            </a:xfrm>
            <a:prstGeom prst="rect">
              <a:avLst/>
            </a:prstGeom>
            <a:noFill/>
            <a:ln w="9525">
              <a:solidFill>
                <a:schemeClr val="tx1"/>
              </a:solidFill>
              <a:miter lim="800000"/>
              <a:headEnd/>
              <a:tailEnd/>
            </a:ln>
          </p:spPr>
          <p:txBody>
            <a:bodyPr lIns="90000" tIns="43200" rIns="90000" bIns="43200" anchor="ctr">
              <a:prstTxWarp prst="textNoShape">
                <a:avLst/>
              </a:prstTxWarp>
            </a:bodyPr>
            <a:lstStyle/>
            <a:p>
              <a:pPr algn="ctr"/>
              <a:endParaRPr lang="en-US"/>
            </a:p>
          </p:txBody>
        </p:sp>
        <p:sp>
          <p:nvSpPr>
            <p:cNvPr id="50192" name="Rectangle 16"/>
            <p:cNvSpPr>
              <a:spLocks noChangeArrowheads="1"/>
            </p:cNvSpPr>
            <p:nvPr/>
          </p:nvSpPr>
          <p:spPr bwMode="auto">
            <a:xfrm>
              <a:off x="1979613" y="3499913"/>
              <a:ext cx="792162" cy="1368425"/>
            </a:xfrm>
            <a:prstGeom prst="rect">
              <a:avLst/>
            </a:prstGeom>
            <a:solidFill>
              <a:schemeClr val="bg2">
                <a:lumMod val="75000"/>
              </a:schemeClr>
            </a:solidFill>
            <a:ln w="9525" algn="ctr">
              <a:noFill/>
              <a:miter lim="800000"/>
              <a:headEnd/>
              <a:tailEnd/>
            </a:ln>
            <a:effectLst/>
          </p:spPr>
          <p:txBody>
            <a:bodyPr lIns="90000" tIns="43200" rIns="90000" bIns="43200" anchor="ctr"/>
            <a:lstStyle/>
            <a:p>
              <a:pPr algn="ctr" defTabSz="762000">
                <a:defRPr/>
              </a:pPr>
              <a:endParaRPr lang="en-US">
                <a:latin typeface="Gill Sans" pitchFamily="-1" charset="0"/>
                <a:sym typeface="Gill Sans" pitchFamily="-1" charset="0"/>
              </a:endParaRPr>
            </a:p>
          </p:txBody>
        </p:sp>
        <p:sp>
          <p:nvSpPr>
            <p:cNvPr id="43030" name="Text Box 17"/>
            <p:cNvSpPr txBox="1">
              <a:spLocks noChangeArrowheads="1"/>
            </p:cNvSpPr>
            <p:nvPr/>
          </p:nvSpPr>
          <p:spPr bwMode="auto">
            <a:xfrm>
              <a:off x="2059190" y="3500439"/>
              <a:ext cx="715558" cy="271910"/>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200" b="1">
                  <a:solidFill>
                    <a:schemeClr val="bg1"/>
                  </a:solidFill>
                  <a:latin typeface="Arial Narrow" pitchFamily="-84" charset="0"/>
                </a:rPr>
                <a:t>Radio I/F</a:t>
              </a:r>
            </a:p>
          </p:txBody>
        </p:sp>
        <p:sp>
          <p:nvSpPr>
            <p:cNvPr id="43031" name="Text Box 18"/>
            <p:cNvSpPr txBox="1">
              <a:spLocks noChangeArrowheads="1"/>
            </p:cNvSpPr>
            <p:nvPr/>
          </p:nvSpPr>
          <p:spPr bwMode="auto">
            <a:xfrm>
              <a:off x="2014538" y="3808413"/>
              <a:ext cx="719137" cy="1008062"/>
            </a:xfrm>
            <a:prstGeom prst="rect">
              <a:avLst/>
            </a:prstGeom>
            <a:solidFill>
              <a:srgbClr val="C0C0C0"/>
            </a:solidFill>
            <a:ln w="9525">
              <a:noFill/>
              <a:miter lim="800000"/>
              <a:headEnd/>
              <a:tailEnd/>
            </a:ln>
          </p:spPr>
          <p:txBody>
            <a:bodyPr lIns="0" tIns="36000" rIns="0" bIns="36000">
              <a:prstTxWarp prst="textNoShape">
                <a:avLst/>
              </a:prstTxWarp>
            </a:bodyPr>
            <a:lstStyle/>
            <a:p>
              <a:pPr algn="ctr" defTabSz="762000"/>
              <a:r>
                <a:rPr lang="en-US" sz="1200" b="1" i="1">
                  <a:latin typeface="Arial Narrow" pitchFamily="-84" charset="0"/>
                </a:rPr>
                <a:t>IEEE802.16</a:t>
              </a:r>
            </a:p>
            <a:p>
              <a:pPr algn="ctr" defTabSz="762000"/>
              <a:r>
                <a:rPr lang="en-US" sz="1200" b="1">
                  <a:latin typeface="Arial Narrow" pitchFamily="-84" charset="0"/>
                </a:rPr>
                <a:t>MAC</a:t>
              </a:r>
            </a:p>
            <a:p>
              <a:pPr algn="ctr" defTabSz="762000"/>
              <a:endParaRPr lang="en-US" sz="1200" b="1">
                <a:latin typeface="Arial Narrow" pitchFamily="-84" charset="0"/>
              </a:endParaRPr>
            </a:p>
            <a:p>
              <a:pPr algn="ctr" defTabSz="762000"/>
              <a:r>
                <a:rPr lang="en-US" sz="1200" b="1">
                  <a:latin typeface="Arial Narrow" pitchFamily="-84" charset="0"/>
                </a:rPr>
                <a:t>PHY</a:t>
              </a:r>
            </a:p>
          </p:txBody>
        </p:sp>
        <p:sp>
          <p:nvSpPr>
            <p:cNvPr id="43032" name="Rectangle 15"/>
            <p:cNvSpPr>
              <a:spLocks noChangeArrowheads="1"/>
            </p:cNvSpPr>
            <p:nvPr/>
          </p:nvSpPr>
          <p:spPr bwMode="auto">
            <a:xfrm>
              <a:off x="1979613" y="3068637"/>
              <a:ext cx="936625" cy="1800224"/>
            </a:xfrm>
            <a:prstGeom prst="rect">
              <a:avLst/>
            </a:prstGeom>
            <a:noFill/>
            <a:ln w="9525">
              <a:solidFill>
                <a:schemeClr val="tx1"/>
              </a:solidFill>
              <a:miter lim="800000"/>
              <a:headEnd/>
              <a:tailEnd/>
            </a:ln>
          </p:spPr>
          <p:txBody>
            <a:bodyPr lIns="90000" tIns="43200" rIns="90000" bIns="43200" anchor="ctr">
              <a:prstTxWarp prst="textNoShape">
                <a:avLst/>
              </a:prstTxWarp>
              <a:spAutoFit/>
            </a:bodyPr>
            <a:lstStyle/>
            <a:p>
              <a:pPr algn="ctr"/>
              <a:endParaRPr lang="en-US"/>
            </a:p>
          </p:txBody>
        </p:sp>
        <p:sp>
          <p:nvSpPr>
            <p:cNvPr id="43033" name="Rectangle 20"/>
            <p:cNvSpPr>
              <a:spLocks noChangeArrowheads="1"/>
            </p:cNvSpPr>
            <p:nvPr/>
          </p:nvSpPr>
          <p:spPr bwMode="auto">
            <a:xfrm>
              <a:off x="3419475" y="3068637"/>
              <a:ext cx="936625" cy="1800224"/>
            </a:xfrm>
            <a:prstGeom prst="rect">
              <a:avLst/>
            </a:prstGeom>
            <a:solidFill>
              <a:schemeClr val="accent1"/>
            </a:solidFill>
            <a:ln w="9525">
              <a:solidFill>
                <a:schemeClr val="tx1"/>
              </a:solidFill>
              <a:miter lim="800000"/>
              <a:headEnd/>
              <a:tailEnd/>
            </a:ln>
          </p:spPr>
          <p:txBody>
            <a:bodyPr lIns="90000" tIns="43200" rIns="90000" bIns="43200" anchor="ctr">
              <a:prstTxWarp prst="textNoShape">
                <a:avLst/>
              </a:prstTxWarp>
              <a:spAutoFit/>
            </a:bodyPr>
            <a:lstStyle/>
            <a:p>
              <a:pPr algn="ctr"/>
              <a:endParaRPr lang="en-US"/>
            </a:p>
          </p:txBody>
        </p:sp>
        <p:sp>
          <p:nvSpPr>
            <p:cNvPr id="43034" name="Line 21"/>
            <p:cNvSpPr>
              <a:spLocks noChangeShapeType="1"/>
            </p:cNvSpPr>
            <p:nvPr/>
          </p:nvSpPr>
          <p:spPr bwMode="auto">
            <a:xfrm>
              <a:off x="1187450" y="4652963"/>
              <a:ext cx="792163"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35" name="Line 22"/>
            <p:cNvSpPr>
              <a:spLocks noChangeShapeType="1"/>
            </p:cNvSpPr>
            <p:nvPr/>
          </p:nvSpPr>
          <p:spPr bwMode="auto">
            <a:xfrm>
              <a:off x="1187450" y="4221163"/>
              <a:ext cx="792163"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36" name="Line 23"/>
            <p:cNvSpPr>
              <a:spLocks noChangeShapeType="1"/>
            </p:cNvSpPr>
            <p:nvPr/>
          </p:nvSpPr>
          <p:spPr bwMode="auto">
            <a:xfrm>
              <a:off x="1187450" y="3284538"/>
              <a:ext cx="792163"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37" name="Line 24"/>
            <p:cNvSpPr>
              <a:spLocks noChangeShapeType="1"/>
            </p:cNvSpPr>
            <p:nvPr/>
          </p:nvSpPr>
          <p:spPr bwMode="auto">
            <a:xfrm>
              <a:off x="2916238" y="4005263"/>
              <a:ext cx="503237"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38" name="AutoShape 25"/>
            <p:cNvSpPr>
              <a:spLocks noChangeArrowheads="1"/>
            </p:cNvSpPr>
            <p:nvPr/>
          </p:nvSpPr>
          <p:spPr bwMode="auto">
            <a:xfrm>
              <a:off x="1979613" y="2568050"/>
              <a:ext cx="2376487" cy="2401328"/>
            </a:xfrm>
            <a:prstGeom prst="roundRect">
              <a:avLst>
                <a:gd name="adj" fmla="val 4333"/>
              </a:avLst>
            </a:prstGeom>
            <a:noFill/>
            <a:ln w="9525">
              <a:solidFill>
                <a:schemeClr val="tx1"/>
              </a:solidFill>
              <a:round/>
              <a:headEnd/>
              <a:tailEnd/>
            </a:ln>
          </p:spPr>
          <p:txBody>
            <a:bodyPr lIns="90000" tIns="43200" rIns="90000" bIns="43200" anchor="ctr">
              <a:prstTxWarp prst="textNoShape">
                <a:avLst/>
              </a:prstTxWarp>
            </a:bodyPr>
            <a:lstStyle/>
            <a:p>
              <a:pPr algn="ctr"/>
              <a:endParaRPr lang="en-US"/>
            </a:p>
          </p:txBody>
        </p:sp>
        <p:sp>
          <p:nvSpPr>
            <p:cNvPr id="43039" name="Text Box 26"/>
            <p:cNvSpPr txBox="1">
              <a:spLocks noChangeArrowheads="1"/>
            </p:cNvSpPr>
            <p:nvPr/>
          </p:nvSpPr>
          <p:spPr bwMode="auto">
            <a:xfrm>
              <a:off x="395288" y="4930776"/>
              <a:ext cx="741206"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SS/MS</a:t>
              </a:r>
            </a:p>
          </p:txBody>
        </p:sp>
        <p:sp>
          <p:nvSpPr>
            <p:cNvPr id="43040" name="Text Box 27"/>
            <p:cNvSpPr txBox="1">
              <a:spLocks noChangeArrowheads="1"/>
            </p:cNvSpPr>
            <p:nvPr/>
          </p:nvSpPr>
          <p:spPr bwMode="auto">
            <a:xfrm>
              <a:off x="2916238" y="4932363"/>
              <a:ext cx="561670"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ASN</a:t>
              </a:r>
            </a:p>
          </p:txBody>
        </p:sp>
        <p:sp>
          <p:nvSpPr>
            <p:cNvPr id="43041" name="Text Box 28"/>
            <p:cNvSpPr txBox="1">
              <a:spLocks noChangeArrowheads="1"/>
            </p:cNvSpPr>
            <p:nvPr/>
          </p:nvSpPr>
          <p:spPr bwMode="auto">
            <a:xfrm>
              <a:off x="3433763" y="2824163"/>
              <a:ext cx="930361"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ASN-GW</a:t>
              </a:r>
            </a:p>
          </p:txBody>
        </p:sp>
        <p:sp>
          <p:nvSpPr>
            <p:cNvPr id="43042" name="Text Box 29"/>
            <p:cNvSpPr txBox="1">
              <a:spLocks noChangeArrowheads="1"/>
            </p:cNvSpPr>
            <p:nvPr/>
          </p:nvSpPr>
          <p:spPr bwMode="auto">
            <a:xfrm>
              <a:off x="2268538" y="2828925"/>
              <a:ext cx="431826"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BS</a:t>
              </a:r>
            </a:p>
          </p:txBody>
        </p:sp>
        <p:sp>
          <p:nvSpPr>
            <p:cNvPr id="43043" name="Oval 30"/>
            <p:cNvSpPr>
              <a:spLocks noChangeArrowheads="1"/>
            </p:cNvSpPr>
            <p:nvPr/>
          </p:nvSpPr>
          <p:spPr bwMode="auto">
            <a:xfrm>
              <a:off x="1438275" y="3141663"/>
              <a:ext cx="215901" cy="1727200"/>
            </a:xfrm>
            <a:prstGeom prst="ellipse">
              <a:avLst/>
            </a:prstGeom>
            <a:noFill/>
            <a:ln w="9525">
              <a:solidFill>
                <a:schemeClr val="tx1"/>
              </a:solidFill>
              <a:round/>
              <a:headEnd/>
              <a:tailEnd/>
            </a:ln>
          </p:spPr>
          <p:txBody>
            <a:bodyPr lIns="90000" tIns="43200" rIns="90000" bIns="43200" anchor="ctr">
              <a:prstTxWarp prst="textNoShape">
                <a:avLst/>
              </a:prstTxWarp>
              <a:spAutoFit/>
            </a:bodyPr>
            <a:lstStyle/>
            <a:p>
              <a:pPr algn="ctr"/>
              <a:endParaRPr lang="en-US"/>
            </a:p>
          </p:txBody>
        </p:sp>
        <p:sp>
          <p:nvSpPr>
            <p:cNvPr id="43044" name="AutoShape 31"/>
            <p:cNvSpPr>
              <a:spLocks noChangeArrowheads="1"/>
            </p:cNvSpPr>
            <p:nvPr/>
          </p:nvSpPr>
          <p:spPr bwMode="auto">
            <a:xfrm>
              <a:off x="4860925" y="2276475"/>
              <a:ext cx="1439863" cy="2665413"/>
            </a:xfrm>
            <a:prstGeom prst="roundRect">
              <a:avLst>
                <a:gd name="adj" fmla="val 4333"/>
              </a:avLst>
            </a:prstGeom>
            <a:noFill/>
            <a:ln w="9525">
              <a:solidFill>
                <a:schemeClr val="tx1"/>
              </a:solidFill>
              <a:round/>
              <a:headEnd/>
              <a:tailEnd/>
            </a:ln>
          </p:spPr>
          <p:txBody>
            <a:bodyPr lIns="90000" tIns="43200" rIns="90000" bIns="43200" anchor="ctr">
              <a:prstTxWarp prst="textNoShape">
                <a:avLst/>
              </a:prstTxWarp>
              <a:spAutoFit/>
            </a:bodyPr>
            <a:lstStyle/>
            <a:p>
              <a:pPr algn="ctr"/>
              <a:endParaRPr lang="en-US"/>
            </a:p>
          </p:txBody>
        </p:sp>
        <p:sp>
          <p:nvSpPr>
            <p:cNvPr id="43045" name="Text Box 32"/>
            <p:cNvSpPr txBox="1">
              <a:spLocks noChangeArrowheads="1"/>
            </p:cNvSpPr>
            <p:nvPr/>
          </p:nvSpPr>
          <p:spPr bwMode="auto">
            <a:xfrm>
              <a:off x="5311775" y="4930775"/>
              <a:ext cx="561670"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CSN</a:t>
              </a:r>
            </a:p>
          </p:txBody>
        </p:sp>
        <p:sp>
          <p:nvSpPr>
            <p:cNvPr id="43046" name="Line 33"/>
            <p:cNvSpPr>
              <a:spLocks noChangeShapeType="1"/>
            </p:cNvSpPr>
            <p:nvPr/>
          </p:nvSpPr>
          <p:spPr bwMode="auto">
            <a:xfrm>
              <a:off x="4356100" y="4005263"/>
              <a:ext cx="503238"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47" name="Line 34"/>
            <p:cNvSpPr>
              <a:spLocks noChangeShapeType="1"/>
            </p:cNvSpPr>
            <p:nvPr/>
          </p:nvSpPr>
          <p:spPr bwMode="auto">
            <a:xfrm>
              <a:off x="1187450" y="2772765"/>
              <a:ext cx="3673475"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48" name="Rectangle 35"/>
            <p:cNvSpPr>
              <a:spLocks noChangeArrowheads="1"/>
            </p:cNvSpPr>
            <p:nvPr/>
          </p:nvSpPr>
          <p:spPr bwMode="auto">
            <a:xfrm>
              <a:off x="5003800" y="4148138"/>
              <a:ext cx="431800" cy="427037"/>
            </a:xfrm>
            <a:prstGeom prst="rect">
              <a:avLst/>
            </a:prstGeom>
            <a:solidFill>
              <a:schemeClr val="accent1"/>
            </a:solidFill>
            <a:ln w="9525">
              <a:solidFill>
                <a:schemeClr val="tx1"/>
              </a:solidFill>
              <a:miter lim="800000"/>
              <a:headEnd/>
              <a:tailEnd/>
            </a:ln>
          </p:spPr>
          <p:txBody>
            <a:bodyPr lIns="72000" tIns="72000" rIns="72000" bIns="72000" anchor="ctr">
              <a:prstTxWarp prst="textNoShape">
                <a:avLst/>
              </a:prstTxWarp>
            </a:bodyPr>
            <a:lstStyle/>
            <a:p>
              <a:pPr algn="ctr" defTabSz="762000"/>
              <a:r>
                <a:rPr lang="en-US" sz="1200" b="1">
                  <a:latin typeface="Arial Narrow" pitchFamily="-84" charset="0"/>
                </a:rPr>
                <a:t>HA</a:t>
              </a:r>
            </a:p>
          </p:txBody>
        </p:sp>
        <p:sp>
          <p:nvSpPr>
            <p:cNvPr id="43049" name="Rectangle 37"/>
            <p:cNvSpPr>
              <a:spLocks noChangeArrowheads="1"/>
            </p:cNvSpPr>
            <p:nvPr/>
          </p:nvSpPr>
          <p:spPr bwMode="auto">
            <a:xfrm>
              <a:off x="5003800" y="3429000"/>
              <a:ext cx="431800" cy="427038"/>
            </a:xfrm>
            <a:prstGeom prst="rect">
              <a:avLst/>
            </a:prstGeom>
            <a:solidFill>
              <a:schemeClr val="accent1"/>
            </a:solidFill>
            <a:ln w="9525">
              <a:solidFill>
                <a:schemeClr val="tx1"/>
              </a:solidFill>
              <a:miter lim="800000"/>
              <a:headEnd/>
              <a:tailEnd/>
            </a:ln>
          </p:spPr>
          <p:txBody>
            <a:bodyPr lIns="0" tIns="72000" rIns="0" bIns="72000" anchor="ctr">
              <a:prstTxWarp prst="textNoShape">
                <a:avLst/>
              </a:prstTxWarp>
            </a:bodyPr>
            <a:lstStyle/>
            <a:p>
              <a:pPr algn="ctr" defTabSz="762000"/>
              <a:r>
                <a:rPr lang="en-US" sz="1200" b="1">
                  <a:latin typeface="Arial Narrow" pitchFamily="-84" charset="0"/>
                </a:rPr>
                <a:t>DHCP</a:t>
              </a:r>
            </a:p>
          </p:txBody>
        </p:sp>
        <p:sp>
          <p:nvSpPr>
            <p:cNvPr id="43050" name="Rectangle 38"/>
            <p:cNvSpPr>
              <a:spLocks noChangeArrowheads="1"/>
            </p:cNvSpPr>
            <p:nvPr/>
          </p:nvSpPr>
          <p:spPr bwMode="auto">
            <a:xfrm>
              <a:off x="5003800" y="2708275"/>
              <a:ext cx="431800" cy="431800"/>
            </a:xfrm>
            <a:prstGeom prst="rect">
              <a:avLst/>
            </a:prstGeom>
            <a:solidFill>
              <a:schemeClr val="accent1"/>
            </a:solidFill>
            <a:ln w="9525">
              <a:solidFill>
                <a:schemeClr val="tx1"/>
              </a:solidFill>
              <a:miter lim="800000"/>
              <a:headEnd/>
              <a:tailEnd/>
            </a:ln>
          </p:spPr>
          <p:txBody>
            <a:bodyPr lIns="72000" tIns="72000" rIns="72000" bIns="72000" anchor="ctr">
              <a:prstTxWarp prst="textNoShape">
                <a:avLst/>
              </a:prstTxWarp>
            </a:bodyPr>
            <a:lstStyle/>
            <a:p>
              <a:pPr algn="ctr" defTabSz="762000"/>
              <a:r>
                <a:rPr lang="en-US" sz="1200" b="1">
                  <a:latin typeface="Arial Narrow" pitchFamily="-84" charset="0"/>
                </a:rPr>
                <a:t>AAA</a:t>
              </a:r>
            </a:p>
          </p:txBody>
        </p:sp>
        <p:sp>
          <p:nvSpPr>
            <p:cNvPr id="43051" name="AutoShape 39"/>
            <p:cNvSpPr>
              <a:spLocks noChangeArrowheads="1"/>
            </p:cNvSpPr>
            <p:nvPr/>
          </p:nvSpPr>
          <p:spPr bwMode="auto">
            <a:xfrm>
              <a:off x="4860925" y="1672351"/>
              <a:ext cx="1439863" cy="590899"/>
            </a:xfrm>
            <a:prstGeom prst="roundRect">
              <a:avLst>
                <a:gd name="adj" fmla="val 4333"/>
              </a:avLst>
            </a:prstGeom>
            <a:solidFill>
              <a:schemeClr val="accent2">
                <a:alpha val="50195"/>
              </a:schemeClr>
            </a:solidFill>
            <a:ln w="9525">
              <a:solidFill>
                <a:schemeClr val="tx1"/>
              </a:solidFill>
              <a:round/>
              <a:headEnd/>
              <a:tailEnd/>
            </a:ln>
          </p:spPr>
          <p:txBody>
            <a:bodyPr lIns="90000" tIns="43200" rIns="90000" bIns="43200" anchor="ctr">
              <a:prstTxWarp prst="textNoShape">
                <a:avLst/>
              </a:prstTxWarp>
              <a:spAutoFit/>
            </a:bodyPr>
            <a:lstStyle/>
            <a:p>
              <a:pPr algn="ctr"/>
              <a:endParaRPr lang="en-US"/>
            </a:p>
          </p:txBody>
        </p:sp>
        <p:sp>
          <p:nvSpPr>
            <p:cNvPr id="43052" name="Rectangle 41"/>
            <p:cNvSpPr>
              <a:spLocks noChangeArrowheads="1"/>
            </p:cNvSpPr>
            <p:nvPr/>
          </p:nvSpPr>
          <p:spPr bwMode="auto">
            <a:xfrm>
              <a:off x="5724525" y="4365624"/>
              <a:ext cx="431800" cy="431800"/>
            </a:xfrm>
            <a:prstGeom prst="rect">
              <a:avLst/>
            </a:prstGeom>
            <a:noFill/>
            <a:ln w="9525">
              <a:noFill/>
              <a:miter lim="800000"/>
              <a:headEnd/>
              <a:tailEnd/>
            </a:ln>
          </p:spPr>
          <p:txBody>
            <a:bodyPr lIns="90000" tIns="43200" rIns="90000" bIns="43200" anchor="ctr">
              <a:prstTxWarp prst="textNoShape">
                <a:avLst/>
              </a:prstTxWarp>
              <a:spAutoFit/>
            </a:bodyPr>
            <a:lstStyle/>
            <a:p>
              <a:pPr algn="ctr"/>
              <a:endParaRPr lang="en-US"/>
            </a:p>
          </p:txBody>
        </p:sp>
        <p:sp>
          <p:nvSpPr>
            <p:cNvPr id="43053" name="Text Box 43"/>
            <p:cNvSpPr txBox="1">
              <a:spLocks noChangeArrowheads="1"/>
            </p:cNvSpPr>
            <p:nvPr/>
          </p:nvSpPr>
          <p:spPr bwMode="auto">
            <a:xfrm>
              <a:off x="5073165" y="1730474"/>
              <a:ext cx="1021731" cy="456576"/>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200" b="1">
                  <a:latin typeface="Arial" pitchFamily="-84" charset="0"/>
                  <a:ea typeface="Arial" pitchFamily="-84" charset="0"/>
                  <a:cs typeface="Arial" pitchFamily="-84" charset="0"/>
                </a:rPr>
                <a:t>Application</a:t>
              </a:r>
            </a:p>
            <a:p>
              <a:pPr algn="ctr" defTabSz="762000"/>
              <a:r>
                <a:rPr lang="en-US" sz="1200" b="1">
                  <a:latin typeface="Arial" pitchFamily="-84" charset="0"/>
                  <a:ea typeface="Arial" pitchFamily="-84" charset="0"/>
                  <a:cs typeface="Arial" pitchFamily="-84" charset="0"/>
                </a:rPr>
                <a:t>Server</a:t>
              </a:r>
            </a:p>
          </p:txBody>
        </p:sp>
        <p:sp>
          <p:nvSpPr>
            <p:cNvPr id="43054" name="Text Box 44"/>
            <p:cNvSpPr txBox="1">
              <a:spLocks noChangeArrowheads="1"/>
            </p:cNvSpPr>
            <p:nvPr/>
          </p:nvSpPr>
          <p:spPr bwMode="auto">
            <a:xfrm>
              <a:off x="1331913" y="3716338"/>
              <a:ext cx="410988"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latin typeface="Arial" pitchFamily="-84" charset="0"/>
                  <a:ea typeface="Arial" pitchFamily="-84" charset="0"/>
                  <a:cs typeface="Arial" pitchFamily="-84" charset="0"/>
                </a:rPr>
                <a:t>R1</a:t>
              </a:r>
            </a:p>
          </p:txBody>
        </p:sp>
        <p:sp>
          <p:nvSpPr>
            <p:cNvPr id="43055" name="Text Box 45"/>
            <p:cNvSpPr txBox="1">
              <a:spLocks noChangeArrowheads="1"/>
            </p:cNvSpPr>
            <p:nvPr/>
          </p:nvSpPr>
          <p:spPr bwMode="auto">
            <a:xfrm>
              <a:off x="2949575" y="3716338"/>
              <a:ext cx="410988"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latin typeface="Arial" pitchFamily="-84" charset="0"/>
                  <a:ea typeface="Arial" pitchFamily="-84" charset="0"/>
                  <a:cs typeface="Arial" pitchFamily="-84" charset="0"/>
                </a:rPr>
                <a:t>R6</a:t>
              </a:r>
            </a:p>
          </p:txBody>
        </p:sp>
        <p:sp>
          <p:nvSpPr>
            <p:cNvPr id="43056" name="Text Box 46"/>
            <p:cNvSpPr txBox="1">
              <a:spLocks noChangeArrowheads="1"/>
            </p:cNvSpPr>
            <p:nvPr/>
          </p:nvSpPr>
          <p:spPr bwMode="auto">
            <a:xfrm>
              <a:off x="4403725" y="3716338"/>
              <a:ext cx="410988"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latin typeface="Arial" pitchFamily="-84" charset="0"/>
                  <a:ea typeface="Arial" pitchFamily="-84" charset="0"/>
                  <a:cs typeface="Arial" pitchFamily="-84" charset="0"/>
                </a:rPr>
                <a:t>R3</a:t>
              </a:r>
            </a:p>
          </p:txBody>
        </p:sp>
        <p:sp>
          <p:nvSpPr>
            <p:cNvPr id="43057" name="Text Box 47"/>
            <p:cNvSpPr txBox="1">
              <a:spLocks noChangeArrowheads="1"/>
            </p:cNvSpPr>
            <p:nvPr/>
          </p:nvSpPr>
          <p:spPr bwMode="auto">
            <a:xfrm>
              <a:off x="1387475" y="2518765"/>
              <a:ext cx="410988"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latin typeface="Arial" pitchFamily="-84" charset="0"/>
                  <a:ea typeface="Arial" pitchFamily="-84" charset="0"/>
                  <a:cs typeface="Arial" pitchFamily="-84" charset="0"/>
                </a:rPr>
                <a:t>R2</a:t>
              </a:r>
            </a:p>
          </p:txBody>
        </p:sp>
        <p:sp>
          <p:nvSpPr>
            <p:cNvPr id="43058" name="Line 48"/>
            <p:cNvSpPr>
              <a:spLocks noChangeShapeType="1"/>
            </p:cNvSpPr>
            <p:nvPr/>
          </p:nvSpPr>
          <p:spPr bwMode="auto">
            <a:xfrm>
              <a:off x="1187450" y="1773238"/>
              <a:ext cx="3673475" cy="0"/>
            </a:xfrm>
            <a:prstGeom prst="line">
              <a:avLst/>
            </a:prstGeom>
            <a:noFill/>
            <a:ln w="38100">
              <a:solidFill>
                <a:schemeClr val="tx1"/>
              </a:solidFill>
              <a:prstDash val="dash"/>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59" name="Rectangle 49"/>
            <p:cNvSpPr>
              <a:spLocks noChangeArrowheads="1"/>
            </p:cNvSpPr>
            <p:nvPr/>
          </p:nvSpPr>
          <p:spPr bwMode="auto">
            <a:xfrm>
              <a:off x="5867400" y="3068638"/>
              <a:ext cx="431800"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r>
                <a:rPr lang="en-US" sz="1000" b="1">
                  <a:solidFill>
                    <a:schemeClr val="bg1"/>
                  </a:solidFill>
                  <a:latin typeface="Arial Narrow" pitchFamily="-84" charset="0"/>
                </a:rPr>
                <a:t>Rating</a:t>
              </a:r>
            </a:p>
          </p:txBody>
        </p:sp>
        <p:sp>
          <p:nvSpPr>
            <p:cNvPr id="43060" name="Rectangle 50"/>
            <p:cNvSpPr>
              <a:spLocks noChangeArrowheads="1"/>
            </p:cNvSpPr>
            <p:nvPr/>
          </p:nvSpPr>
          <p:spPr bwMode="auto">
            <a:xfrm>
              <a:off x="5867400" y="3500438"/>
              <a:ext cx="431800"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r>
                <a:rPr lang="en-US" sz="1000" b="1">
                  <a:solidFill>
                    <a:schemeClr val="bg1"/>
                  </a:solidFill>
                  <a:latin typeface="Arial Narrow" pitchFamily="-84" charset="0"/>
                </a:rPr>
                <a:t>Clearing</a:t>
              </a:r>
            </a:p>
          </p:txBody>
        </p:sp>
        <p:sp>
          <p:nvSpPr>
            <p:cNvPr id="43061" name="Rectangle 51"/>
            <p:cNvSpPr>
              <a:spLocks noChangeArrowheads="1"/>
            </p:cNvSpPr>
            <p:nvPr/>
          </p:nvSpPr>
          <p:spPr bwMode="auto">
            <a:xfrm>
              <a:off x="5867400" y="3932238"/>
              <a:ext cx="576263"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lnSpc>
                  <a:spcPct val="85000"/>
                </a:lnSpc>
              </a:pPr>
              <a:r>
                <a:rPr lang="en-US" sz="1000" b="1">
                  <a:solidFill>
                    <a:schemeClr val="bg1"/>
                  </a:solidFill>
                  <a:latin typeface="Arial Narrow" pitchFamily="-84" charset="0"/>
                </a:rPr>
                <a:t>Financial</a:t>
              </a:r>
              <a:br>
                <a:rPr lang="en-US" sz="1000" b="1">
                  <a:solidFill>
                    <a:schemeClr val="bg1"/>
                  </a:solidFill>
                  <a:latin typeface="Arial Narrow" pitchFamily="-84" charset="0"/>
                </a:rPr>
              </a:br>
              <a:r>
                <a:rPr lang="en-US" sz="1000" b="1">
                  <a:solidFill>
                    <a:schemeClr val="bg1"/>
                  </a:solidFill>
                  <a:latin typeface="Arial Narrow" pitchFamily="-84" charset="0"/>
                </a:rPr>
                <a:t>Settlement</a:t>
              </a:r>
            </a:p>
          </p:txBody>
        </p:sp>
        <p:sp>
          <p:nvSpPr>
            <p:cNvPr id="43062" name="AutoShape 52"/>
            <p:cNvSpPr>
              <a:spLocks noChangeArrowheads="1"/>
            </p:cNvSpPr>
            <p:nvPr/>
          </p:nvSpPr>
          <p:spPr bwMode="auto">
            <a:xfrm>
              <a:off x="7812089" y="2276475"/>
              <a:ext cx="1152525" cy="2665413"/>
            </a:xfrm>
            <a:prstGeom prst="roundRect">
              <a:avLst>
                <a:gd name="adj" fmla="val 4333"/>
              </a:avLst>
            </a:prstGeom>
            <a:noFill/>
            <a:ln w="9525">
              <a:solidFill>
                <a:schemeClr val="tx1"/>
              </a:solidFill>
              <a:round/>
              <a:headEnd/>
              <a:tailEnd/>
            </a:ln>
          </p:spPr>
          <p:txBody>
            <a:bodyPr lIns="90000" tIns="43200" rIns="90000" bIns="43200" anchor="ctr">
              <a:prstTxWarp prst="textNoShape">
                <a:avLst/>
              </a:prstTxWarp>
              <a:spAutoFit/>
            </a:bodyPr>
            <a:lstStyle/>
            <a:p>
              <a:pPr algn="ctr"/>
              <a:endParaRPr lang="en-US"/>
            </a:p>
          </p:txBody>
        </p:sp>
        <p:sp>
          <p:nvSpPr>
            <p:cNvPr id="43063" name="Rectangle 53"/>
            <p:cNvSpPr>
              <a:spLocks noChangeArrowheads="1"/>
            </p:cNvSpPr>
            <p:nvPr/>
          </p:nvSpPr>
          <p:spPr bwMode="auto">
            <a:xfrm>
              <a:off x="8459788" y="2709863"/>
              <a:ext cx="431800" cy="431800"/>
            </a:xfrm>
            <a:prstGeom prst="rect">
              <a:avLst/>
            </a:prstGeom>
            <a:solidFill>
              <a:schemeClr val="accent1"/>
            </a:solidFill>
            <a:ln w="9525">
              <a:solidFill>
                <a:schemeClr val="tx1"/>
              </a:solidFill>
              <a:miter lim="800000"/>
              <a:headEnd/>
              <a:tailEnd/>
            </a:ln>
          </p:spPr>
          <p:txBody>
            <a:bodyPr lIns="72000" tIns="72000" rIns="72000" bIns="72000" anchor="ctr">
              <a:prstTxWarp prst="textNoShape">
                <a:avLst/>
              </a:prstTxWarp>
            </a:bodyPr>
            <a:lstStyle/>
            <a:p>
              <a:pPr algn="ctr" defTabSz="762000"/>
              <a:r>
                <a:rPr lang="en-US" sz="1200" b="1">
                  <a:latin typeface="Arial Narrow" pitchFamily="-84" charset="0"/>
                </a:rPr>
                <a:t>AAA</a:t>
              </a:r>
            </a:p>
          </p:txBody>
        </p:sp>
        <p:sp>
          <p:nvSpPr>
            <p:cNvPr id="43064" name="Rectangle 54"/>
            <p:cNvSpPr>
              <a:spLocks noChangeArrowheads="1"/>
            </p:cNvSpPr>
            <p:nvPr/>
          </p:nvSpPr>
          <p:spPr bwMode="auto">
            <a:xfrm>
              <a:off x="7812088" y="3068638"/>
              <a:ext cx="431800"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r>
                <a:rPr lang="en-US" sz="1000" b="1">
                  <a:solidFill>
                    <a:schemeClr val="bg1"/>
                  </a:solidFill>
                  <a:latin typeface="Arial Narrow" pitchFamily="-84" charset="0"/>
                </a:rPr>
                <a:t>Rating</a:t>
              </a:r>
            </a:p>
          </p:txBody>
        </p:sp>
        <p:sp>
          <p:nvSpPr>
            <p:cNvPr id="43065" name="Rectangle 56"/>
            <p:cNvSpPr>
              <a:spLocks noChangeArrowheads="1"/>
            </p:cNvSpPr>
            <p:nvPr/>
          </p:nvSpPr>
          <p:spPr bwMode="auto">
            <a:xfrm>
              <a:off x="7812088" y="3500438"/>
              <a:ext cx="431800"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r>
                <a:rPr lang="en-US" sz="1000" b="1">
                  <a:solidFill>
                    <a:schemeClr val="bg1"/>
                  </a:solidFill>
                  <a:latin typeface="Arial Narrow" pitchFamily="-84" charset="0"/>
                </a:rPr>
                <a:t>Clearing</a:t>
              </a:r>
            </a:p>
          </p:txBody>
        </p:sp>
        <p:sp>
          <p:nvSpPr>
            <p:cNvPr id="43066" name="Rectangle 59"/>
            <p:cNvSpPr>
              <a:spLocks noChangeArrowheads="1"/>
            </p:cNvSpPr>
            <p:nvPr/>
          </p:nvSpPr>
          <p:spPr bwMode="auto">
            <a:xfrm>
              <a:off x="7667625" y="3932238"/>
              <a:ext cx="576263" cy="355600"/>
            </a:xfrm>
            <a:prstGeom prst="rect">
              <a:avLst/>
            </a:prstGeom>
            <a:solidFill>
              <a:schemeClr val="hlink"/>
            </a:solidFill>
            <a:ln w="9525">
              <a:solidFill>
                <a:schemeClr val="tx1"/>
              </a:solidFill>
              <a:miter lim="800000"/>
              <a:headEnd/>
              <a:tailEnd/>
            </a:ln>
          </p:spPr>
          <p:txBody>
            <a:bodyPr lIns="0" tIns="72000" rIns="0" bIns="72000" anchor="ctr">
              <a:prstTxWarp prst="textNoShape">
                <a:avLst/>
              </a:prstTxWarp>
            </a:bodyPr>
            <a:lstStyle/>
            <a:p>
              <a:pPr algn="ctr" defTabSz="762000">
                <a:lnSpc>
                  <a:spcPct val="85000"/>
                </a:lnSpc>
              </a:pPr>
              <a:r>
                <a:rPr lang="en-US" sz="1000" b="1">
                  <a:solidFill>
                    <a:schemeClr val="bg1"/>
                  </a:solidFill>
                  <a:latin typeface="Arial Narrow" pitchFamily="-84" charset="0"/>
                </a:rPr>
                <a:t>Financial</a:t>
              </a:r>
              <a:br>
                <a:rPr lang="en-US" sz="1000" b="1">
                  <a:solidFill>
                    <a:schemeClr val="bg1"/>
                  </a:solidFill>
                  <a:latin typeface="Arial Narrow" pitchFamily="-84" charset="0"/>
                </a:rPr>
              </a:br>
              <a:r>
                <a:rPr lang="en-US" sz="1000" b="1">
                  <a:solidFill>
                    <a:schemeClr val="bg1"/>
                  </a:solidFill>
                  <a:latin typeface="Arial Narrow" pitchFamily="-84" charset="0"/>
                </a:rPr>
                <a:t>Settlement</a:t>
              </a:r>
            </a:p>
          </p:txBody>
        </p:sp>
        <p:sp>
          <p:nvSpPr>
            <p:cNvPr id="43067" name="Rectangle 63"/>
            <p:cNvSpPr>
              <a:spLocks noChangeArrowheads="1"/>
            </p:cNvSpPr>
            <p:nvPr/>
          </p:nvSpPr>
          <p:spPr bwMode="auto">
            <a:xfrm>
              <a:off x="8893175" y="2205037"/>
              <a:ext cx="142875" cy="2808288"/>
            </a:xfrm>
            <a:prstGeom prst="rect">
              <a:avLst/>
            </a:prstGeom>
            <a:solidFill>
              <a:schemeClr val="bg1"/>
            </a:solidFill>
            <a:ln w="9525">
              <a:noFill/>
              <a:miter lim="800000"/>
              <a:headEnd/>
              <a:tailEnd/>
            </a:ln>
          </p:spPr>
          <p:txBody>
            <a:bodyPr wrap="none" lIns="90000" tIns="43200" rIns="90000" bIns="43200" anchor="ctr">
              <a:prstTxWarp prst="textNoShape">
                <a:avLst/>
              </a:prstTxWarp>
              <a:spAutoFit/>
            </a:bodyPr>
            <a:lstStyle/>
            <a:p>
              <a:pPr algn="ctr"/>
              <a:endParaRPr lang="en-US"/>
            </a:p>
          </p:txBody>
        </p:sp>
        <p:sp>
          <p:nvSpPr>
            <p:cNvPr id="43068" name="Line 64"/>
            <p:cNvSpPr>
              <a:spLocks noChangeShapeType="1"/>
            </p:cNvSpPr>
            <p:nvPr/>
          </p:nvSpPr>
          <p:spPr bwMode="auto">
            <a:xfrm>
              <a:off x="6300788" y="2708275"/>
              <a:ext cx="1512887" cy="0"/>
            </a:xfrm>
            <a:prstGeom prst="line">
              <a:avLst/>
            </a:prstGeom>
            <a:noFill/>
            <a:ln w="38100">
              <a:solidFill>
                <a:schemeClr val="tx1"/>
              </a:solidFill>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69" name="Text Box 65"/>
            <p:cNvSpPr txBox="1">
              <a:spLocks noChangeArrowheads="1"/>
            </p:cNvSpPr>
            <p:nvPr/>
          </p:nvSpPr>
          <p:spPr bwMode="auto">
            <a:xfrm>
              <a:off x="6959600" y="2444750"/>
              <a:ext cx="410988"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latin typeface="Arial" pitchFamily="-84" charset="0"/>
                  <a:ea typeface="Arial" pitchFamily="-84" charset="0"/>
                  <a:cs typeface="Arial" pitchFamily="-84" charset="0"/>
                </a:rPr>
                <a:t>R5</a:t>
              </a:r>
            </a:p>
          </p:txBody>
        </p:sp>
        <p:sp>
          <p:nvSpPr>
            <p:cNvPr id="43070" name="Text Box 66"/>
            <p:cNvSpPr txBox="1">
              <a:spLocks noChangeArrowheads="1"/>
            </p:cNvSpPr>
            <p:nvPr/>
          </p:nvSpPr>
          <p:spPr bwMode="auto">
            <a:xfrm>
              <a:off x="8243889" y="4930775"/>
              <a:ext cx="561670"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CSN</a:t>
              </a:r>
            </a:p>
          </p:txBody>
        </p:sp>
        <p:sp>
          <p:nvSpPr>
            <p:cNvPr id="43071" name="Rectangle 67" descr="Dark upward diagonal"/>
            <p:cNvSpPr>
              <a:spLocks noChangeArrowheads="1"/>
            </p:cNvSpPr>
            <p:nvPr/>
          </p:nvSpPr>
          <p:spPr bwMode="auto">
            <a:xfrm>
              <a:off x="8459788" y="3429000"/>
              <a:ext cx="431800" cy="427038"/>
            </a:xfrm>
            <a:prstGeom prst="rect">
              <a:avLst/>
            </a:prstGeom>
            <a:pattFill prst="dkUpDiag">
              <a:fgClr>
                <a:schemeClr val="accent1"/>
              </a:fgClr>
              <a:bgClr>
                <a:srgbClr val="FFFFFF"/>
              </a:bgClr>
            </a:pattFill>
            <a:ln w="9525">
              <a:solidFill>
                <a:schemeClr val="tx1"/>
              </a:solidFill>
              <a:miter lim="800000"/>
              <a:headEnd/>
              <a:tailEnd/>
            </a:ln>
          </p:spPr>
          <p:txBody>
            <a:bodyPr lIns="0" tIns="72000" rIns="0" bIns="72000" anchor="ctr">
              <a:prstTxWarp prst="textNoShape">
                <a:avLst/>
              </a:prstTxWarp>
            </a:bodyPr>
            <a:lstStyle/>
            <a:p>
              <a:pPr algn="ctr" defTabSz="762000"/>
              <a:r>
                <a:rPr lang="en-US" sz="1200" b="1">
                  <a:latin typeface="Arial Narrow" pitchFamily="-84" charset="0"/>
                </a:rPr>
                <a:t>DHCP</a:t>
              </a:r>
            </a:p>
          </p:txBody>
        </p:sp>
        <p:sp>
          <p:nvSpPr>
            <p:cNvPr id="43072" name="Rectangle 68" descr="Dark upward diagonal"/>
            <p:cNvSpPr>
              <a:spLocks noChangeArrowheads="1"/>
            </p:cNvSpPr>
            <p:nvPr/>
          </p:nvSpPr>
          <p:spPr bwMode="auto">
            <a:xfrm>
              <a:off x="8459788" y="4149725"/>
              <a:ext cx="431800" cy="427038"/>
            </a:xfrm>
            <a:prstGeom prst="rect">
              <a:avLst/>
            </a:prstGeom>
            <a:pattFill prst="dkUpDiag">
              <a:fgClr>
                <a:schemeClr val="accent1"/>
              </a:fgClr>
              <a:bgClr>
                <a:srgbClr val="FFFFFF"/>
              </a:bgClr>
            </a:pattFill>
            <a:ln w="9525">
              <a:solidFill>
                <a:schemeClr val="tx1"/>
              </a:solidFill>
              <a:miter lim="800000"/>
              <a:headEnd/>
              <a:tailEnd/>
            </a:ln>
          </p:spPr>
          <p:txBody>
            <a:bodyPr lIns="72000" tIns="72000" rIns="72000" bIns="72000" anchor="ctr">
              <a:prstTxWarp prst="textNoShape">
                <a:avLst/>
              </a:prstTxWarp>
            </a:bodyPr>
            <a:lstStyle/>
            <a:p>
              <a:pPr algn="ctr" defTabSz="762000"/>
              <a:r>
                <a:rPr lang="en-US" sz="1200" b="1">
                  <a:latin typeface="Arial Narrow" pitchFamily="-84" charset="0"/>
                </a:rPr>
                <a:t>HA</a:t>
              </a:r>
            </a:p>
          </p:txBody>
        </p:sp>
        <p:sp>
          <p:nvSpPr>
            <p:cNvPr id="43073" name="Line 70"/>
            <p:cNvSpPr>
              <a:spLocks noChangeShapeType="1"/>
            </p:cNvSpPr>
            <p:nvPr/>
          </p:nvSpPr>
          <p:spPr bwMode="auto">
            <a:xfrm>
              <a:off x="6300788" y="3644900"/>
              <a:ext cx="1512887" cy="0"/>
            </a:xfrm>
            <a:prstGeom prst="line">
              <a:avLst/>
            </a:prstGeom>
            <a:noFill/>
            <a:ln w="38100">
              <a:solidFill>
                <a:schemeClr val="hlink"/>
              </a:solidFill>
              <a:prstDash val="sysDot"/>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74" name="Line 71"/>
            <p:cNvSpPr>
              <a:spLocks noChangeShapeType="1"/>
            </p:cNvSpPr>
            <p:nvPr/>
          </p:nvSpPr>
          <p:spPr bwMode="auto">
            <a:xfrm>
              <a:off x="6443663" y="4076700"/>
              <a:ext cx="1223962" cy="0"/>
            </a:xfrm>
            <a:prstGeom prst="line">
              <a:avLst/>
            </a:prstGeom>
            <a:noFill/>
            <a:ln w="38100">
              <a:solidFill>
                <a:schemeClr val="hlink"/>
              </a:solidFill>
              <a:prstDash val="sysDot"/>
              <a:round/>
              <a:headEnd type="triangle" w="med" len="med"/>
              <a:tailEnd type="triangle" w="med" len="med"/>
            </a:ln>
          </p:spPr>
          <p:txBody>
            <a:bodyPr lIns="90000" tIns="43200" rIns="90000" bIns="43200" anchor="ctr">
              <a:prstTxWarp prst="textNoShape">
                <a:avLst/>
              </a:prstTxWarp>
              <a:spAutoFit/>
            </a:bodyPr>
            <a:lstStyle/>
            <a:p>
              <a:endParaRPr lang="en-US"/>
            </a:p>
          </p:txBody>
        </p:sp>
        <p:sp>
          <p:nvSpPr>
            <p:cNvPr id="43075" name="Text Box 72"/>
            <p:cNvSpPr txBox="1">
              <a:spLocks noChangeArrowheads="1"/>
            </p:cNvSpPr>
            <p:nvPr/>
          </p:nvSpPr>
          <p:spPr bwMode="auto">
            <a:xfrm>
              <a:off x="6891255" y="4921249"/>
              <a:ext cx="601745"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a:latin typeface="Arial" pitchFamily="-84" charset="0"/>
                  <a:ea typeface="Arial" pitchFamily="-84" charset="0"/>
                  <a:cs typeface="Arial" pitchFamily="-84" charset="0"/>
                </a:rPr>
                <a:t>WRX</a:t>
              </a:r>
            </a:p>
          </p:txBody>
        </p:sp>
        <p:sp>
          <p:nvSpPr>
            <p:cNvPr id="43076" name="Text Box 73"/>
            <p:cNvSpPr txBox="1">
              <a:spLocks noChangeArrowheads="1"/>
            </p:cNvSpPr>
            <p:nvPr/>
          </p:nvSpPr>
          <p:spPr bwMode="auto">
            <a:xfrm>
              <a:off x="6959600" y="3386138"/>
              <a:ext cx="401370"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solidFill>
                    <a:schemeClr val="hlink"/>
                  </a:solidFill>
                  <a:latin typeface="Arial" pitchFamily="-84" charset="0"/>
                  <a:ea typeface="Arial" pitchFamily="-84" charset="0"/>
                  <a:cs typeface="Arial" pitchFamily="-84" charset="0"/>
                </a:rPr>
                <a:t>X5</a:t>
              </a:r>
            </a:p>
          </p:txBody>
        </p:sp>
        <p:sp>
          <p:nvSpPr>
            <p:cNvPr id="43077" name="Text Box 74"/>
            <p:cNvSpPr txBox="1">
              <a:spLocks noChangeArrowheads="1"/>
            </p:cNvSpPr>
            <p:nvPr/>
          </p:nvSpPr>
          <p:spPr bwMode="auto">
            <a:xfrm>
              <a:off x="6959600" y="3817938"/>
              <a:ext cx="401370" cy="302687"/>
            </a:xfrm>
            <a:prstGeom prst="rect">
              <a:avLst/>
            </a:prstGeom>
            <a:noFill/>
            <a:ln w="9525">
              <a:noFill/>
              <a:miter lim="800000"/>
              <a:headEnd/>
              <a:tailEnd/>
            </a:ln>
          </p:spPr>
          <p:txBody>
            <a:bodyPr wrap="none" lIns="90000" tIns="43200" rIns="90000" bIns="43200">
              <a:prstTxWarp prst="textNoShape">
                <a:avLst/>
              </a:prstTxWarp>
              <a:spAutoFit/>
            </a:bodyPr>
            <a:lstStyle/>
            <a:p>
              <a:pPr algn="ctr" defTabSz="762000"/>
              <a:r>
                <a:rPr lang="en-US" sz="1400" b="1" i="1">
                  <a:solidFill>
                    <a:schemeClr val="hlink"/>
                  </a:solidFill>
                  <a:latin typeface="Arial" pitchFamily="-84" charset="0"/>
                  <a:ea typeface="Arial" pitchFamily="-84" charset="0"/>
                  <a:cs typeface="Arial" pitchFamily="-84" charset="0"/>
                </a:rPr>
                <a:t>X6</a:t>
              </a:r>
            </a:p>
          </p:txBody>
        </p:sp>
      </p:grpSp>
      <p:sp>
        <p:nvSpPr>
          <p:cNvPr id="71" name="TextBox 70"/>
          <p:cNvSpPr txBox="1"/>
          <p:nvPr/>
        </p:nvSpPr>
        <p:spPr>
          <a:xfrm>
            <a:off x="1295400" y="4873625"/>
            <a:ext cx="493713" cy="307975"/>
          </a:xfrm>
          <a:prstGeom prst="rect">
            <a:avLst/>
          </a:prstGeom>
          <a:noFill/>
        </p:spPr>
        <p:txBody>
          <a:bodyPr wrap="none">
            <a:spAutoFit/>
          </a:bodyPr>
          <a:lstStyle/>
          <a:p>
            <a:pPr algn="ctr">
              <a:defRPr/>
            </a:pPr>
            <a:r>
              <a:rPr lang="en-US" sz="1400" b="1" i="1" dirty="0">
                <a:latin typeface="+mn-lt"/>
                <a:sym typeface="Gill Sans" pitchFamily="-1" charset="0"/>
              </a:rPr>
              <a:t>UNI</a:t>
            </a:r>
          </a:p>
        </p:txBody>
      </p:sp>
      <p:sp>
        <p:nvSpPr>
          <p:cNvPr id="72" name="TextBox 71"/>
          <p:cNvSpPr txBox="1"/>
          <p:nvPr/>
        </p:nvSpPr>
        <p:spPr>
          <a:xfrm>
            <a:off x="4191000" y="4876800"/>
            <a:ext cx="493713" cy="307975"/>
          </a:xfrm>
          <a:prstGeom prst="rect">
            <a:avLst/>
          </a:prstGeom>
          <a:noFill/>
        </p:spPr>
        <p:txBody>
          <a:bodyPr wrap="none">
            <a:prstTxWarp prst="textNoShape">
              <a:avLst/>
            </a:prstTxWarp>
            <a:spAutoFit/>
          </a:bodyPr>
          <a:lstStyle/>
          <a:p>
            <a:pPr algn="ctr"/>
            <a:r>
              <a:rPr lang="en-US" sz="1400" b="1" i="1">
                <a:latin typeface="Arial" pitchFamily="-84" charset="0"/>
              </a:rPr>
              <a:t>NNI</a:t>
            </a:r>
          </a:p>
        </p:txBody>
      </p:sp>
      <p:sp>
        <p:nvSpPr>
          <p:cNvPr id="73" name="TextBox 72"/>
          <p:cNvSpPr txBox="1"/>
          <p:nvPr/>
        </p:nvSpPr>
        <p:spPr>
          <a:xfrm>
            <a:off x="6172200" y="4873625"/>
            <a:ext cx="493713" cy="307975"/>
          </a:xfrm>
          <a:prstGeom prst="rect">
            <a:avLst/>
          </a:prstGeom>
          <a:noFill/>
        </p:spPr>
        <p:txBody>
          <a:bodyPr wrap="none">
            <a:prstTxWarp prst="textNoShape">
              <a:avLst/>
            </a:prstTxWarp>
            <a:spAutoFit/>
          </a:bodyPr>
          <a:lstStyle/>
          <a:p>
            <a:pPr algn="ctr"/>
            <a:r>
              <a:rPr lang="en-US" sz="1400" b="1" i="1">
                <a:latin typeface="Arial" pitchFamily="-84" charset="0"/>
              </a:rPr>
              <a:t>NNI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Leveraging WiMAX Specifications for heterogeneous networking in IEEE 802</a:t>
            </a:r>
          </a:p>
        </p:txBody>
      </p:sp>
      <p:sp>
        <p:nvSpPr>
          <p:cNvPr id="44035" name="Content Placeholder 2"/>
          <p:cNvSpPr>
            <a:spLocks noGrp="1"/>
          </p:cNvSpPr>
          <p:nvPr>
            <p:ph idx="1"/>
          </p:nvPr>
        </p:nvSpPr>
        <p:spPr/>
        <p:txBody>
          <a:bodyPr/>
          <a:lstStyle/>
          <a:p>
            <a:r>
              <a:rPr lang="en-US" smtClean="0"/>
              <a:t>While somewhat specific to IEEE 802.16, WiMAX network specifications can be leveraged to define generic network interfaces across all IEEE 802 technologies</a:t>
            </a:r>
          </a:p>
          <a:p>
            <a:pPr lvl="1"/>
            <a:r>
              <a:rPr lang="en-US" smtClean="0"/>
              <a:t>User authentication and device provisioning</a:t>
            </a:r>
          </a:p>
          <a:p>
            <a:pPr lvl="1"/>
            <a:r>
              <a:rPr lang="en-US" smtClean="0"/>
              <a:t>QoS and policy control</a:t>
            </a:r>
          </a:p>
          <a:p>
            <a:pPr lvl="1"/>
            <a:r>
              <a:rPr lang="en-US" smtClean="0"/>
              <a:t>Network sharing and Roaming</a:t>
            </a:r>
          </a:p>
          <a:p>
            <a:pPr lvl="1"/>
            <a:r>
              <a:rPr lang="en-US" smtClean="0"/>
              <a:t>(Mobility, when needed!)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References for </a:t>
            </a:r>
            <a:br>
              <a:rPr lang="en-US" smtClean="0"/>
            </a:br>
            <a:r>
              <a:rPr lang="en-US" smtClean="0"/>
              <a:t>Mobile WiMAX Networking</a:t>
            </a:r>
          </a:p>
        </p:txBody>
      </p:sp>
      <p:sp>
        <p:nvSpPr>
          <p:cNvPr id="3" name="Content Placeholder 2"/>
          <p:cNvSpPr>
            <a:spLocks noGrp="1"/>
          </p:cNvSpPr>
          <p:nvPr>
            <p:ph idx="1"/>
          </p:nvPr>
        </p:nvSpPr>
        <p:spPr>
          <a:xfrm>
            <a:off x="381000" y="1587500"/>
            <a:ext cx="8305800" cy="5257800"/>
          </a:xfrm>
        </p:spPr>
        <p:txBody>
          <a:bodyPr>
            <a:normAutofit fontScale="70000" lnSpcReduction="20000"/>
          </a:bodyPr>
          <a:lstStyle/>
          <a:p>
            <a:pPr>
              <a:buFont typeface="Arial" charset="0"/>
              <a:buChar char="•"/>
              <a:defRPr/>
            </a:pPr>
            <a:r>
              <a:rPr lang="en-US" dirty="0" err="1" smtClean="0">
                <a:sym typeface="Arial" charset="0"/>
              </a:rPr>
              <a:t>WiMAX</a:t>
            </a:r>
            <a:r>
              <a:rPr lang="en-US" dirty="0" smtClean="0">
                <a:sym typeface="Arial" charset="0"/>
              </a:rPr>
              <a:t> Forum Specifications</a:t>
            </a:r>
          </a:p>
          <a:p>
            <a:pPr lvl="1">
              <a:buFont typeface="Arial" charset="0"/>
              <a:buChar char="•"/>
              <a:defRPr/>
            </a:pPr>
            <a:r>
              <a:rPr lang="en-US" dirty="0" smtClean="0">
                <a:sym typeface="Arial" charset="0"/>
              </a:rPr>
              <a:t>WMF-T32-001-R020v01 - </a:t>
            </a:r>
            <a:r>
              <a:rPr lang="en-US" dirty="0" err="1" smtClean="0">
                <a:sym typeface="Arial" charset="0"/>
              </a:rPr>
              <a:t>WiMAX</a:t>
            </a:r>
            <a:r>
              <a:rPr lang="en-US" dirty="0" smtClean="0">
                <a:sym typeface="Arial" charset="0"/>
              </a:rPr>
              <a:t> Forum® Network Architecture - Architecture Tenets, Reference Model and Reference Points Base Specification - Release 2</a:t>
            </a:r>
          </a:p>
          <a:p>
            <a:pPr lvl="2">
              <a:buFont typeface="Arial" charset="0"/>
              <a:buChar char="–"/>
              <a:defRPr/>
            </a:pPr>
            <a:r>
              <a:rPr lang="en-US" dirty="0" smtClean="0">
                <a:sym typeface="Arial" charset="0"/>
                <a:hlinkClick r:id="rId2"/>
              </a:rPr>
              <a:t>http://www.wimaxforum.org/sites/wimaxforum.org/files/technical_document/2012/04/WMF-T32-001-R020v01_Network-Stage2-Base.pdf</a:t>
            </a:r>
            <a:endParaRPr lang="en-US" dirty="0" smtClean="0">
              <a:sym typeface="Arial" charset="0"/>
            </a:endParaRPr>
          </a:p>
          <a:p>
            <a:pPr lvl="1">
              <a:buFont typeface="Arial" charset="0"/>
              <a:buChar char="•"/>
              <a:defRPr/>
            </a:pPr>
            <a:r>
              <a:rPr lang="en-US" dirty="0" smtClean="0">
                <a:sym typeface="Arial" charset="0"/>
              </a:rPr>
              <a:t>WMF-T33-001-R020v01 - </a:t>
            </a:r>
            <a:r>
              <a:rPr lang="en-US" dirty="0" err="1" smtClean="0">
                <a:sym typeface="Arial" charset="0"/>
              </a:rPr>
              <a:t>WiMAX</a:t>
            </a:r>
            <a:r>
              <a:rPr lang="en-US" dirty="0" smtClean="0">
                <a:sym typeface="Arial" charset="0"/>
              </a:rPr>
              <a:t> Forum® Network Architecture - Detailed Protocols and Procedures, Base Specification - Release 2</a:t>
            </a:r>
          </a:p>
          <a:p>
            <a:pPr lvl="2">
              <a:buFont typeface="Arial" charset="0"/>
              <a:buChar char="–"/>
              <a:defRPr/>
            </a:pPr>
            <a:r>
              <a:rPr lang="en-US" dirty="0" smtClean="0">
                <a:sym typeface="Arial" charset="0"/>
                <a:hlinkClick r:id="rId3"/>
              </a:rPr>
              <a:t>http://www.wimaxforum.org/sites/wimaxforum.org/files/technical_document/2012/04/WMF-T33-001-R020v01_Network-Stage3-Base.pdf</a:t>
            </a:r>
            <a:endParaRPr lang="en-US" dirty="0" smtClean="0">
              <a:sym typeface="Arial" charset="0"/>
            </a:endParaRPr>
          </a:p>
          <a:p>
            <a:pPr>
              <a:buFont typeface="Arial" charset="0"/>
              <a:buChar char="•"/>
              <a:defRPr/>
            </a:pPr>
            <a:r>
              <a:rPr lang="en-US" dirty="0" smtClean="0">
                <a:sym typeface="Arial" charset="0"/>
              </a:rPr>
              <a:t>Text Books with particular focus on </a:t>
            </a:r>
            <a:r>
              <a:rPr lang="en-US" dirty="0" err="1" smtClean="0">
                <a:sym typeface="Arial" charset="0"/>
              </a:rPr>
              <a:t>WiMAX</a:t>
            </a:r>
            <a:r>
              <a:rPr lang="en-US" dirty="0" smtClean="0">
                <a:sym typeface="Arial" charset="0"/>
              </a:rPr>
              <a:t> networking aspects</a:t>
            </a:r>
          </a:p>
          <a:p>
            <a:pPr lvl="1">
              <a:buFont typeface="Arial" charset="0"/>
              <a:buChar char="•"/>
              <a:defRPr/>
            </a:pPr>
            <a:r>
              <a:rPr lang="en-US" dirty="0" err="1" smtClean="0">
                <a:sym typeface="Arial" charset="0"/>
              </a:rPr>
              <a:t>WiMAX</a:t>
            </a:r>
            <a:r>
              <a:rPr lang="en-US" dirty="0" smtClean="0">
                <a:sym typeface="Arial" charset="0"/>
              </a:rPr>
              <a:t> Technology and Network Evolution</a:t>
            </a:r>
          </a:p>
          <a:p>
            <a:pPr lvl="2">
              <a:buFont typeface="Arial" charset="0"/>
              <a:buChar char="–"/>
              <a:defRPr/>
            </a:pPr>
            <a:r>
              <a:rPr lang="en-US" dirty="0" err="1" smtClean="0">
                <a:sym typeface="Arial" charset="0"/>
              </a:rPr>
              <a:t>Kamran</a:t>
            </a:r>
            <a:r>
              <a:rPr lang="en-US" dirty="0" smtClean="0">
                <a:sym typeface="Arial" charset="0"/>
              </a:rPr>
              <a:t> </a:t>
            </a:r>
            <a:r>
              <a:rPr lang="en-US" dirty="0" err="1" smtClean="0">
                <a:sym typeface="Arial" charset="0"/>
              </a:rPr>
              <a:t>Etemad</a:t>
            </a:r>
            <a:r>
              <a:rPr lang="en-US" dirty="0" smtClean="0">
                <a:sym typeface="Arial" charset="0"/>
              </a:rPr>
              <a:t>, Ming-Yee Lai</a:t>
            </a:r>
          </a:p>
          <a:p>
            <a:pPr lvl="1">
              <a:buFont typeface="Arial" charset="0"/>
              <a:buChar char="•"/>
              <a:defRPr/>
            </a:pPr>
            <a:r>
              <a:rPr lang="en-US" dirty="0" smtClean="0">
                <a:sym typeface="Arial" charset="0"/>
              </a:rPr>
              <a:t>Deploying Mobile </a:t>
            </a:r>
            <a:r>
              <a:rPr lang="en-US" dirty="0" err="1" smtClean="0">
                <a:sym typeface="Arial" charset="0"/>
              </a:rPr>
              <a:t>WiMAX</a:t>
            </a:r>
            <a:endParaRPr lang="en-US" dirty="0" smtClean="0">
              <a:sym typeface="Arial" charset="0"/>
            </a:endParaRPr>
          </a:p>
          <a:p>
            <a:pPr lvl="2">
              <a:buFont typeface="Arial" charset="0"/>
              <a:buChar char="–"/>
              <a:defRPr/>
            </a:pPr>
            <a:r>
              <a:rPr lang="en-US" dirty="0" smtClean="0">
                <a:sym typeface="Arial" charset="0"/>
              </a:rPr>
              <a:t>Max Riegel, Aik Chindapol, Dirk Kroeselberg</a:t>
            </a:r>
          </a:p>
          <a:p>
            <a:pPr lvl="1">
              <a:buFont typeface="Arial" charset="0"/>
              <a:buChar char="•"/>
              <a:defRPr/>
            </a:pPr>
            <a:endParaRPr lang="en-US" dirty="0" smtClean="0">
              <a:sym typeface="Arial" charset="0"/>
            </a:endParaRPr>
          </a:p>
          <a:p>
            <a:pPr lvl="1">
              <a:buFont typeface="Arial" charset="0"/>
              <a:buChar char="•"/>
              <a:defRPr/>
            </a:pPr>
            <a:endParaRPr lang="en-US" dirty="0">
              <a:sym typeface="Arial" charset="0"/>
            </a:endParaRPr>
          </a:p>
        </p:txBody>
      </p:sp>
      <p:sp>
        <p:nvSpPr>
          <p:cNvPr id="45060" name="Slide Number Placeholder 3"/>
          <p:cNvSpPr>
            <a:spLocks noGrp="1"/>
          </p:cNvSpPr>
          <p:nvPr>
            <p:ph type="sldNum" sz="quarter" idx="10"/>
          </p:nvPr>
        </p:nvSpPr>
        <p:spPr>
          <a:noFill/>
        </p:spPr>
        <p:txBody>
          <a:bodyPr/>
          <a:lstStyle/>
          <a:p>
            <a:fld id="{60560670-3B9A-284C-9C45-1D0C5B0DBED1}" type="slidenum">
              <a:rPr lang="en-US" smtClean="0"/>
              <a:pPr/>
              <a:t>29</a:t>
            </a:fld>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BE481A4D-B6DC-2641-82FB-AA5B762F31DB}" type="slidenum">
              <a:rPr lang="en-US"/>
              <a:pPr/>
              <a:t>3</a:t>
            </a:fld>
            <a:endParaRPr lang="en-US"/>
          </a:p>
        </p:txBody>
      </p:sp>
      <p:sp>
        <p:nvSpPr>
          <p:cNvPr id="16387" name="Rectangle 1"/>
          <p:cNvSpPr>
            <a:spLocks noGrp="1" noChangeArrowheads="1"/>
          </p:cNvSpPr>
          <p:nvPr>
            <p:ph type="title"/>
          </p:nvPr>
        </p:nvSpPr>
        <p:spPr>
          <a:xfrm>
            <a:off x="457200" y="92075"/>
            <a:ext cx="8102600" cy="6667500"/>
          </a:xfrm>
        </p:spPr>
        <p:txBody>
          <a:bodyPr/>
          <a:lstStyle/>
          <a:p>
            <a:pPr algn="l" eaLnBrk="1" hangingPunct="1"/>
            <a:r>
              <a:rPr lang="en-US" b="1" smtClean="0"/>
              <a:t>Abstract</a:t>
            </a:r>
            <a:r>
              <a:rPr lang="en-US" smtClean="0"/>
              <a:t/>
            </a:r>
            <a:br>
              <a:rPr lang="en-US" smtClean="0"/>
            </a:br>
            <a:r>
              <a:rPr lang="en-US" sz="2400" smtClean="0"/>
              <a:t/>
            </a:r>
            <a:br>
              <a:rPr lang="en-US" sz="2400" smtClean="0"/>
            </a:br>
            <a:r>
              <a:rPr lang="en-US" sz="2400" smtClean="0"/>
              <a:t>Proposals arising in the IEEE 802.16 Study Group on Heterogeneous Networks (</a:t>
            </a:r>
            <a:r>
              <a:rPr lang="en-US" sz="2400" smtClean="0">
                <a:hlinkClick r:id="rId2"/>
              </a:rPr>
              <a:t>HetNet Study Group</a:t>
            </a:r>
            <a:r>
              <a:rPr lang="en-US" sz="2400" smtClean="0"/>
              <a:t>) have suggested the development of a new IEEE 802 Open Mobile Network Interface (OMNI) standard to specify a common method of heterogeneous networking among all (or at least many) IEEE 802 access technologies for mobile broadband IP services. This tutorial highlights discussions within the Study Group and current plans, particularly in the context of related activities and specifications from other organizations, including IETF and the WiMAX Forum. The intent is to inform IEEE 802 participants about the current thoughts, directions and evolving plans, including considerations about the best home for eventual standardization work, and to encourage additional perspectives.</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p>
            <a:fld id="{A6BF4BE9-A982-D548-A2C1-500159397D2B}" type="slidenum">
              <a:rPr lang="en-US"/>
              <a:pPr/>
              <a:t>30</a:t>
            </a:fld>
            <a:endParaRPr lang="en-US"/>
          </a:p>
        </p:txBody>
      </p:sp>
      <p:sp>
        <p:nvSpPr>
          <p:cNvPr id="46083" name="Rectangle 1"/>
          <p:cNvSpPr>
            <a:spLocks noGrp="1" noChangeArrowheads="1"/>
          </p:cNvSpPr>
          <p:nvPr>
            <p:ph type="title"/>
          </p:nvPr>
        </p:nvSpPr>
        <p:spPr>
          <a:xfrm>
            <a:off x="457200" y="92075"/>
            <a:ext cx="8102600" cy="6667500"/>
          </a:xfrm>
        </p:spPr>
        <p:txBody>
          <a:bodyPr/>
          <a:lstStyle/>
          <a:p>
            <a:pPr eaLnBrk="1" hangingPunct="1"/>
            <a:r>
              <a:rPr lang="en-US" b="1" smtClean="0"/>
              <a:t>An IEEE 802 OmniRAN</a:t>
            </a:r>
            <a:r>
              <a:rPr lang="en-US" smtClean="0"/>
              <a:t/>
            </a:r>
            <a:br>
              <a:rPr lang="en-US" smtClean="0"/>
            </a:br>
            <a:r>
              <a:rPr lang="en-US" smtClean="0"/>
              <a:t/>
            </a:r>
            <a:br>
              <a:rPr lang="en-US" smtClean="0"/>
            </a:br>
            <a:r>
              <a:rPr lang="en-US" sz="2400" smtClean="0"/>
              <a:t>Roger Marks</a:t>
            </a:r>
            <a:br>
              <a:rPr lang="en-US" sz="2400" smtClean="0"/>
            </a:br>
            <a:r>
              <a:rPr lang="en-US" sz="2400" smtClean="0"/>
              <a:t>Consensii LLC &amp; WiMAX Forum</a:t>
            </a:r>
            <a:br>
              <a:rPr lang="en-US" sz="2400" smtClean="0"/>
            </a:br>
            <a:r>
              <a:rPr lang="en-US" sz="2400" smtClean="0"/>
              <a:t/>
            </a:r>
            <a:br>
              <a:rPr lang="en-US" sz="2400" smtClean="0"/>
            </a:br>
            <a:r>
              <a:rPr lang="en-US" sz="2400" smtClean="0"/>
              <a:t>see also:</a:t>
            </a:r>
            <a:br>
              <a:rPr lang="en-US" sz="2400" smtClean="0"/>
            </a:br>
            <a:r>
              <a:rPr lang="en-US" sz="2400" smtClean="0"/>
              <a:t>IEEE 802.16-12-0350-00-Shet</a:t>
            </a:r>
            <a:br>
              <a:rPr lang="en-US" sz="2400" smtClean="0"/>
            </a:br>
            <a:r>
              <a:rPr lang="en-US" sz="2400" smtClean="0"/>
              <a:t>IEEE 802.16-12-0351-01-Shet</a:t>
            </a:r>
            <a:br>
              <a:rPr lang="en-US" sz="2400" smtClean="0"/>
            </a:br>
            <a:r>
              <a:rPr lang="en-US" sz="2400" smtClean="0"/>
              <a:t>IEEE 802.16-12-0352-01-Shet</a:t>
            </a:r>
            <a:br>
              <a:rPr lang="en-US" sz="2400" smtClean="0"/>
            </a:br>
            <a:r>
              <a:rPr lang="en-US" sz="2400" smtClean="0"/>
              <a:t>IEEE 802.16-12-0449-00-Shet</a:t>
            </a:r>
            <a:br>
              <a:rPr lang="en-US" sz="2400" smtClean="0"/>
            </a:br>
            <a:r>
              <a:rPr lang="en-US" sz="2400" smtClean="0"/>
              <a:t>IEEE 802.16-12-0450-00-Shet</a:t>
            </a: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B25DFF29-512C-8E4C-98B5-9CE5248A06EA}" type="slidenum">
              <a:rPr lang="en-US"/>
              <a:pPr/>
              <a:t>31</a:t>
            </a:fld>
            <a:endParaRPr lang="en-US"/>
          </a:p>
        </p:txBody>
      </p:sp>
      <p:sp>
        <p:nvSpPr>
          <p:cNvPr id="47107" name="Rectangle 1"/>
          <p:cNvSpPr>
            <a:spLocks noGrp="1" noChangeArrowheads="1"/>
          </p:cNvSpPr>
          <p:nvPr>
            <p:ph type="title"/>
          </p:nvPr>
        </p:nvSpPr>
        <p:spPr/>
        <p:txBody>
          <a:bodyPr/>
          <a:lstStyle/>
          <a:p>
            <a:pPr eaLnBrk="1" hangingPunct="1"/>
            <a:r>
              <a:rPr lang="en-US" smtClean="0"/>
              <a:t>“OmniRAN” Terminology</a:t>
            </a:r>
          </a:p>
        </p:txBody>
      </p:sp>
      <p:sp>
        <p:nvSpPr>
          <p:cNvPr id="47108" name="Rectangle 2"/>
          <p:cNvSpPr>
            <a:spLocks noGrp="1" noChangeArrowheads="1"/>
          </p:cNvSpPr>
          <p:nvPr>
            <p:ph type="body" idx="1"/>
          </p:nvPr>
        </p:nvSpPr>
        <p:spPr/>
        <p:txBody>
          <a:bodyPr/>
          <a:lstStyle/>
          <a:p>
            <a:pPr eaLnBrk="1" hangingPunct="1"/>
            <a:r>
              <a:rPr lang="en-US" sz="2600" smtClean="0"/>
              <a:t>RAN: “Radio Access Network” (widely used term)</a:t>
            </a:r>
          </a:p>
          <a:p>
            <a:pPr eaLnBrk="1" hangingPunct="1"/>
            <a:r>
              <a:rPr lang="en-US" sz="2600" smtClean="0"/>
              <a:t>OMNI: “Open Mobile Network Interface”</a:t>
            </a:r>
          </a:p>
          <a:p>
            <a:pPr marL="742950" lvl="1" eaLnBrk="1" hangingPunct="1"/>
            <a:r>
              <a:rPr lang="en-US" sz="2200" smtClean="0"/>
              <a:t>Supports multiple RANs</a:t>
            </a:r>
          </a:p>
          <a:p>
            <a:pPr marL="742950" lvl="1" eaLnBrk="1" hangingPunct="1"/>
            <a:r>
              <a:rPr lang="en-US" sz="2200" smtClean="0"/>
              <a:t>“Mobile” can include fixed and nomadic elements</a:t>
            </a:r>
          </a:p>
          <a:p>
            <a:pPr eaLnBrk="1" hangingPunct="1"/>
            <a:r>
              <a:rPr lang="en-US" sz="2600" smtClean="0"/>
              <a:t>IEEE “Area Networks”, such as:</a:t>
            </a:r>
          </a:p>
          <a:p>
            <a:pPr marL="742950" lvl="1" eaLnBrk="1" hangingPunct="1"/>
            <a:r>
              <a:rPr lang="en-US" sz="2200" smtClean="0"/>
              <a:t>LAN: Local Area Network</a:t>
            </a:r>
          </a:p>
          <a:p>
            <a:pPr marL="742950" lvl="1" eaLnBrk="1" hangingPunct="1"/>
            <a:r>
              <a:rPr lang="en-US" sz="2200" smtClean="0"/>
              <a:t>MAN: Metropolitan Area Network</a:t>
            </a:r>
          </a:p>
          <a:p>
            <a:pPr marL="742950" lvl="1" eaLnBrk="1" hangingPunct="1"/>
            <a:r>
              <a:rPr lang="en-US" sz="2200" smtClean="0"/>
              <a:t>PAN: Personal Area Network</a:t>
            </a:r>
          </a:p>
          <a:p>
            <a:pPr marL="742950" lvl="1" eaLnBrk="1" hangingPunct="1"/>
            <a:r>
              <a:rPr lang="en-US" sz="2200" smtClean="0"/>
              <a:t>etc.</a:t>
            </a:r>
          </a:p>
          <a:p>
            <a:pPr eaLnBrk="1" hangingPunct="1"/>
            <a:r>
              <a:rPr lang="en-US" sz="2600" smtClean="0"/>
              <a:t>OmniRAN:</a:t>
            </a:r>
          </a:p>
          <a:p>
            <a:pPr marL="742950" lvl="1" eaLnBrk="1" hangingPunct="1"/>
            <a:r>
              <a:rPr lang="en-US" sz="2400" smtClean="0"/>
              <a:t>“Omni-Range Area Network”, based on OMNI</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769476B0-85CB-6F40-8B40-B581D5EC8F0D}" type="slidenum">
              <a:rPr lang="en-US"/>
              <a:pPr/>
              <a:t>32</a:t>
            </a:fld>
            <a:endParaRPr lang="en-US"/>
          </a:p>
        </p:txBody>
      </p:sp>
      <p:sp>
        <p:nvSpPr>
          <p:cNvPr id="48131" name="Rectangle 2"/>
          <p:cNvSpPr>
            <a:spLocks noGrp="1" noChangeArrowheads="1"/>
          </p:cNvSpPr>
          <p:nvPr>
            <p:ph type="title"/>
          </p:nvPr>
        </p:nvSpPr>
        <p:spPr/>
        <p:txBody>
          <a:bodyPr/>
          <a:lstStyle/>
          <a:p>
            <a:pPr eaLnBrk="1" hangingPunct="1"/>
            <a:r>
              <a:rPr lang="en-US" smtClean="0"/>
              <a:t>The Internet over IEEE 802</a:t>
            </a:r>
          </a:p>
        </p:txBody>
      </p:sp>
      <p:pic>
        <p:nvPicPr>
          <p:cNvPr id="48132" name="Picture 5" descr="fig3.pdf"/>
          <p:cNvPicPr>
            <a:picLocks noChangeAspect="1"/>
          </p:cNvPicPr>
          <p:nvPr/>
        </p:nvPicPr>
        <p:blipFill>
          <a:blip r:embed="rId2"/>
          <a:srcRect/>
          <a:stretch>
            <a:fillRect/>
          </a:stretch>
        </p:blipFill>
        <p:spPr bwMode="auto">
          <a:xfrm>
            <a:off x="0" y="1617663"/>
            <a:ext cx="9144000" cy="4706937"/>
          </a:xfrm>
          <a:prstGeom prst="rect">
            <a:avLst/>
          </a:prstGeom>
          <a:noFill/>
          <a:ln w="9525">
            <a:noFill/>
            <a:miter lim="800000"/>
            <a:headEnd/>
            <a:tailEnd/>
          </a:ln>
        </p:spPr>
      </p:pic>
      <p:sp>
        <p:nvSpPr>
          <p:cNvPr id="48133" name="TextBox 5"/>
          <p:cNvSpPr txBox="1">
            <a:spLocks noChangeArrowheads="1"/>
          </p:cNvSpPr>
          <p:nvPr/>
        </p:nvSpPr>
        <p:spPr bwMode="auto">
          <a:xfrm>
            <a:off x="914400" y="6334125"/>
            <a:ext cx="7315200" cy="461963"/>
          </a:xfrm>
          <a:prstGeom prst="rect">
            <a:avLst/>
          </a:prstGeom>
          <a:noFill/>
          <a:ln w="9525">
            <a:noFill/>
            <a:miter lim="800000"/>
            <a:headEnd/>
            <a:tailEnd/>
          </a:ln>
        </p:spPr>
        <p:txBody>
          <a:bodyPr>
            <a:prstTxWarp prst="textNoShape">
              <a:avLst/>
            </a:prstTxWarp>
            <a:spAutoFit/>
          </a:bodyPr>
          <a:lstStyle/>
          <a:p>
            <a:pPr algn="ctr"/>
            <a:r>
              <a:rPr lang="en-US" sz="2400">
                <a:latin typeface="Arial" pitchFamily="-84" charset="0"/>
              </a:rPr>
              <a:t>What’s wrong with this picture?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0"/>
          </p:nvPr>
        </p:nvSpPr>
        <p:spPr>
          <a:noFill/>
        </p:spPr>
        <p:txBody>
          <a:bodyPr/>
          <a:lstStyle/>
          <a:p>
            <a:fld id="{6C6404A9-B398-2B43-A6A3-7D5639B6B2A0}" type="slidenum">
              <a:rPr lang="en-US"/>
              <a:pPr/>
              <a:t>33</a:t>
            </a:fld>
            <a:endParaRPr lang="en-US"/>
          </a:p>
        </p:txBody>
      </p:sp>
      <p:sp>
        <p:nvSpPr>
          <p:cNvPr id="49155" name="Rectangle 2"/>
          <p:cNvSpPr>
            <a:spLocks noGrp="1" noChangeArrowheads="1"/>
          </p:cNvSpPr>
          <p:nvPr>
            <p:ph type="title"/>
          </p:nvPr>
        </p:nvSpPr>
        <p:spPr/>
        <p:txBody>
          <a:bodyPr/>
          <a:lstStyle/>
          <a:p>
            <a:pPr eaLnBrk="1" hangingPunct="1"/>
            <a:r>
              <a:rPr lang="en-US" smtClean="0"/>
              <a:t>Mind the Gap</a:t>
            </a:r>
          </a:p>
        </p:txBody>
      </p:sp>
      <p:sp>
        <p:nvSpPr>
          <p:cNvPr id="6" name="TextBox 5"/>
          <p:cNvSpPr txBox="1"/>
          <p:nvPr/>
        </p:nvSpPr>
        <p:spPr>
          <a:xfrm>
            <a:off x="914400" y="5135563"/>
            <a:ext cx="7315200" cy="1570037"/>
          </a:xfrm>
          <a:prstGeom prst="rect">
            <a:avLst/>
          </a:prstGeom>
          <a:noFill/>
        </p:spPr>
        <p:txBody>
          <a:bodyPr>
            <a:spAutoFit/>
          </a:bodyPr>
          <a:lstStyle/>
          <a:p>
            <a:pPr>
              <a:defRPr/>
            </a:pPr>
            <a:r>
              <a:rPr lang="en-US" sz="2400" dirty="0">
                <a:latin typeface="+mn-lt"/>
              </a:rPr>
              <a:t>(1) Is this a family of standards? Or just roommates?</a:t>
            </a:r>
          </a:p>
          <a:p>
            <a:pPr>
              <a:defRPr/>
            </a:pPr>
            <a:endParaRPr lang="en-US" sz="2400" dirty="0">
              <a:latin typeface="+mn-lt"/>
            </a:endParaRPr>
          </a:p>
          <a:p>
            <a:pPr>
              <a:defRPr/>
            </a:pPr>
            <a:r>
              <a:rPr lang="en-US" sz="2400" dirty="0">
                <a:latin typeface="+mn-lt"/>
              </a:rPr>
              <a:t>(2) Where are the functionalities needed in a commercial mobile network?</a:t>
            </a:r>
          </a:p>
        </p:txBody>
      </p:sp>
      <p:pic>
        <p:nvPicPr>
          <p:cNvPr id="49157" name="Picture 7" descr="fig3small.pdf"/>
          <p:cNvPicPr>
            <a:picLocks noChangeAspect="1"/>
          </p:cNvPicPr>
          <p:nvPr/>
        </p:nvPicPr>
        <p:blipFill>
          <a:blip r:embed="rId2"/>
          <a:srcRect/>
          <a:stretch>
            <a:fillRect/>
          </a:stretch>
        </p:blipFill>
        <p:spPr bwMode="auto">
          <a:xfrm>
            <a:off x="1035050" y="1219200"/>
            <a:ext cx="7073900" cy="3644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p>
            <a:fld id="{C4C249DC-344D-F842-9FD3-49CF50081B30}" type="slidenum">
              <a:rPr lang="en-US"/>
              <a:pPr/>
              <a:t>34</a:t>
            </a:fld>
            <a:endParaRPr lang="en-US"/>
          </a:p>
        </p:txBody>
      </p:sp>
      <p:sp>
        <p:nvSpPr>
          <p:cNvPr id="50179" name="Rectangle 2"/>
          <p:cNvSpPr>
            <a:spLocks noGrp="1" noChangeArrowheads="1"/>
          </p:cNvSpPr>
          <p:nvPr>
            <p:ph type="title"/>
          </p:nvPr>
        </p:nvSpPr>
        <p:spPr/>
        <p:txBody>
          <a:bodyPr/>
          <a:lstStyle/>
          <a:p>
            <a:pPr eaLnBrk="1" hangingPunct="1"/>
            <a:r>
              <a:rPr lang="en-US" smtClean="0"/>
              <a:t>IEEE 802.16 in Commercial Service </a:t>
            </a:r>
          </a:p>
        </p:txBody>
      </p:sp>
      <p:pic>
        <p:nvPicPr>
          <p:cNvPr id="50180" name="Picture 4" descr="fig4small.pdf"/>
          <p:cNvPicPr>
            <a:picLocks noChangeAspect="1"/>
          </p:cNvPicPr>
          <p:nvPr/>
        </p:nvPicPr>
        <p:blipFill>
          <a:blip r:embed="rId2"/>
          <a:srcRect/>
          <a:stretch>
            <a:fillRect/>
          </a:stretch>
        </p:blipFill>
        <p:spPr bwMode="auto">
          <a:xfrm>
            <a:off x="1035050" y="1606550"/>
            <a:ext cx="7073900" cy="3644900"/>
          </a:xfrm>
          <a:prstGeom prst="rect">
            <a:avLst/>
          </a:prstGeom>
          <a:noFill/>
          <a:ln w="9525">
            <a:noFill/>
            <a:miter lim="800000"/>
            <a:headEnd/>
            <a:tailEnd/>
          </a:ln>
        </p:spPr>
      </p:pic>
      <p:sp>
        <p:nvSpPr>
          <p:cNvPr id="6" name="TextBox 5"/>
          <p:cNvSpPr txBox="1"/>
          <p:nvPr/>
        </p:nvSpPr>
        <p:spPr>
          <a:xfrm>
            <a:off x="914400" y="5287963"/>
            <a:ext cx="7315200" cy="1200150"/>
          </a:xfrm>
          <a:prstGeom prst="rect">
            <a:avLst/>
          </a:prstGeom>
          <a:noFill/>
        </p:spPr>
        <p:txBody>
          <a:bodyPr>
            <a:spAutoFit/>
          </a:bodyPr>
          <a:lstStyle/>
          <a:p>
            <a:pPr>
              <a:defRPr/>
            </a:pPr>
            <a:r>
              <a:rPr lang="en-US" sz="2400" dirty="0">
                <a:latin typeface="+mn-lt"/>
              </a:rPr>
              <a:t>WiMAX Network provides operator-required services to 802.16 devices: authentication, provisioning, mobility management, QoS management, roaming...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p>
            <a:fld id="{07477A2C-5B03-9540-8F55-E1C0BA3BDD72}" type="slidenum">
              <a:rPr lang="en-US"/>
              <a:pPr/>
              <a:t>35</a:t>
            </a:fld>
            <a:endParaRPr lang="en-US"/>
          </a:p>
        </p:txBody>
      </p:sp>
      <p:sp>
        <p:nvSpPr>
          <p:cNvPr id="51203" name="Rectangle 1"/>
          <p:cNvSpPr>
            <a:spLocks noGrp="1" noChangeArrowheads="1"/>
          </p:cNvSpPr>
          <p:nvPr>
            <p:ph type="title"/>
          </p:nvPr>
        </p:nvSpPr>
        <p:spPr/>
        <p:txBody>
          <a:bodyPr/>
          <a:lstStyle/>
          <a:p>
            <a:pPr eaLnBrk="1" hangingPunct="1"/>
            <a:r>
              <a:rPr lang="en-US" smtClean="0"/>
              <a:t>Closing the Gap:</a:t>
            </a:r>
            <a:br>
              <a:rPr lang="en-US" smtClean="0"/>
            </a:br>
            <a:r>
              <a:rPr lang="en-US" smtClean="0"/>
              <a:t>OmniRAN as a HetNet</a:t>
            </a:r>
          </a:p>
        </p:txBody>
      </p:sp>
      <p:pic>
        <p:nvPicPr>
          <p:cNvPr id="51204" name="Picture 6" descr="fig6.pdf"/>
          <p:cNvPicPr>
            <a:picLocks noChangeAspect="1"/>
          </p:cNvPicPr>
          <p:nvPr/>
        </p:nvPicPr>
        <p:blipFill>
          <a:blip r:embed="rId2"/>
          <a:srcRect/>
          <a:stretch>
            <a:fillRect/>
          </a:stretch>
        </p:blipFill>
        <p:spPr bwMode="auto">
          <a:xfrm>
            <a:off x="0" y="1617663"/>
            <a:ext cx="9144000" cy="47069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p>
            <a:fld id="{9A47DC52-CEA1-864B-870E-064A778BACE3}" type="slidenum">
              <a:rPr lang="en-US"/>
              <a:pPr/>
              <a:t>36</a:t>
            </a:fld>
            <a:endParaRPr lang="en-US"/>
          </a:p>
        </p:txBody>
      </p:sp>
      <p:sp>
        <p:nvSpPr>
          <p:cNvPr id="52227" name="Rectangle 1"/>
          <p:cNvSpPr>
            <a:spLocks noGrp="1" noChangeArrowheads="1"/>
          </p:cNvSpPr>
          <p:nvPr>
            <p:ph type="title"/>
          </p:nvPr>
        </p:nvSpPr>
        <p:spPr/>
        <p:txBody>
          <a:bodyPr/>
          <a:lstStyle/>
          <a:p>
            <a:pPr eaLnBrk="1" hangingPunct="1"/>
            <a:r>
              <a:rPr lang="en-US" smtClean="0"/>
              <a:t>OmniRAN Functionality Menu</a:t>
            </a:r>
          </a:p>
        </p:txBody>
      </p:sp>
      <p:sp>
        <p:nvSpPr>
          <p:cNvPr id="52228" name="Rectangle 2"/>
          <p:cNvSpPr>
            <a:spLocks noGrp="1" noChangeArrowheads="1"/>
          </p:cNvSpPr>
          <p:nvPr>
            <p:ph type="body" idx="1"/>
          </p:nvPr>
        </p:nvSpPr>
        <p:spPr>
          <a:xfrm>
            <a:off x="457200" y="1143000"/>
            <a:ext cx="8191500" cy="5676900"/>
          </a:xfrm>
        </p:spPr>
        <p:txBody>
          <a:bodyPr/>
          <a:lstStyle/>
          <a:p>
            <a:pPr eaLnBrk="1" hangingPunct="1"/>
            <a:r>
              <a:rPr lang="en-US" sz="1800" smtClean="0"/>
              <a:t>Network Discovery and Selection</a:t>
            </a:r>
          </a:p>
          <a:p>
            <a:pPr eaLnBrk="1" hangingPunct="1"/>
            <a:r>
              <a:rPr lang="en-US" sz="1800" smtClean="0"/>
              <a:t>Authentication &amp; Security</a:t>
            </a:r>
          </a:p>
          <a:p>
            <a:pPr eaLnBrk="1" hangingPunct="1"/>
            <a:r>
              <a:rPr lang="en-US" sz="1800" smtClean="0"/>
              <a:t>Provisioning</a:t>
            </a:r>
          </a:p>
          <a:p>
            <a:pPr eaLnBrk="1" hangingPunct="1"/>
            <a:r>
              <a:rPr lang="en-US" sz="1800" smtClean="0"/>
              <a:t>Accounting, Charging, and Settlement</a:t>
            </a:r>
          </a:p>
          <a:p>
            <a:pPr eaLnBrk="1" hangingPunct="1"/>
            <a:r>
              <a:rPr lang="en-US" sz="1800" smtClean="0"/>
              <a:t>Connection Management </a:t>
            </a:r>
          </a:p>
          <a:p>
            <a:pPr eaLnBrk="1" hangingPunct="1"/>
            <a:r>
              <a:rPr lang="en-US" sz="1800" smtClean="0"/>
              <a:t>QoS, Admission Control and Service Flow</a:t>
            </a:r>
          </a:p>
          <a:p>
            <a:pPr eaLnBrk="1" hangingPunct="1"/>
            <a:r>
              <a:rPr lang="en-US" sz="1800" smtClean="0"/>
              <a:t>Power Management</a:t>
            </a:r>
          </a:p>
          <a:p>
            <a:pPr eaLnBrk="1" hangingPunct="1"/>
            <a:r>
              <a:rPr lang="en-US" sz="1800" smtClean="0"/>
              <a:t>Interworking and Roaming</a:t>
            </a:r>
          </a:p>
          <a:p>
            <a:pPr eaLnBrk="1" hangingPunct="1"/>
            <a:r>
              <a:rPr lang="en-US" sz="1800" smtClean="0"/>
              <a:t>Radio Resource Management </a:t>
            </a:r>
          </a:p>
          <a:p>
            <a:pPr eaLnBrk="1" hangingPunct="1"/>
            <a:r>
              <a:rPr lang="en-US" sz="1800" smtClean="0"/>
              <a:t>Operation, Administration, Maintenance and Provisioning</a:t>
            </a:r>
          </a:p>
          <a:p>
            <a:pPr eaLnBrk="1" hangingPunct="1"/>
            <a:r>
              <a:rPr lang="en-US" sz="1800" smtClean="0"/>
              <a:t>Lawful Interception</a:t>
            </a:r>
          </a:p>
          <a:p>
            <a:pPr eaLnBrk="1" hangingPunct="1"/>
            <a:r>
              <a:rPr lang="en-US" sz="1800" smtClean="0"/>
              <a:t>Location Services</a:t>
            </a:r>
          </a:p>
          <a:p>
            <a:pPr eaLnBrk="1" hangingPunct="1"/>
            <a:r>
              <a:rPr lang="en-US" sz="1800" smtClean="0"/>
              <a:t>Emergency Telecommunications Service</a:t>
            </a:r>
          </a:p>
          <a:p>
            <a:pPr eaLnBrk="1" hangingPunct="1"/>
            <a:r>
              <a:rPr lang="en-US" sz="1800" smtClean="0"/>
              <a:t>VoIP</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p>
            <a:fld id="{318E56E0-04D8-BD42-8234-F6273FBE7C48}" type="slidenum">
              <a:rPr lang="en-US"/>
              <a:pPr/>
              <a:t>37</a:t>
            </a:fld>
            <a:endParaRPr lang="en-US"/>
          </a:p>
        </p:txBody>
      </p:sp>
      <p:sp>
        <p:nvSpPr>
          <p:cNvPr id="53251" name="Rectangle 1"/>
          <p:cNvSpPr>
            <a:spLocks noGrp="1" noChangeArrowheads="1"/>
          </p:cNvSpPr>
          <p:nvPr>
            <p:ph type="title"/>
          </p:nvPr>
        </p:nvSpPr>
        <p:spPr/>
        <p:txBody>
          <a:bodyPr/>
          <a:lstStyle/>
          <a:p>
            <a:pPr eaLnBrk="1" hangingPunct="1"/>
            <a:r>
              <a:rPr lang="en-US" smtClean="0"/>
              <a:t>WiMAX Forum Network Architecture</a:t>
            </a:r>
          </a:p>
        </p:txBody>
      </p:sp>
      <p:pic>
        <p:nvPicPr>
          <p:cNvPr id="14338" name="Picture 2"/>
          <p:cNvPicPr>
            <a:picLocks noChangeAspect="1" noChangeArrowheads="1"/>
          </p:cNvPicPr>
          <p:nvPr/>
        </p:nvPicPr>
        <p:blipFill>
          <a:blip r:embed="rId2"/>
          <a:srcRect/>
          <a:stretch>
            <a:fillRect/>
          </a:stretch>
        </p:blipFill>
        <p:spPr bwMode="auto">
          <a:xfrm>
            <a:off x="787400" y="1244600"/>
            <a:ext cx="6299200" cy="5511800"/>
          </a:xfrm>
          <a:prstGeom prst="rect">
            <a:avLst/>
          </a:prstGeom>
          <a:noFill/>
          <a:ln w="12700">
            <a:noFill/>
            <a:miter lim="800000"/>
            <a:headEnd/>
            <a:tailEnd/>
          </a:ln>
          <a:effectLst>
            <a:outerShdw dist="63499" dir="5400000" algn="ctr" rotWithShape="0">
              <a:schemeClr val="bg2">
                <a:alpha val="45000"/>
              </a:schemeClr>
            </a:outerShdw>
          </a:effectLst>
        </p:spPr>
      </p:pic>
      <p:graphicFrame>
        <p:nvGraphicFramePr>
          <p:cNvPr id="14339" name="Group 3"/>
          <p:cNvGraphicFramePr>
            <a:graphicFrameLocks noGrp="1"/>
          </p:cNvGraphicFramePr>
          <p:nvPr/>
        </p:nvGraphicFramePr>
        <p:xfrm>
          <a:off x="6932613" y="1166813"/>
          <a:ext cx="1892300" cy="5614988"/>
        </p:xfrm>
        <a:graphic>
          <a:graphicData uri="http://schemas.openxmlformats.org/drawingml/2006/table">
            <a:tbl>
              <a:tblPr/>
              <a:tblGrid>
                <a:gridCol w="744537"/>
                <a:gridCol w="1147763"/>
              </a:tblGrid>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MS, AMS</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Mobile Station</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BS, ABS</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Base </a:t>
                      </a:r>
                    </a:p>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Station</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ASN</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Access Service Network</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CSN</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Connectivity Service Network</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ASP</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Application Service Provider</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GW</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Gateway</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NAP</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Network Access Provider</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r h="677863">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NSP</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
                          <a:srgbClr val="FF9933"/>
                        </a:buClr>
                        <a:buSzPct val="120000"/>
                        <a:buFont typeface="Arial" pitchFamily="-65" charset="0"/>
                        <a:buNone/>
                        <a:tabLst>
                          <a:tab pos="558800" algn="l"/>
                        </a:tabLst>
                      </a:pPr>
                      <a:r>
                        <a:rPr kumimoji="0" lang="en-US" sz="1400" b="0" i="0" u="none" strike="noStrike" cap="none" normalizeH="0" baseline="0" dirty="0">
                          <a:ln>
                            <a:noFill/>
                          </a:ln>
                          <a:solidFill>
                            <a:srgbClr val="000000"/>
                          </a:solidFill>
                          <a:effectLst/>
                          <a:latin typeface="Arial" pitchFamily="-65" charset="0"/>
                          <a:ea typeface="ヒラギノ角ゴ ProN W3" pitchFamily="-65" charset="-128"/>
                          <a:cs typeface="ヒラギノ角ゴ ProN W3" pitchFamily="-65" charset="-128"/>
                          <a:sym typeface="Arial" pitchFamily="-65" charset="0"/>
                        </a:rPr>
                        <a:t>Network Service Provider</a:t>
                      </a:r>
                    </a:p>
                  </a:txBody>
                  <a:tcPr marL="38100" marR="38100" marT="38100" marB="381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E6E6E6"/>
                    </a:solidFill>
                  </a:tcPr>
                </a:tc>
              </a:tr>
            </a:tbl>
          </a:graphicData>
        </a:graphic>
      </p:graphicFrame>
      <p:sp>
        <p:nvSpPr>
          <p:cNvPr id="53282" name="AutoShape 62"/>
          <p:cNvSpPr>
            <a:spLocks/>
          </p:cNvSpPr>
          <p:nvPr/>
        </p:nvSpPr>
        <p:spPr bwMode="auto">
          <a:xfrm>
            <a:off x="3898900" y="2743200"/>
            <a:ext cx="2870200" cy="2692400"/>
          </a:xfrm>
          <a:prstGeom prst="roundRect">
            <a:avLst>
              <a:gd name="adj" fmla="val 7074"/>
            </a:avLst>
          </a:prstGeom>
          <a:solidFill>
            <a:schemeClr val="accent1">
              <a:alpha val="27058"/>
            </a:schemeClr>
          </a:solidFill>
          <a:ln w="25400">
            <a:solidFill>
              <a:srgbClr val="000000">
                <a:alpha val="27058"/>
              </a:srgbClr>
            </a:solidFill>
            <a:round/>
            <a:headEnd/>
            <a:tailEnd/>
          </a:ln>
        </p:spPr>
        <p:txBody>
          <a:bodyPr lIns="0" tIns="0" rIns="0" bIns="0">
            <a:prstTxWarp prst="textNoShape">
              <a:avLst/>
            </a:prstTxWarp>
          </a:bodyPr>
          <a:lstStyle/>
          <a:p>
            <a:pPr algn="ctr"/>
            <a:endParaRPr lang="en-US"/>
          </a:p>
        </p:txBody>
      </p:sp>
      <p:sp>
        <p:nvSpPr>
          <p:cNvPr id="53283" name="AutoShape 63"/>
          <p:cNvSpPr>
            <a:spLocks/>
          </p:cNvSpPr>
          <p:nvPr/>
        </p:nvSpPr>
        <p:spPr bwMode="auto">
          <a:xfrm flipH="1">
            <a:off x="1435100" y="1638300"/>
            <a:ext cx="2184400" cy="3606800"/>
          </a:xfrm>
          <a:prstGeom prst="roundRect">
            <a:avLst>
              <a:gd name="adj" fmla="val 8718"/>
            </a:avLst>
          </a:prstGeom>
          <a:solidFill>
            <a:schemeClr val="accent1">
              <a:alpha val="27058"/>
            </a:schemeClr>
          </a:solidFill>
          <a:ln w="25400">
            <a:solidFill>
              <a:srgbClr val="000000">
                <a:alpha val="27058"/>
              </a:srgbClr>
            </a:solidFill>
            <a:round/>
            <a:headEnd/>
            <a:tailEnd/>
          </a:ln>
        </p:spPr>
        <p:txBody>
          <a:bodyPr lIns="0" tIns="0" rIns="0" bIns="0">
            <a:prstTxWarp prst="textNoShape">
              <a:avLst/>
            </a:prstTxWarp>
          </a:bodyPr>
          <a:lstStyle/>
          <a:p>
            <a:pPr algn="ctr"/>
            <a:endParaRPr lang="en-US"/>
          </a:p>
        </p:txBody>
      </p:sp>
      <p:sp>
        <p:nvSpPr>
          <p:cNvPr id="53284" name="Rectangle 64"/>
          <p:cNvSpPr>
            <a:spLocks/>
          </p:cNvSpPr>
          <p:nvPr/>
        </p:nvSpPr>
        <p:spPr bwMode="auto">
          <a:xfrm>
            <a:off x="3924300" y="2755900"/>
            <a:ext cx="558800" cy="330200"/>
          </a:xfrm>
          <a:prstGeom prst="rect">
            <a:avLst/>
          </a:prstGeom>
          <a:noFill/>
          <a:ln w="12700">
            <a:noFill/>
            <a:miter lim="800000"/>
            <a:headEnd/>
            <a:tailEnd/>
          </a:ln>
        </p:spPr>
        <p:txBody>
          <a:bodyPr wrap="none" lIns="0" tIns="0" rIns="0" bIns="0">
            <a:prstTxWarp prst="textNoShape">
              <a:avLst/>
            </a:prstTxWarp>
            <a:spAutoFit/>
          </a:bodyPr>
          <a:lstStyle/>
          <a:p>
            <a:r>
              <a:rPr lang="en-US" sz="1800">
                <a:solidFill>
                  <a:schemeClr val="tx1"/>
                </a:solidFill>
                <a:latin typeface="Arial" pitchFamily="-84" charset="0"/>
                <a:ea typeface="Arial" pitchFamily="-84" charset="0"/>
                <a:cs typeface="Arial" pitchFamily="-84" charset="0"/>
                <a:sym typeface="Arial" pitchFamily="-84" charset="0"/>
              </a:rPr>
              <a:t>NSP</a:t>
            </a:r>
          </a:p>
        </p:txBody>
      </p:sp>
      <p:sp>
        <p:nvSpPr>
          <p:cNvPr id="53285" name="Rectangle 65"/>
          <p:cNvSpPr>
            <a:spLocks/>
          </p:cNvSpPr>
          <p:nvPr/>
        </p:nvSpPr>
        <p:spPr bwMode="auto">
          <a:xfrm>
            <a:off x="1447800" y="1638300"/>
            <a:ext cx="558800" cy="330200"/>
          </a:xfrm>
          <a:prstGeom prst="rect">
            <a:avLst/>
          </a:prstGeom>
          <a:noFill/>
          <a:ln w="12700">
            <a:noFill/>
            <a:miter lim="800000"/>
            <a:headEnd/>
            <a:tailEnd/>
          </a:ln>
        </p:spPr>
        <p:txBody>
          <a:bodyPr wrap="none" lIns="0" tIns="0" rIns="0" bIns="0">
            <a:prstTxWarp prst="textNoShape">
              <a:avLst/>
            </a:prstTxWarp>
            <a:spAutoFit/>
          </a:bodyPr>
          <a:lstStyle/>
          <a:p>
            <a:r>
              <a:rPr lang="en-US" sz="1800">
                <a:solidFill>
                  <a:schemeClr val="tx1"/>
                </a:solidFill>
                <a:latin typeface="Arial" pitchFamily="-84" charset="0"/>
                <a:ea typeface="Arial" pitchFamily="-84" charset="0"/>
                <a:cs typeface="Arial" pitchFamily="-84" charset="0"/>
                <a:sym typeface="Arial" pitchFamily="-84" charset="0"/>
              </a:rPr>
              <a:t>NAP</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p>
            <a:fld id="{F1B7318A-3B9F-1747-8032-952803BCA521}" type="slidenum">
              <a:rPr lang="en-US"/>
              <a:pPr/>
              <a:t>38</a:t>
            </a:fld>
            <a:endParaRPr lang="en-US"/>
          </a:p>
        </p:txBody>
      </p:sp>
      <p:sp>
        <p:nvSpPr>
          <p:cNvPr id="54275" name="Rectangle 1"/>
          <p:cNvSpPr>
            <a:spLocks noGrp="1" noChangeArrowheads="1"/>
          </p:cNvSpPr>
          <p:nvPr>
            <p:ph type="title"/>
          </p:nvPr>
        </p:nvSpPr>
        <p:spPr>
          <a:xfrm>
            <a:off x="457200" y="92075"/>
            <a:ext cx="8229600" cy="1203325"/>
          </a:xfrm>
        </p:spPr>
        <p:txBody>
          <a:bodyPr/>
          <a:lstStyle/>
          <a:p>
            <a:pPr eaLnBrk="1" hangingPunct="1"/>
            <a:r>
              <a:rPr lang="en-US" smtClean="0"/>
              <a:t>OmniRAN Architecture</a:t>
            </a:r>
          </a:p>
        </p:txBody>
      </p:sp>
      <p:pic>
        <p:nvPicPr>
          <p:cNvPr id="54276" name="Picture 5" descr="fig7.pdf"/>
          <p:cNvPicPr>
            <a:picLocks noChangeAspect="1"/>
          </p:cNvPicPr>
          <p:nvPr/>
        </p:nvPicPr>
        <p:blipFill>
          <a:blip r:embed="rId2"/>
          <a:srcRect/>
          <a:stretch>
            <a:fillRect/>
          </a:stretch>
        </p:blipFill>
        <p:spPr bwMode="auto">
          <a:xfrm>
            <a:off x="908050" y="1460500"/>
            <a:ext cx="7327900" cy="50165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p>
            <a:fld id="{CECC9FA9-BB29-9B47-B975-5A1143DAB6FB}" type="slidenum">
              <a:rPr lang="en-US"/>
              <a:pPr/>
              <a:t>39</a:t>
            </a:fld>
            <a:endParaRPr lang="en-US"/>
          </a:p>
        </p:txBody>
      </p:sp>
      <p:sp>
        <p:nvSpPr>
          <p:cNvPr id="55299" name="Rectangle 1"/>
          <p:cNvSpPr>
            <a:spLocks noGrp="1" noChangeArrowheads="1"/>
          </p:cNvSpPr>
          <p:nvPr>
            <p:ph type="title"/>
          </p:nvPr>
        </p:nvSpPr>
        <p:spPr/>
        <p:txBody>
          <a:bodyPr/>
          <a:lstStyle/>
          <a:p>
            <a:pPr eaLnBrk="1" hangingPunct="1"/>
            <a:r>
              <a:rPr lang="en-US" smtClean="0"/>
              <a:t>Target Market for OmniRAN</a:t>
            </a:r>
          </a:p>
        </p:txBody>
      </p:sp>
      <p:sp>
        <p:nvSpPr>
          <p:cNvPr id="55300" name="Rectangle 2"/>
          <p:cNvSpPr>
            <a:spLocks noGrp="1" noChangeArrowheads="1"/>
          </p:cNvSpPr>
          <p:nvPr>
            <p:ph type="body" idx="1"/>
          </p:nvPr>
        </p:nvSpPr>
        <p:spPr>
          <a:xfrm>
            <a:off x="457200" y="1320800"/>
            <a:ext cx="8229600" cy="5257800"/>
          </a:xfrm>
        </p:spPr>
        <p:txBody>
          <a:bodyPr/>
          <a:lstStyle/>
          <a:p>
            <a:pPr eaLnBrk="1" hangingPunct="1"/>
            <a:r>
              <a:rPr lang="en-US" smtClean="0"/>
              <a:t>Operators (including WiMAX Operators; wireless ISPs; current wireline &amp; utility operators; etc.) with focus on:</a:t>
            </a:r>
          </a:p>
          <a:p>
            <a:pPr marL="742950" lvl="1" eaLnBrk="1" hangingPunct="1"/>
            <a:r>
              <a:rPr lang="en-US" smtClean="0"/>
              <a:t>IP connectivity</a:t>
            </a:r>
          </a:p>
          <a:p>
            <a:pPr marL="742950" lvl="1" eaLnBrk="1" hangingPunct="1"/>
            <a:r>
              <a:rPr lang="en-US" smtClean="0"/>
              <a:t>a lean, low-complexity network</a:t>
            </a:r>
          </a:p>
          <a:p>
            <a:pPr marL="742950" lvl="1" eaLnBrk="1" hangingPunct="1"/>
            <a:r>
              <a:rPr lang="en-US" smtClean="0"/>
              <a:t>mobility functions, such as authentication, provisioning, handover, billing and roaming (even in fixed deployments)</a:t>
            </a:r>
          </a:p>
          <a:p>
            <a:pPr marL="742950" lvl="1" eaLnBrk="1" hangingPunct="1"/>
            <a:r>
              <a:rPr lang="en-US" smtClean="0"/>
              <a:t>possible heterogeneous deployments</a:t>
            </a:r>
          </a:p>
          <a:p>
            <a:pPr marL="1143000" lvl="2" eaLnBrk="1" hangingPunct="1"/>
            <a:r>
              <a:rPr lang="en-US" smtClean="0"/>
              <a:t>could support homogeneous as well</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2881233E-FA37-F34F-B3D0-AAE73C64F1B3}" type="slidenum">
              <a:rPr lang="en-US"/>
              <a:pPr/>
              <a:t>4</a:t>
            </a:fld>
            <a:endParaRPr lang="en-US"/>
          </a:p>
        </p:txBody>
      </p:sp>
      <p:sp>
        <p:nvSpPr>
          <p:cNvPr id="17411" name="Rectangle 1"/>
          <p:cNvSpPr>
            <a:spLocks noGrp="1" noChangeArrowheads="1"/>
          </p:cNvSpPr>
          <p:nvPr>
            <p:ph type="title"/>
          </p:nvPr>
        </p:nvSpPr>
        <p:spPr>
          <a:xfrm>
            <a:off x="457200" y="92075"/>
            <a:ext cx="8102600" cy="6667500"/>
          </a:xfrm>
        </p:spPr>
        <p:txBody>
          <a:bodyPr/>
          <a:lstStyle/>
          <a:p>
            <a:pPr eaLnBrk="1" hangingPunct="1"/>
            <a:r>
              <a:rPr lang="en-US" b="1" smtClean="0"/>
              <a:t>Status of IEEE 802.16’s</a:t>
            </a:r>
            <a:br>
              <a:rPr lang="en-US" b="1" smtClean="0"/>
            </a:br>
            <a:r>
              <a:rPr lang="en-US" b="1" smtClean="0"/>
              <a:t>HetNet Study Group</a:t>
            </a:r>
            <a:br>
              <a:rPr lang="en-US" b="1" smtClean="0"/>
            </a:br>
            <a:r>
              <a:rPr lang="en-US" smtClean="0"/>
              <a:t>(“Study Group on WirelessMAN radio interface in Heterogeneous Networks”)</a:t>
            </a:r>
            <a:br>
              <a:rPr lang="en-US" smtClean="0"/>
            </a:br>
            <a:r>
              <a:rPr lang="en-US" smtClean="0"/>
              <a:t/>
            </a:r>
            <a:br>
              <a:rPr lang="en-US" smtClean="0"/>
            </a:br>
            <a:r>
              <a:rPr lang="en-US" sz="2400" smtClean="0"/>
              <a:t>Harry Bims</a:t>
            </a:r>
            <a:br>
              <a:rPr lang="en-US" sz="2400" smtClean="0"/>
            </a:br>
            <a:r>
              <a:rPr lang="en-US" sz="2400" smtClean="0"/>
              <a:t>Bims Laboratories, Inc.</a:t>
            </a:r>
            <a:br>
              <a:rPr lang="en-US" sz="2400" smtClean="0"/>
            </a:br>
            <a:r>
              <a:rPr lang="en-US" sz="2400" smtClean="0"/>
              <a:t/>
            </a:r>
            <a:br>
              <a:rPr lang="en-US" sz="2400" smtClean="0"/>
            </a:br>
            <a:r>
              <a:rPr lang="en-US" sz="2400" smtClean="0"/>
              <a:t>see also:</a:t>
            </a:r>
            <a:br>
              <a:rPr lang="en-US" sz="2400" smtClean="0"/>
            </a:br>
            <a:r>
              <a:rPr lang="en-US" sz="2400" smtClean="0"/>
              <a:t>IEEE 802.16-12-0390-01-Gdoc</a:t>
            </a:r>
            <a:br>
              <a:rPr lang="en-US" sz="2400" smtClean="0"/>
            </a:br>
            <a:r>
              <a:rPr lang="en-US" sz="2400" smtClean="0"/>
              <a:t>IEEE 802.16-12-0351-00-Shet</a:t>
            </a:r>
            <a:br>
              <a:rPr lang="en-US" sz="2400" smtClean="0"/>
            </a:br>
            <a:r>
              <a:rPr lang="en-US" sz="2400" smtClean="0"/>
              <a:t>IEEE 802.16-12-0354-00-Shet</a:t>
            </a:r>
            <a:br>
              <a:rPr lang="en-US" sz="2400" smtClean="0"/>
            </a:br>
            <a:r>
              <a:rPr lang="en-US" sz="2400" smtClean="0"/>
              <a:t>IEEE 802.16-12-0392-00-Shet</a:t>
            </a:r>
            <a:br>
              <a:rPr lang="en-US" sz="2400" smtClean="0"/>
            </a:br>
            <a:r>
              <a:rPr lang="en-US" sz="2400" smtClean="0"/>
              <a:t>IEEE 802.16-12-0397-00-Shet</a:t>
            </a:r>
            <a:br>
              <a:rPr lang="en-US" sz="2400" smtClean="0"/>
            </a:b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p>
            <a:fld id="{2D439B82-32C6-B44C-9B16-F41A7CC666B5}" type="slidenum">
              <a:rPr lang="en-US"/>
              <a:pPr/>
              <a:t>40</a:t>
            </a:fld>
            <a:endParaRPr lang="en-US"/>
          </a:p>
        </p:txBody>
      </p:sp>
      <p:sp>
        <p:nvSpPr>
          <p:cNvPr id="56323" name="Rectangle 1"/>
          <p:cNvSpPr>
            <a:spLocks noGrp="1" noChangeArrowheads="1"/>
          </p:cNvSpPr>
          <p:nvPr>
            <p:ph type="title"/>
          </p:nvPr>
        </p:nvSpPr>
        <p:spPr/>
        <p:txBody>
          <a:bodyPr/>
          <a:lstStyle/>
          <a:p>
            <a:r>
              <a:rPr lang="en-US" smtClean="0"/>
              <a:t>Segment Conclusions</a:t>
            </a:r>
          </a:p>
        </p:txBody>
      </p:sp>
      <p:sp>
        <p:nvSpPr>
          <p:cNvPr id="56324" name="Rectangle 2"/>
          <p:cNvSpPr>
            <a:spLocks noGrp="1" noChangeArrowheads="1"/>
          </p:cNvSpPr>
          <p:nvPr>
            <p:ph type="body" idx="1"/>
          </p:nvPr>
        </p:nvSpPr>
        <p:spPr>
          <a:xfrm>
            <a:off x="457200" y="1219200"/>
            <a:ext cx="8229600" cy="5626100"/>
          </a:xfrm>
        </p:spPr>
        <p:txBody>
          <a:bodyPr/>
          <a:lstStyle/>
          <a:p>
            <a:r>
              <a:rPr lang="en-US" sz="2400" smtClean="0"/>
              <a:t>IEEE 802 OmniRAN can close the gap and tie 802 devices into an family of standards within a heterogeneous IP network.</a:t>
            </a:r>
          </a:p>
          <a:p>
            <a:r>
              <a:rPr lang="en-US" sz="2400" smtClean="0"/>
              <a:t>WiMAX Forum network specifications have been developed and optimized for the required functionality.</a:t>
            </a:r>
          </a:p>
          <a:p>
            <a:r>
              <a:rPr lang="en-US" sz="2400" smtClean="0"/>
              <a:t>OmniRAN network architecture and functionality can be based on the WiMAX Forum network specifications.</a:t>
            </a:r>
          </a:p>
          <a:p>
            <a:pPr marL="742950" lvl="1"/>
            <a:r>
              <a:rPr lang="en-US" sz="2400" smtClean="0"/>
              <a:t>Core functionality of the OmniRAN would be as a Connectivity Service Network (CSN). </a:t>
            </a:r>
          </a:p>
          <a:p>
            <a:pPr marL="742950" lvl="1"/>
            <a:r>
              <a:rPr lang="en-US" sz="2400" smtClean="0"/>
              <a:t>Unified network interfaces to ASN</a:t>
            </a:r>
          </a:p>
          <a:p>
            <a:pPr marL="742950" lvl="1"/>
            <a:r>
              <a:rPr lang="en-US" sz="2400" smtClean="0"/>
              <a:t>ASNs customized for each interface technology.</a:t>
            </a:r>
          </a:p>
          <a:p>
            <a:r>
              <a:rPr lang="en-US" sz="2400" smtClean="0"/>
              <a:t>Speaker’s recommendation: Standardization will be most efficient in a new 802 Working Group.</a:t>
            </a:r>
          </a:p>
          <a:p>
            <a:endParaRPr lang="en-US" sz="240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p>
            <a:fld id="{E35A5FAB-A95E-6644-A92F-DD73ECF494E9}" type="slidenum">
              <a:rPr lang="en-US"/>
              <a:pPr/>
              <a:t>41</a:t>
            </a:fld>
            <a:endParaRPr lang="en-US"/>
          </a:p>
        </p:txBody>
      </p:sp>
      <p:sp>
        <p:nvSpPr>
          <p:cNvPr id="57347" name="Rectangle 1"/>
          <p:cNvSpPr>
            <a:spLocks noGrp="1" noChangeArrowheads="1"/>
          </p:cNvSpPr>
          <p:nvPr>
            <p:ph type="title"/>
          </p:nvPr>
        </p:nvSpPr>
        <p:spPr>
          <a:xfrm>
            <a:off x="457200" y="92075"/>
            <a:ext cx="8102600" cy="6667500"/>
          </a:xfrm>
        </p:spPr>
        <p:txBody>
          <a:bodyPr/>
          <a:lstStyle/>
          <a:p>
            <a:pPr eaLnBrk="1" hangingPunct="1"/>
            <a:r>
              <a:rPr lang="en-US" b="1" smtClean="0"/>
              <a:t>IETF Baseline Mobility and Architectures</a:t>
            </a:r>
            <a:r>
              <a:rPr lang="en-US" smtClean="0"/>
              <a:t/>
            </a:r>
            <a:br>
              <a:rPr lang="en-US" smtClean="0"/>
            </a:br>
            <a:r>
              <a:rPr lang="en-US" smtClean="0"/>
              <a:t/>
            </a:r>
            <a:br>
              <a:rPr lang="en-US" smtClean="0"/>
            </a:br>
            <a:r>
              <a:rPr lang="en-US" sz="2400" smtClean="0"/>
              <a:t/>
            </a:r>
            <a:br>
              <a:rPr lang="en-US" sz="2400" smtClean="0"/>
            </a:br>
            <a:r>
              <a:rPr lang="en-US" smtClean="0"/>
              <a:t/>
            </a:r>
            <a:br>
              <a:rPr lang="en-US" smtClean="0"/>
            </a:br>
            <a:r>
              <a:rPr lang="en-US" smtClean="0"/>
              <a:t/>
            </a:r>
            <a:br>
              <a:rPr lang="en-US" smtClean="0"/>
            </a:br>
            <a:r>
              <a:rPr lang="en-US" sz="2400" smtClean="0"/>
              <a:t/>
            </a:r>
            <a:br>
              <a:rPr lang="en-US" sz="2400" smtClean="0"/>
            </a:br>
            <a:r>
              <a:rPr lang="en-US" sz="2400" smtClean="0"/>
              <a:t>Charlie Perkins</a:t>
            </a:r>
            <a:br>
              <a:rPr lang="en-US" sz="2400" smtClean="0"/>
            </a:br>
            <a:r>
              <a:rPr lang="en-US" sz="2400" smtClean="0"/>
              <a:t>Futurewei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p>
            <a:fld id="{90B10F11-4500-9043-9563-F52C789F87CF}" type="slidenum">
              <a:rPr lang="en-US" smtClean="0"/>
              <a:pPr/>
              <a:t>42</a:t>
            </a:fld>
            <a:endParaRPr lang="en-US" smtClean="0"/>
          </a:p>
        </p:txBody>
      </p:sp>
      <p:sp>
        <p:nvSpPr>
          <p:cNvPr id="58371" name="Rectangle 1"/>
          <p:cNvSpPr>
            <a:spLocks noGrp="1" noChangeArrowheads="1"/>
          </p:cNvSpPr>
          <p:nvPr>
            <p:ph type="title"/>
          </p:nvPr>
        </p:nvSpPr>
        <p:spPr>
          <a:xfrm>
            <a:off x="457200" y="92075"/>
            <a:ext cx="8102600" cy="6667500"/>
          </a:xfrm>
        </p:spPr>
        <p:txBody>
          <a:bodyPr/>
          <a:lstStyle/>
          <a:p>
            <a:pPr eaLnBrk="1" hangingPunct="1"/>
            <a:r>
              <a:rPr lang="en-US" b="1" smtClean="0"/>
              <a:t>IETF Advanced Mobility</a:t>
            </a:r>
            <a:r>
              <a:rPr lang="en-US" smtClean="0"/>
              <a:t/>
            </a:r>
            <a:br>
              <a:rPr lang="en-US" smtClean="0"/>
            </a:br>
            <a:r>
              <a:rPr lang="en-US" smtClean="0"/>
              <a:t/>
            </a:r>
            <a:br>
              <a:rPr lang="en-US" smtClean="0"/>
            </a:br>
            <a:r>
              <a:rPr lang="en-US" sz="2400" smtClean="0"/>
              <a:t/>
            </a:r>
            <a:br>
              <a:rPr lang="en-US" sz="2400" smtClean="0"/>
            </a:br>
            <a:r>
              <a:rPr lang="en-US" smtClean="0"/>
              <a:t/>
            </a:r>
            <a:br>
              <a:rPr lang="en-US" smtClean="0"/>
            </a:br>
            <a:r>
              <a:rPr lang="en-US" smtClean="0"/>
              <a:t/>
            </a:r>
            <a:br>
              <a:rPr lang="en-US" smtClean="0"/>
            </a:br>
            <a:r>
              <a:rPr lang="en-US" sz="2400" smtClean="0"/>
              <a:t/>
            </a:r>
            <a:br>
              <a:rPr lang="en-US" sz="2400" smtClean="0"/>
            </a:br>
            <a:r>
              <a:rPr lang="en-US" sz="2400" smtClean="0"/>
              <a:t>Juan Carlos Zúñiga</a:t>
            </a:r>
            <a:br>
              <a:rPr lang="en-US" sz="2400" smtClean="0"/>
            </a:br>
            <a:r>
              <a:rPr lang="en-US" sz="2400" smtClean="0"/>
              <a:t>InterDigital Communications, LLC</a:t>
            </a:r>
            <a:br>
              <a:rPr lang="en-US" sz="2400" smtClean="0"/>
            </a:br>
            <a:r>
              <a:rPr lang="en-US" sz="2400" smtClean="0"/>
              <a:t/>
            </a:r>
            <a:br>
              <a:rPr lang="en-US" sz="2400" smtClean="0"/>
            </a:br>
            <a:r>
              <a:rPr lang="en-US" sz="2400" smtClean="0"/>
              <a:t/>
            </a:r>
            <a:br>
              <a:rPr lang="en-US" sz="2400" smtClean="0"/>
            </a:b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fld id="{09440F8C-77D5-9C49-AF73-72D3706A7551}" type="slidenum">
              <a:rPr lang="en-US" smtClean="0"/>
              <a:pPr/>
              <a:t>43</a:t>
            </a:fld>
            <a:endParaRPr lang="en-US" smtClean="0"/>
          </a:p>
        </p:txBody>
      </p:sp>
      <p:sp>
        <p:nvSpPr>
          <p:cNvPr id="59395" name="Rectangle 1"/>
          <p:cNvSpPr>
            <a:spLocks noGrp="1" noChangeArrowheads="1"/>
          </p:cNvSpPr>
          <p:nvPr>
            <p:ph type="title"/>
          </p:nvPr>
        </p:nvSpPr>
        <p:spPr>
          <a:xfrm>
            <a:off x="457200" y="92075"/>
            <a:ext cx="8102600" cy="6667500"/>
          </a:xfrm>
        </p:spPr>
        <p:txBody>
          <a:bodyPr/>
          <a:lstStyle/>
          <a:p>
            <a:pPr eaLnBrk="1" hangingPunct="1"/>
            <a:r>
              <a:rPr lang="en-US" b="1" smtClean="0"/>
              <a:t>IP Flow Mobility (IFOM)</a:t>
            </a: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IP Flow Mobility (IFOM)</a:t>
            </a:r>
          </a:p>
        </p:txBody>
      </p:sp>
      <p:sp>
        <p:nvSpPr>
          <p:cNvPr id="60419" name="Content Placeholder 2"/>
          <p:cNvSpPr>
            <a:spLocks noGrp="1"/>
          </p:cNvSpPr>
          <p:nvPr>
            <p:ph idx="1"/>
          </p:nvPr>
        </p:nvSpPr>
        <p:spPr>
          <a:xfrm>
            <a:off x="457200" y="1600200"/>
            <a:ext cx="8382000" cy="4419600"/>
          </a:xfrm>
        </p:spPr>
        <p:txBody>
          <a:bodyPr/>
          <a:lstStyle/>
          <a:p>
            <a:r>
              <a:rPr lang="en-US" smtClean="0"/>
              <a:t>Seamless and selective switching of a single application from one access network to another, leaving other IP Flows untouched</a:t>
            </a:r>
          </a:p>
          <a:p>
            <a:r>
              <a:rPr lang="en-US" smtClean="0"/>
              <a:t>Several standardization efforts (IETF NETEXT, 3GPP SA2 SAMOG, MAPCON, MAPIM, NBIFOM)</a:t>
            </a:r>
          </a:p>
          <a:p>
            <a:r>
              <a:rPr lang="en-US" smtClean="0"/>
              <a:t>Enables new tiered-services by applying user-specific policies and tariffs</a:t>
            </a:r>
          </a:p>
          <a:p>
            <a:r>
              <a:rPr lang="en-US" smtClean="0"/>
              <a:t>Network-based IP flow mobility (NB-IFOM) (PMIP/GTP-based) and client-based (DSMIP-based) solutions exist</a:t>
            </a:r>
          </a:p>
        </p:txBody>
      </p:sp>
      <p:sp>
        <p:nvSpPr>
          <p:cNvPr id="60420" name="Slide Number Placeholder 3"/>
          <p:cNvSpPr>
            <a:spLocks noGrp="1"/>
          </p:cNvSpPr>
          <p:nvPr>
            <p:ph type="sldNum" sz="quarter" idx="10"/>
          </p:nvPr>
        </p:nvSpPr>
        <p:spPr>
          <a:noFill/>
        </p:spPr>
        <p:txBody>
          <a:bodyPr/>
          <a:lstStyle/>
          <a:p>
            <a:fld id="{AC41CC61-21A2-7144-89D1-190C0AB7D20E}"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IP Flow Mobility</a:t>
            </a:r>
          </a:p>
        </p:txBody>
      </p:sp>
      <p:sp>
        <p:nvSpPr>
          <p:cNvPr id="9" name="Content Placeholder 8"/>
          <p:cNvSpPr>
            <a:spLocks noGrp="1"/>
          </p:cNvSpPr>
          <p:nvPr>
            <p:ph idx="1"/>
          </p:nvPr>
        </p:nvSpPr>
        <p:spPr>
          <a:xfrm>
            <a:off x="76200" y="1676400"/>
            <a:ext cx="4191000" cy="4267200"/>
          </a:xfrm>
        </p:spPr>
        <p:txBody>
          <a:bodyPr/>
          <a:lstStyle/>
          <a:p>
            <a:r>
              <a:rPr lang="en-US" sz="2400" smtClean="0"/>
              <a:t>Traffic can be steered from one radio access network to another to achieve:</a:t>
            </a:r>
          </a:p>
          <a:p>
            <a:pPr lvl="1"/>
            <a:r>
              <a:rPr lang="en-US" sz="2400" smtClean="0"/>
              <a:t>Offloading</a:t>
            </a:r>
          </a:p>
          <a:p>
            <a:pPr lvl="1"/>
            <a:r>
              <a:rPr lang="en-US" sz="2400" smtClean="0"/>
              <a:t>Service differentiation</a:t>
            </a:r>
          </a:p>
          <a:p>
            <a:pPr lvl="1"/>
            <a:r>
              <a:rPr lang="en-US" sz="2400" smtClean="0"/>
              <a:t>Security</a:t>
            </a:r>
          </a:p>
          <a:p>
            <a:pPr lvl="1"/>
            <a:r>
              <a:rPr lang="en-US" sz="2400" smtClean="0"/>
              <a:t>Seamless inter-RAT handover / session continuity</a:t>
            </a:r>
          </a:p>
        </p:txBody>
      </p:sp>
      <p:pic>
        <p:nvPicPr>
          <p:cNvPr id="24" name="Picture 23" descr="Clouds 3.png"/>
          <p:cNvPicPr>
            <a:picLocks noChangeAspect="1"/>
          </p:cNvPicPr>
          <p:nvPr/>
        </p:nvPicPr>
        <p:blipFill>
          <a:blip r:embed="rId2"/>
          <a:stretch>
            <a:fillRect/>
          </a:stretch>
        </p:blipFill>
        <p:spPr>
          <a:xfrm>
            <a:off x="4824413" y="1397000"/>
            <a:ext cx="2949575" cy="887413"/>
          </a:xfrm>
          <a:prstGeom prst="rect">
            <a:avLst/>
          </a:prstGeom>
          <a:effectLst>
            <a:outerShdw blurRad="50800" dist="38100" dir="2700000" algn="tl" rotWithShape="0">
              <a:prstClr val="black">
                <a:alpha val="40000"/>
              </a:prstClr>
            </a:outerShdw>
          </a:effectLst>
        </p:spPr>
      </p:pic>
      <p:pic>
        <p:nvPicPr>
          <p:cNvPr id="25" name="Picture 24" descr="Clouds 2.png"/>
          <p:cNvPicPr>
            <a:picLocks noChangeAspect="1"/>
          </p:cNvPicPr>
          <p:nvPr/>
        </p:nvPicPr>
        <p:blipFill>
          <a:blip r:embed="rId3"/>
          <a:stretch>
            <a:fillRect/>
          </a:stretch>
        </p:blipFill>
        <p:spPr>
          <a:xfrm>
            <a:off x="4443413" y="2819400"/>
            <a:ext cx="3146425" cy="1016000"/>
          </a:xfrm>
          <a:prstGeom prst="rect">
            <a:avLst/>
          </a:prstGeom>
          <a:effectLst>
            <a:outerShdw blurRad="50800" dist="38100" dir="2700000" algn="tl" rotWithShape="0">
              <a:prstClr val="black">
                <a:alpha val="40000"/>
              </a:prstClr>
            </a:outerShdw>
          </a:effectLst>
        </p:spPr>
      </p:pic>
      <p:pic>
        <p:nvPicPr>
          <p:cNvPr id="28" name="Picture 27" descr="Flat Panel.png"/>
          <p:cNvPicPr>
            <a:picLocks noChangeAspect="1"/>
          </p:cNvPicPr>
          <p:nvPr/>
        </p:nvPicPr>
        <p:blipFill>
          <a:blip r:embed="rId4"/>
          <a:stretch>
            <a:fillRect/>
          </a:stretch>
        </p:blipFill>
        <p:spPr>
          <a:xfrm>
            <a:off x="4367213" y="2921000"/>
            <a:ext cx="511175" cy="490538"/>
          </a:xfrm>
          <a:prstGeom prst="rect">
            <a:avLst/>
          </a:prstGeom>
          <a:effectLst>
            <a:outerShdw blurRad="50800" dist="38100" dir="2700000" algn="tl" rotWithShape="0">
              <a:prstClr val="black">
                <a:alpha val="40000"/>
              </a:prstClr>
            </a:outerShdw>
          </a:effectLst>
        </p:spPr>
      </p:pic>
      <p:pic>
        <p:nvPicPr>
          <p:cNvPr id="29" name="Picture 28" descr="External_2.png"/>
          <p:cNvPicPr>
            <a:picLocks noChangeAspect="1"/>
          </p:cNvPicPr>
          <p:nvPr/>
        </p:nvPicPr>
        <p:blipFill>
          <a:blip r:embed="rId5" cstate="print"/>
          <a:stretch>
            <a:fillRect/>
          </a:stretch>
        </p:blipFill>
        <p:spPr>
          <a:xfrm>
            <a:off x="5253038" y="4354831"/>
            <a:ext cx="333375" cy="674369"/>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31" name="Picture 30" descr="Laptop.png"/>
          <p:cNvPicPr>
            <a:picLocks noChangeAspect="1"/>
          </p:cNvPicPr>
          <p:nvPr/>
        </p:nvPicPr>
        <p:blipFill>
          <a:blip r:embed="rId6" cstate="print"/>
          <a:stretch>
            <a:fillRect/>
          </a:stretch>
        </p:blipFill>
        <p:spPr>
          <a:xfrm rot="21301405">
            <a:off x="7584148" y="5648146"/>
            <a:ext cx="695243" cy="634141"/>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
        <p:nvSpPr>
          <p:cNvPr id="61449" name="TextBox 634"/>
          <p:cNvSpPr txBox="1">
            <a:spLocks noChangeArrowheads="1"/>
          </p:cNvSpPr>
          <p:nvPr/>
        </p:nvSpPr>
        <p:spPr bwMode="auto">
          <a:xfrm>
            <a:off x="4503738" y="4624388"/>
            <a:ext cx="701675" cy="246062"/>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B0F0"/>
                </a:solidFill>
                <a:ea typeface="Arial" pitchFamily="-84" charset="0"/>
                <a:cs typeface="Arial" pitchFamily="-84" charset="0"/>
              </a:rPr>
              <a:t>3G / LTE</a:t>
            </a:r>
          </a:p>
        </p:txBody>
      </p:sp>
      <p:sp>
        <p:nvSpPr>
          <p:cNvPr id="61450" name="TextBox 635"/>
          <p:cNvSpPr txBox="1">
            <a:spLocks noChangeArrowheads="1"/>
          </p:cNvSpPr>
          <p:nvPr/>
        </p:nvSpPr>
        <p:spPr bwMode="auto">
          <a:xfrm>
            <a:off x="7339013" y="4725988"/>
            <a:ext cx="455612" cy="246062"/>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00B0F0"/>
                </a:solidFill>
                <a:ea typeface="Arial" pitchFamily="-84" charset="0"/>
                <a:cs typeface="Arial" pitchFamily="-84" charset="0"/>
              </a:rPr>
              <a:t>WiFi</a:t>
            </a:r>
          </a:p>
        </p:txBody>
      </p:sp>
      <p:sp>
        <p:nvSpPr>
          <p:cNvPr id="61451" name="TextBox 636"/>
          <p:cNvSpPr txBox="1">
            <a:spLocks noChangeArrowheads="1"/>
          </p:cNvSpPr>
          <p:nvPr/>
        </p:nvSpPr>
        <p:spPr bwMode="auto">
          <a:xfrm>
            <a:off x="5357813" y="1600200"/>
            <a:ext cx="1905000" cy="400050"/>
          </a:xfrm>
          <a:prstGeom prst="rect">
            <a:avLst/>
          </a:prstGeom>
          <a:noFill/>
          <a:ln w="9525">
            <a:noFill/>
            <a:miter lim="800000"/>
            <a:headEnd/>
            <a:tailEnd/>
          </a:ln>
        </p:spPr>
        <p:txBody>
          <a:bodyPr>
            <a:prstTxWarp prst="textNoShape">
              <a:avLst/>
            </a:prstTxWarp>
            <a:spAutoFit/>
          </a:bodyPr>
          <a:lstStyle/>
          <a:p>
            <a:pPr algn="ctr"/>
            <a:r>
              <a:rPr lang="en-US" sz="1000" b="1">
                <a:solidFill>
                  <a:srgbClr val="00B0F0"/>
                </a:solidFill>
                <a:ea typeface="Arial" pitchFamily="-84" charset="0"/>
                <a:cs typeface="Arial" pitchFamily="-84" charset="0"/>
              </a:rPr>
              <a:t>Internet</a:t>
            </a:r>
          </a:p>
          <a:p>
            <a:pPr algn="ctr"/>
            <a:endParaRPr lang="en-US" sz="1000" b="1">
              <a:solidFill>
                <a:srgbClr val="00B0F0"/>
              </a:solidFill>
              <a:ea typeface="Arial" pitchFamily="-84" charset="0"/>
              <a:cs typeface="Arial" pitchFamily="-84" charset="0"/>
            </a:endParaRPr>
          </a:p>
        </p:txBody>
      </p:sp>
      <p:sp>
        <p:nvSpPr>
          <p:cNvPr id="35" name="TextBox 34"/>
          <p:cNvSpPr txBox="1"/>
          <p:nvPr/>
        </p:nvSpPr>
        <p:spPr>
          <a:xfrm>
            <a:off x="3681413" y="2978150"/>
            <a:ext cx="838200" cy="338138"/>
          </a:xfrm>
          <a:prstGeom prst="rect">
            <a:avLst/>
          </a:prstGeom>
          <a:noFill/>
        </p:spPr>
        <p:txBody>
          <a:bodyPr>
            <a:spAutoFit/>
          </a:bodyPr>
          <a:lstStyle/>
          <a:p>
            <a:pPr algn="ctr">
              <a:defRPr/>
            </a:pPr>
            <a:r>
              <a:rPr lang="en-US" sz="800" dirty="0">
                <a:solidFill>
                  <a:schemeClr val="bg1">
                    <a:lumMod val="50000"/>
                  </a:schemeClr>
                </a:solidFill>
                <a:latin typeface="Arial" pitchFamily="34" charset="0"/>
                <a:cs typeface="Arial" pitchFamily="34" charset="0"/>
                <a:sym typeface="Gill Sans" pitchFamily="-1" charset="0"/>
              </a:rPr>
              <a:t>Network Manager</a:t>
            </a:r>
          </a:p>
        </p:txBody>
      </p:sp>
      <p:sp>
        <p:nvSpPr>
          <p:cNvPr id="61453" name="TextBox 638"/>
          <p:cNvSpPr txBox="1">
            <a:spLocks noChangeArrowheads="1"/>
          </p:cNvSpPr>
          <p:nvPr/>
        </p:nvSpPr>
        <p:spPr bwMode="auto">
          <a:xfrm>
            <a:off x="4186238" y="2508250"/>
            <a:ext cx="1776412" cy="261938"/>
          </a:xfrm>
          <a:prstGeom prst="rect">
            <a:avLst/>
          </a:prstGeom>
          <a:noFill/>
          <a:ln w="9525">
            <a:noFill/>
            <a:miter lim="800000"/>
            <a:headEnd/>
            <a:tailEnd/>
          </a:ln>
        </p:spPr>
        <p:txBody>
          <a:bodyPr>
            <a:prstTxWarp prst="textNoShape">
              <a:avLst/>
            </a:prstTxWarp>
            <a:spAutoFit/>
          </a:bodyPr>
          <a:lstStyle/>
          <a:p>
            <a:pPr algn="ctr"/>
            <a:r>
              <a:rPr lang="en-US" sz="1100" b="1">
                <a:solidFill>
                  <a:srgbClr val="00B0F0"/>
                </a:solidFill>
                <a:ea typeface="Arial" pitchFamily="-84" charset="0"/>
                <a:cs typeface="Arial" pitchFamily="-84" charset="0"/>
              </a:rPr>
              <a:t>Core Network </a:t>
            </a:r>
            <a:r>
              <a:rPr lang="en-US" sz="1100">
                <a:solidFill>
                  <a:srgbClr val="00B0F0"/>
                </a:solidFill>
                <a:ea typeface="Arial" pitchFamily="-84" charset="0"/>
                <a:cs typeface="Arial" pitchFamily="-84" charset="0"/>
              </a:rPr>
              <a:t>IPv6</a:t>
            </a:r>
          </a:p>
        </p:txBody>
      </p:sp>
      <p:sp>
        <p:nvSpPr>
          <p:cNvPr id="37" name="TextBox 36"/>
          <p:cNvSpPr txBox="1"/>
          <p:nvPr/>
        </p:nvSpPr>
        <p:spPr>
          <a:xfrm>
            <a:off x="4443413" y="3751263"/>
            <a:ext cx="914400" cy="215900"/>
          </a:xfrm>
          <a:prstGeom prst="rect">
            <a:avLst/>
          </a:prstGeom>
          <a:noFill/>
        </p:spPr>
        <p:txBody>
          <a:bodyPr>
            <a:spAutoFit/>
          </a:bodyPr>
          <a:lstStyle/>
          <a:p>
            <a:pPr algn="ctr">
              <a:defRPr/>
            </a:pPr>
            <a:r>
              <a:rPr lang="en-US" sz="800" dirty="0">
                <a:solidFill>
                  <a:schemeClr val="bg1">
                    <a:lumMod val="50000"/>
                  </a:schemeClr>
                </a:solidFill>
                <a:latin typeface="Arial" pitchFamily="34" charset="0"/>
                <a:cs typeface="Arial" pitchFamily="34" charset="0"/>
                <a:sym typeface="Gill Sans" pitchFamily="-1" charset="0"/>
              </a:rPr>
              <a:t>S-GW / MAG 1</a:t>
            </a:r>
          </a:p>
        </p:txBody>
      </p:sp>
      <p:sp>
        <p:nvSpPr>
          <p:cNvPr id="40" name="TextBox 39"/>
          <p:cNvSpPr txBox="1"/>
          <p:nvPr/>
        </p:nvSpPr>
        <p:spPr>
          <a:xfrm>
            <a:off x="6500813" y="2616200"/>
            <a:ext cx="838200" cy="215900"/>
          </a:xfrm>
          <a:prstGeom prst="rect">
            <a:avLst/>
          </a:prstGeom>
          <a:noFill/>
        </p:spPr>
        <p:txBody>
          <a:bodyPr>
            <a:spAutoFit/>
          </a:bodyPr>
          <a:lstStyle/>
          <a:p>
            <a:pPr algn="ctr">
              <a:defRPr/>
            </a:pPr>
            <a:r>
              <a:rPr lang="en-US" sz="800" dirty="0">
                <a:solidFill>
                  <a:schemeClr val="bg1">
                    <a:lumMod val="50000"/>
                  </a:schemeClr>
                </a:solidFill>
                <a:latin typeface="Arial" pitchFamily="34" charset="0"/>
                <a:cs typeface="Arial" pitchFamily="34" charset="0"/>
                <a:sym typeface="Gill Sans" pitchFamily="-1" charset="0"/>
              </a:rPr>
              <a:t>P-GW / LMA</a:t>
            </a:r>
          </a:p>
        </p:txBody>
      </p:sp>
      <p:sp>
        <p:nvSpPr>
          <p:cNvPr id="41" name="TextBox 40"/>
          <p:cNvSpPr txBox="1"/>
          <p:nvPr/>
        </p:nvSpPr>
        <p:spPr>
          <a:xfrm>
            <a:off x="7110413" y="2819400"/>
            <a:ext cx="1600200" cy="246063"/>
          </a:xfrm>
          <a:prstGeom prst="rect">
            <a:avLst/>
          </a:prstGeom>
          <a:noFill/>
        </p:spPr>
        <p:txBody>
          <a:bodyPr>
            <a:spAutoFit/>
          </a:bodyPr>
          <a:lstStyle/>
          <a:p>
            <a:pPr algn="ctr">
              <a:defRPr/>
            </a:pPr>
            <a:r>
              <a:rPr lang="en-US" sz="1000" b="1" dirty="0">
                <a:solidFill>
                  <a:schemeClr val="bg1">
                    <a:lumMod val="50000"/>
                  </a:schemeClr>
                </a:solidFill>
                <a:latin typeface="Arial" pitchFamily="34" charset="0"/>
                <a:cs typeface="Arial" pitchFamily="34" charset="0"/>
                <a:sym typeface="Gill Sans" pitchFamily="-1" charset="0"/>
              </a:rPr>
              <a:t>GTP / PMIPv6 tunnels</a:t>
            </a:r>
          </a:p>
        </p:txBody>
      </p:sp>
      <p:sp>
        <p:nvSpPr>
          <p:cNvPr id="61457" name="TextBox 644"/>
          <p:cNvSpPr txBox="1">
            <a:spLocks noChangeArrowheads="1"/>
          </p:cNvSpPr>
          <p:nvPr/>
        </p:nvSpPr>
        <p:spPr bwMode="auto">
          <a:xfrm rot="290765">
            <a:off x="5662613" y="1943100"/>
            <a:ext cx="533400" cy="231775"/>
          </a:xfrm>
          <a:prstGeom prst="rect">
            <a:avLst/>
          </a:prstGeom>
          <a:noFill/>
          <a:ln w="9525">
            <a:noFill/>
            <a:miter lim="800000"/>
            <a:headEnd/>
            <a:tailEnd/>
          </a:ln>
        </p:spPr>
        <p:txBody>
          <a:bodyPr>
            <a:prstTxWarp prst="textNoShape">
              <a:avLst/>
            </a:prstTxWarp>
            <a:spAutoFit/>
          </a:bodyPr>
          <a:lstStyle/>
          <a:p>
            <a:pPr algn="ctr"/>
            <a:r>
              <a:rPr lang="en-US" sz="900" b="1">
                <a:solidFill>
                  <a:srgbClr val="D64A7C"/>
                </a:solidFill>
                <a:ea typeface="Arial" pitchFamily="-84" charset="0"/>
                <a:cs typeface="Arial" pitchFamily="-84" charset="0"/>
              </a:rPr>
              <a:t>P2P</a:t>
            </a:r>
            <a:endParaRPr lang="en-US" sz="1000" b="1">
              <a:solidFill>
                <a:srgbClr val="00B0F0"/>
              </a:solidFill>
              <a:ea typeface="Arial" pitchFamily="-84" charset="0"/>
              <a:cs typeface="Arial" pitchFamily="-84" charset="0"/>
            </a:endParaRPr>
          </a:p>
        </p:txBody>
      </p:sp>
      <p:sp>
        <p:nvSpPr>
          <p:cNvPr id="61458" name="TextBox 645"/>
          <p:cNvSpPr txBox="1">
            <a:spLocks noChangeArrowheads="1"/>
          </p:cNvSpPr>
          <p:nvPr/>
        </p:nvSpPr>
        <p:spPr bwMode="auto">
          <a:xfrm rot="-532817">
            <a:off x="5357813" y="1638300"/>
            <a:ext cx="457200" cy="231775"/>
          </a:xfrm>
          <a:prstGeom prst="rect">
            <a:avLst/>
          </a:prstGeom>
          <a:noFill/>
          <a:ln w="9525">
            <a:noFill/>
            <a:miter lim="800000"/>
            <a:headEnd/>
            <a:tailEnd/>
          </a:ln>
        </p:spPr>
        <p:txBody>
          <a:bodyPr>
            <a:prstTxWarp prst="textNoShape">
              <a:avLst/>
            </a:prstTxWarp>
            <a:spAutoFit/>
          </a:bodyPr>
          <a:lstStyle/>
          <a:p>
            <a:pPr algn="ctr"/>
            <a:r>
              <a:rPr lang="en-US" sz="900" b="1">
                <a:solidFill>
                  <a:srgbClr val="D64A7C"/>
                </a:solidFill>
                <a:ea typeface="Arial" pitchFamily="-84" charset="0"/>
                <a:cs typeface="Arial" pitchFamily="-84" charset="0"/>
              </a:rPr>
              <a:t>VoD</a:t>
            </a:r>
            <a:endParaRPr lang="en-US" sz="1000" b="1">
              <a:solidFill>
                <a:srgbClr val="00B0F0"/>
              </a:solidFill>
              <a:ea typeface="Arial" pitchFamily="-84" charset="0"/>
              <a:cs typeface="Arial" pitchFamily="-84" charset="0"/>
            </a:endParaRPr>
          </a:p>
        </p:txBody>
      </p:sp>
      <p:sp>
        <p:nvSpPr>
          <p:cNvPr id="61459" name="TextBox 646"/>
          <p:cNvSpPr txBox="1">
            <a:spLocks noChangeArrowheads="1"/>
          </p:cNvSpPr>
          <p:nvPr/>
        </p:nvSpPr>
        <p:spPr bwMode="auto">
          <a:xfrm rot="-548106">
            <a:off x="6500813" y="1941513"/>
            <a:ext cx="533400" cy="231775"/>
          </a:xfrm>
          <a:prstGeom prst="rect">
            <a:avLst/>
          </a:prstGeom>
          <a:noFill/>
          <a:ln w="9525">
            <a:noFill/>
            <a:miter lim="800000"/>
            <a:headEnd/>
            <a:tailEnd/>
          </a:ln>
        </p:spPr>
        <p:txBody>
          <a:bodyPr>
            <a:prstTxWarp prst="textNoShape">
              <a:avLst/>
            </a:prstTxWarp>
            <a:spAutoFit/>
          </a:bodyPr>
          <a:lstStyle/>
          <a:p>
            <a:pPr algn="ctr"/>
            <a:r>
              <a:rPr lang="en-US" sz="900" b="1">
                <a:solidFill>
                  <a:srgbClr val="D64A7C"/>
                </a:solidFill>
                <a:ea typeface="Arial" pitchFamily="-84" charset="0"/>
                <a:cs typeface="Arial" pitchFamily="-84" charset="0"/>
              </a:rPr>
              <a:t>IM</a:t>
            </a:r>
            <a:endParaRPr lang="en-US" sz="1000" b="1">
              <a:solidFill>
                <a:srgbClr val="00B0F0"/>
              </a:solidFill>
              <a:ea typeface="Arial" pitchFamily="-84" charset="0"/>
              <a:cs typeface="Arial" pitchFamily="-84" charset="0"/>
            </a:endParaRPr>
          </a:p>
        </p:txBody>
      </p:sp>
      <p:sp>
        <p:nvSpPr>
          <p:cNvPr id="61460" name="TextBox 647"/>
          <p:cNvSpPr txBox="1">
            <a:spLocks noChangeArrowheads="1"/>
          </p:cNvSpPr>
          <p:nvPr/>
        </p:nvSpPr>
        <p:spPr bwMode="auto">
          <a:xfrm rot="302108">
            <a:off x="6881813" y="1636713"/>
            <a:ext cx="533400" cy="231775"/>
          </a:xfrm>
          <a:prstGeom prst="rect">
            <a:avLst/>
          </a:prstGeom>
          <a:noFill/>
          <a:ln w="9525">
            <a:noFill/>
            <a:miter lim="800000"/>
            <a:headEnd/>
            <a:tailEnd/>
          </a:ln>
        </p:spPr>
        <p:txBody>
          <a:bodyPr>
            <a:prstTxWarp prst="textNoShape">
              <a:avLst/>
            </a:prstTxWarp>
            <a:spAutoFit/>
          </a:bodyPr>
          <a:lstStyle/>
          <a:p>
            <a:pPr algn="ctr"/>
            <a:r>
              <a:rPr lang="en-US" sz="900" b="1">
                <a:solidFill>
                  <a:srgbClr val="D64A7C"/>
                </a:solidFill>
                <a:ea typeface="Arial" pitchFamily="-84" charset="0"/>
                <a:cs typeface="Arial" pitchFamily="-84" charset="0"/>
              </a:rPr>
              <a:t>VoIP</a:t>
            </a:r>
            <a:endParaRPr lang="en-US" sz="1000" b="1">
              <a:solidFill>
                <a:srgbClr val="00B0F0"/>
              </a:solidFill>
              <a:ea typeface="Arial" pitchFamily="-84" charset="0"/>
              <a:cs typeface="Arial" pitchFamily="-84" charset="0"/>
            </a:endParaRPr>
          </a:p>
        </p:txBody>
      </p:sp>
      <p:cxnSp>
        <p:nvCxnSpPr>
          <p:cNvPr id="55" name="Straight Connector 54"/>
          <p:cNvCxnSpPr/>
          <p:nvPr/>
        </p:nvCxnSpPr>
        <p:spPr>
          <a:xfrm rot="5400000">
            <a:off x="6057107" y="2261393"/>
            <a:ext cx="381000" cy="12541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67" idx="3"/>
            <a:endCxn id="65" idx="3"/>
          </p:cNvCxnSpPr>
          <p:nvPr/>
        </p:nvCxnSpPr>
        <p:spPr>
          <a:xfrm>
            <a:off x="6348413" y="2855913"/>
            <a:ext cx="555625" cy="7112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65" idx="2"/>
            <a:endCxn id="80" idx="2"/>
          </p:cNvCxnSpPr>
          <p:nvPr/>
        </p:nvCxnSpPr>
        <p:spPr>
          <a:xfrm rot="16200000" flipH="1">
            <a:off x="6544469" y="4431506"/>
            <a:ext cx="1050925" cy="47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6286500" y="5186363"/>
            <a:ext cx="1012825" cy="5588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67" idx="1"/>
            <a:endCxn id="62" idx="3"/>
          </p:cNvCxnSpPr>
          <p:nvPr/>
        </p:nvCxnSpPr>
        <p:spPr>
          <a:xfrm rot="10800000" flipV="1">
            <a:off x="5586413" y="2855913"/>
            <a:ext cx="433387" cy="71120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5302250" y="3111500"/>
            <a:ext cx="914400" cy="53340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5400000">
            <a:off x="5319713" y="2916238"/>
            <a:ext cx="914400" cy="53340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2" name="Picture 61" descr="Server.png"/>
          <p:cNvPicPr>
            <a:picLocks noChangeAspect="1"/>
          </p:cNvPicPr>
          <p:nvPr/>
        </p:nvPicPr>
        <p:blipFill>
          <a:blip r:embed="rId7"/>
          <a:stretch>
            <a:fillRect/>
          </a:stretch>
        </p:blipFill>
        <p:spPr>
          <a:xfrm>
            <a:off x="5257800" y="3225800"/>
            <a:ext cx="328613" cy="682625"/>
          </a:xfrm>
          <a:prstGeom prst="rect">
            <a:avLst/>
          </a:prstGeom>
          <a:effectLst>
            <a:outerShdw blurRad="50800" dist="38100" dir="2700000" algn="tl" rotWithShape="0">
              <a:prstClr val="black">
                <a:alpha val="40000"/>
              </a:prstClr>
            </a:outerShdw>
          </a:effectLst>
        </p:spPr>
      </p:pic>
      <p:cxnSp>
        <p:nvCxnSpPr>
          <p:cNvPr id="63" name="Straight Connector 62"/>
          <p:cNvCxnSpPr/>
          <p:nvPr/>
        </p:nvCxnSpPr>
        <p:spPr>
          <a:xfrm>
            <a:off x="6091238" y="2624138"/>
            <a:ext cx="990600" cy="121920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154738" y="2560638"/>
            <a:ext cx="990600" cy="121920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5" name="Picture 64" descr="Server.png"/>
          <p:cNvPicPr>
            <a:picLocks noChangeAspect="1"/>
          </p:cNvPicPr>
          <p:nvPr/>
        </p:nvPicPr>
        <p:blipFill>
          <a:blip r:embed="rId8"/>
          <a:srcRect/>
          <a:stretch>
            <a:fillRect/>
          </a:stretch>
        </p:blipFill>
        <p:spPr bwMode="auto">
          <a:xfrm>
            <a:off x="6904038" y="3225800"/>
            <a:ext cx="328612" cy="682625"/>
          </a:xfrm>
          <a:prstGeom prst="rect">
            <a:avLst/>
          </a:prstGeom>
          <a:noFill/>
          <a:ln w="9525">
            <a:noFill/>
            <a:miter lim="800000"/>
            <a:headEnd/>
            <a:tailEnd/>
          </a:ln>
          <a:effectLst>
            <a:outerShdw dist="38100" dir="2700000" algn="tl" rotWithShape="0">
              <a:srgbClr val="000000">
                <a:alpha val="39999"/>
              </a:srgbClr>
            </a:outerShdw>
          </a:effectLst>
        </p:spPr>
      </p:pic>
      <p:sp>
        <p:nvSpPr>
          <p:cNvPr id="66" name="TextBox 65"/>
          <p:cNvSpPr txBox="1"/>
          <p:nvPr/>
        </p:nvSpPr>
        <p:spPr>
          <a:xfrm>
            <a:off x="7069138" y="3546475"/>
            <a:ext cx="1143000" cy="215900"/>
          </a:xfrm>
          <a:prstGeom prst="rect">
            <a:avLst/>
          </a:prstGeom>
          <a:noFill/>
        </p:spPr>
        <p:txBody>
          <a:bodyPr>
            <a:spAutoFit/>
          </a:bodyPr>
          <a:lstStyle/>
          <a:p>
            <a:pPr algn="ctr">
              <a:defRPr/>
            </a:pPr>
            <a:r>
              <a:rPr lang="en-US" sz="800" dirty="0">
                <a:solidFill>
                  <a:schemeClr val="bg1">
                    <a:lumMod val="50000"/>
                  </a:schemeClr>
                </a:solidFill>
                <a:latin typeface="Arial" pitchFamily="34" charset="0"/>
                <a:cs typeface="Arial" pitchFamily="34" charset="0"/>
                <a:sym typeface="Gill Sans" pitchFamily="-1" charset="0"/>
              </a:rPr>
              <a:t>S-GW / MAG 2</a:t>
            </a:r>
          </a:p>
        </p:txBody>
      </p:sp>
      <p:pic>
        <p:nvPicPr>
          <p:cNvPr id="67" name="Picture 66" descr="Server.png"/>
          <p:cNvPicPr>
            <a:picLocks noChangeAspect="1"/>
          </p:cNvPicPr>
          <p:nvPr/>
        </p:nvPicPr>
        <p:blipFill>
          <a:blip r:embed="rId7"/>
          <a:stretch>
            <a:fillRect/>
          </a:stretch>
        </p:blipFill>
        <p:spPr>
          <a:xfrm>
            <a:off x="6019800" y="2514600"/>
            <a:ext cx="328613" cy="682625"/>
          </a:xfrm>
          <a:prstGeom prst="rect">
            <a:avLst/>
          </a:prstGeom>
          <a:effectLst>
            <a:outerShdw blurRad="50800" dist="38100" dir="2700000" algn="tl" rotWithShape="0">
              <a:prstClr val="black">
                <a:alpha val="40000"/>
              </a:prstClr>
            </a:outerShdw>
          </a:effectLst>
        </p:spPr>
      </p:pic>
      <p:cxnSp>
        <p:nvCxnSpPr>
          <p:cNvPr id="68" name="Straight Connector 67"/>
          <p:cNvCxnSpPr>
            <a:stCxn id="80" idx="2"/>
            <a:endCxn id="31" idx="0"/>
          </p:cNvCxnSpPr>
          <p:nvPr/>
        </p:nvCxnSpPr>
        <p:spPr>
          <a:xfrm rot="16200000" flipH="1">
            <a:off x="7146131" y="4885532"/>
            <a:ext cx="690563" cy="838200"/>
          </a:xfrm>
          <a:prstGeom prst="line">
            <a:avLst/>
          </a:prstGeom>
          <a:ln w="38100">
            <a:solidFill>
              <a:srgbClr val="FFFF00"/>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9" idx="3"/>
            <a:endCxn id="79" idx="1"/>
          </p:cNvCxnSpPr>
          <p:nvPr/>
        </p:nvCxnSpPr>
        <p:spPr>
          <a:xfrm>
            <a:off x="5586413" y="4692650"/>
            <a:ext cx="587375" cy="1136650"/>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2" idx="2"/>
            <a:endCxn id="29" idx="0"/>
          </p:cNvCxnSpPr>
          <p:nvPr/>
        </p:nvCxnSpPr>
        <p:spPr>
          <a:xfrm flipH="1">
            <a:off x="5419725" y="3908425"/>
            <a:ext cx="1588" cy="446088"/>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7" idx="3"/>
            <a:endCxn id="65" idx="3"/>
          </p:cNvCxnSpPr>
          <p:nvPr/>
        </p:nvCxnSpPr>
        <p:spPr>
          <a:xfrm>
            <a:off x="6348413" y="2855913"/>
            <a:ext cx="555625" cy="711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5" idx="2"/>
            <a:endCxn id="80" idx="2"/>
          </p:cNvCxnSpPr>
          <p:nvPr/>
        </p:nvCxnSpPr>
        <p:spPr>
          <a:xfrm rot="16200000" flipH="1">
            <a:off x="6544469" y="4431506"/>
            <a:ext cx="1050925"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80" idx="2"/>
            <a:endCxn id="79" idx="3"/>
          </p:cNvCxnSpPr>
          <p:nvPr/>
        </p:nvCxnSpPr>
        <p:spPr>
          <a:xfrm flipH="1">
            <a:off x="6526213" y="4959350"/>
            <a:ext cx="546100" cy="92075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80" idx="2"/>
            <a:endCxn id="31" idx="0"/>
          </p:cNvCxnSpPr>
          <p:nvPr/>
        </p:nvCxnSpPr>
        <p:spPr>
          <a:xfrm rot="16200000" flipH="1">
            <a:off x="7146131" y="4885532"/>
            <a:ext cx="690563" cy="83820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1481" name="TextBox 47"/>
          <p:cNvSpPr txBox="1">
            <a:spLocks noChangeArrowheads="1"/>
          </p:cNvSpPr>
          <p:nvPr/>
        </p:nvSpPr>
        <p:spPr bwMode="auto">
          <a:xfrm>
            <a:off x="6731000" y="6046788"/>
            <a:ext cx="531813" cy="246062"/>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D64A7C"/>
                </a:solidFill>
                <a:ea typeface="Arial" pitchFamily="-84" charset="0"/>
                <a:cs typeface="Arial" pitchFamily="-84" charset="0"/>
              </a:rPr>
              <a:t>Video</a:t>
            </a:r>
          </a:p>
        </p:txBody>
      </p:sp>
      <p:sp>
        <p:nvSpPr>
          <p:cNvPr id="61482" name="TextBox 48"/>
          <p:cNvSpPr txBox="1">
            <a:spLocks noChangeArrowheads="1"/>
          </p:cNvSpPr>
          <p:nvPr/>
        </p:nvSpPr>
        <p:spPr bwMode="auto">
          <a:xfrm>
            <a:off x="8405813" y="5765800"/>
            <a:ext cx="531812" cy="246063"/>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D64A7C"/>
                </a:solidFill>
                <a:ea typeface="Arial" pitchFamily="-84" charset="0"/>
                <a:cs typeface="Arial" pitchFamily="-84" charset="0"/>
              </a:rPr>
              <a:t>Video</a:t>
            </a:r>
          </a:p>
        </p:txBody>
      </p:sp>
      <p:sp>
        <p:nvSpPr>
          <p:cNvPr id="78" name="TextBox 77"/>
          <p:cNvSpPr txBox="1">
            <a:spLocks noChangeArrowheads="1"/>
          </p:cNvSpPr>
          <p:nvPr/>
        </p:nvSpPr>
        <p:spPr bwMode="auto">
          <a:xfrm>
            <a:off x="6718300" y="5765800"/>
            <a:ext cx="468313" cy="246063"/>
          </a:xfrm>
          <a:prstGeom prst="rect">
            <a:avLst/>
          </a:prstGeom>
          <a:noFill/>
          <a:ln w="9525">
            <a:noFill/>
            <a:miter lim="800000"/>
            <a:headEnd/>
            <a:tailEnd/>
          </a:ln>
        </p:spPr>
        <p:txBody>
          <a:bodyPr wrap="none">
            <a:prstTxWarp prst="textNoShape">
              <a:avLst/>
            </a:prstTxWarp>
            <a:spAutoFit/>
          </a:bodyPr>
          <a:lstStyle/>
          <a:p>
            <a:pPr algn="ctr"/>
            <a:r>
              <a:rPr lang="en-US" sz="1000" b="1">
                <a:solidFill>
                  <a:srgbClr val="D64A7C"/>
                </a:solidFill>
                <a:ea typeface="Arial" pitchFamily="-84" charset="0"/>
                <a:cs typeface="Arial" pitchFamily="-84" charset="0"/>
              </a:rPr>
              <a:t>VoIP</a:t>
            </a:r>
          </a:p>
        </p:txBody>
      </p:sp>
      <p:pic>
        <p:nvPicPr>
          <p:cNvPr id="79" name="Picture 78" descr="Smart Phone.png"/>
          <p:cNvPicPr>
            <a:picLocks noChangeAspect="1"/>
          </p:cNvPicPr>
          <p:nvPr/>
        </p:nvPicPr>
        <p:blipFill>
          <a:blip r:embed="rId9" cstate="print"/>
          <a:stretch>
            <a:fillRect/>
          </a:stretch>
        </p:blipFill>
        <p:spPr>
          <a:xfrm rot="493491">
            <a:off x="6172197" y="5536289"/>
            <a:ext cx="355982" cy="636304"/>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pic>
        <p:nvPicPr>
          <p:cNvPr id="80" name="Picture 79" descr="External.png"/>
          <p:cNvPicPr>
            <a:picLocks noChangeAspect="1"/>
          </p:cNvPicPr>
          <p:nvPr/>
        </p:nvPicPr>
        <p:blipFill>
          <a:blip r:embed="rId10" cstate="print"/>
          <a:stretch>
            <a:fillRect/>
          </a:stretch>
        </p:blipFill>
        <p:spPr>
          <a:xfrm>
            <a:off x="6805612" y="4495325"/>
            <a:ext cx="533400" cy="463388"/>
          </a:xfrm>
          <a:prstGeom prst="rect">
            <a:avLst/>
          </a:prstGeom>
          <a:effectLst>
            <a:outerShdw blurRad="50800" dist="38100" dir="2700000" algn="tl" rotWithShape="0">
              <a:prstClr val="black">
                <a:alpha val="40000"/>
              </a:prstClr>
            </a:outerShdw>
            <a:reflection blurRad="6350" stA="52000" endA="300" endPos="3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nodeType="clickEffect">
                                  <p:stCondLst>
                                    <p:cond delay="0"/>
                                  </p:stCondLst>
                                  <p:childTnLst>
                                    <p:anim calcmode="discrete" valueType="str">
                                      <p:cBhvr>
                                        <p:cTn id="26" dur="500" fill="hold"/>
                                        <p:tgtEl>
                                          <p:spTgt spid="25"/>
                                        </p:tgtEl>
                                        <p:attrNameLst>
                                          <p:attrName>style.visibility</p:attrName>
                                        </p:attrNameLst>
                                      </p:cBhvr>
                                      <p:tavLst>
                                        <p:tav tm="0">
                                          <p:val>
                                            <p:strVal val="hidden"/>
                                          </p:val>
                                        </p:tav>
                                        <p:tav tm="50000">
                                          <p:val>
                                            <p:strVal val="visible"/>
                                          </p:val>
                                        </p:tav>
                                      </p:tavLst>
                                    </p:anim>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up)">
                                      <p:cBhvr>
                                        <p:cTn id="30" dur="500"/>
                                        <p:tgtEl>
                                          <p:spTgt spid="59"/>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up)">
                                      <p:cBhvr>
                                        <p:cTn id="34" dur="500"/>
                                        <p:tgtEl>
                                          <p:spTgt spid="70"/>
                                        </p:tgtEl>
                                      </p:cBhvr>
                                    </p:animEffect>
                                  </p:childTnLst>
                                </p:cTn>
                              </p:par>
                            </p:childTnLst>
                          </p:cTn>
                        </p:par>
                        <p:par>
                          <p:cTn id="35" fill="hold">
                            <p:stCondLst>
                              <p:cond delay="1500"/>
                            </p:stCondLst>
                            <p:childTnLst>
                              <p:par>
                                <p:cTn id="36" presetID="22" presetClass="entr" presetSubtype="1"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up)">
                                      <p:cBhvr>
                                        <p:cTn id="38" dur="500"/>
                                        <p:tgtEl>
                                          <p:spTgt spid="69"/>
                                        </p:tgtEl>
                                      </p:cBhvr>
                                    </p:animEffect>
                                  </p:childTnLst>
                                </p:cTn>
                              </p:par>
                            </p:childTnLst>
                          </p:cTn>
                        </p:par>
                        <p:par>
                          <p:cTn id="39" fill="hold">
                            <p:stCondLst>
                              <p:cond delay="2000"/>
                            </p:stCondLst>
                            <p:childTnLst>
                              <p:par>
                                <p:cTn id="40" presetID="35" presetClass="path" presetSubtype="0" accel="50000" decel="50000" fill="hold" grpId="0" nodeType="afterEffect">
                                  <p:stCondLst>
                                    <p:cond delay="0"/>
                                  </p:stCondLst>
                                  <p:childTnLst>
                                    <p:animMotion origin="layout" path="M -3.33333E-6 4.81481E-6 L -0.13333 4.81481E-6 " pathEditMode="relative" rAng="0" ptsTypes="AA">
                                      <p:cBhvr>
                                        <p:cTn id="41" dur="1000" fill="hold"/>
                                        <p:tgtEl>
                                          <p:spTgt spid="78"/>
                                        </p:tgtEl>
                                        <p:attrNameLst>
                                          <p:attrName>ppt_x</p:attrName>
                                          <p:attrName>ppt_y</p:attrName>
                                        </p:attrNameLst>
                                      </p:cBhvr>
                                      <p:rCtr x="-67" y="0"/>
                                    </p:animMotion>
                                  </p:childTnLst>
                                </p:cTn>
                              </p:par>
                            </p:childTnLst>
                          </p:cTn>
                        </p:par>
                        <p:par>
                          <p:cTn id="42" fill="hold">
                            <p:stCondLst>
                              <p:cond delay="3000"/>
                            </p:stCondLst>
                            <p:childTnLst>
                              <p:par>
                                <p:cTn id="43" presetID="10" presetClass="exit" presetSubtype="0" fill="hold" nodeType="afterEffect">
                                  <p:stCondLst>
                                    <p:cond delay="0"/>
                                  </p:stCondLst>
                                  <p:childTnLst>
                                    <p:animEffect transition="out" filter="fade">
                                      <p:cBhvr>
                                        <p:cTn id="44" dur="1000"/>
                                        <p:tgtEl>
                                          <p:spTgt spid="71"/>
                                        </p:tgtEl>
                                      </p:cBhvr>
                                    </p:animEffect>
                                    <p:set>
                                      <p:cBhvr>
                                        <p:cTn id="45" dur="1" fill="hold">
                                          <p:stCondLst>
                                            <p:cond delay="999"/>
                                          </p:stCondLst>
                                        </p:cTn>
                                        <p:tgtEl>
                                          <p:spTgt spid="71"/>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73"/>
                                        </p:tgtEl>
                                      </p:cBhvr>
                                    </p:animEffect>
                                    <p:set>
                                      <p:cBhvr>
                                        <p:cTn id="48" dur="1" fill="hold">
                                          <p:stCondLst>
                                            <p:cond delay="999"/>
                                          </p:stCondLst>
                                        </p:cTn>
                                        <p:tgtEl>
                                          <p:spTgt spid="73"/>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1000"/>
                                        <p:tgtEl>
                                          <p:spTgt spid="74"/>
                                        </p:tgtEl>
                                      </p:cBhvr>
                                    </p:animEffect>
                                    <p:set>
                                      <p:cBhvr>
                                        <p:cTn id="51" dur="1" fill="hold">
                                          <p:stCondLst>
                                            <p:cond delay="999"/>
                                          </p:stCondLst>
                                        </p:cTn>
                                        <p:tgtEl>
                                          <p:spTgt spid="7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75"/>
                                        </p:tgtEl>
                                      </p:cBhvr>
                                    </p:animEffect>
                                    <p:set>
                                      <p:cBhvr>
                                        <p:cTn id="54" dur="1" fill="hold">
                                          <p:stCondLst>
                                            <p:cond delay="999"/>
                                          </p:stCondLst>
                                        </p:cTn>
                                        <p:tgtEl>
                                          <p:spTgt spid="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Logical Interface – Data Plane</a:t>
            </a:r>
          </a:p>
        </p:txBody>
      </p:sp>
      <p:sp>
        <p:nvSpPr>
          <p:cNvPr id="62467" name="Content Placeholder 8"/>
          <p:cNvSpPr>
            <a:spLocks noGrp="1"/>
          </p:cNvSpPr>
          <p:nvPr>
            <p:ph idx="1"/>
          </p:nvPr>
        </p:nvSpPr>
        <p:spPr>
          <a:xfrm>
            <a:off x="457200" y="1371600"/>
            <a:ext cx="8229600" cy="5257800"/>
          </a:xfrm>
        </p:spPr>
        <p:txBody>
          <a:bodyPr/>
          <a:lstStyle/>
          <a:p>
            <a:r>
              <a:rPr lang="en-US" sz="2400" smtClean="0"/>
              <a:t>Allows hiding L2/L1 changes to IP stack and maintaining session bindings active </a:t>
            </a:r>
          </a:p>
          <a:p>
            <a:r>
              <a:rPr lang="en-US" sz="2400" smtClean="0"/>
              <a:t>Permits forwarding traffic to different access networks regardless of the original IP address assignment</a:t>
            </a:r>
          </a:p>
        </p:txBody>
      </p:sp>
      <p:sp>
        <p:nvSpPr>
          <p:cNvPr id="25" name="Rectangle 57"/>
          <p:cNvSpPr>
            <a:spLocks noChangeArrowheads="1"/>
          </p:cNvSpPr>
          <p:nvPr/>
        </p:nvSpPr>
        <p:spPr bwMode="auto">
          <a:xfrm>
            <a:off x="5003800" y="4686878"/>
            <a:ext cx="3600450" cy="503237"/>
          </a:xfrm>
          <a:prstGeom prst="rect">
            <a:avLst/>
          </a:prstGeom>
          <a:solidFill>
            <a:srgbClr val="0070C0"/>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dirty="0">
                <a:solidFill>
                  <a:schemeClr val="bg1"/>
                </a:solidFill>
                <a:latin typeface="Gill Sans" pitchFamily="-1" charset="0"/>
                <a:ea typeface="MS PGothic"/>
                <a:cs typeface="MS PGothic"/>
                <a:sym typeface="Gill Sans" pitchFamily="-1" charset="0"/>
              </a:rPr>
              <a:t>Logical Interface</a:t>
            </a:r>
          </a:p>
        </p:txBody>
      </p:sp>
      <p:sp>
        <p:nvSpPr>
          <p:cNvPr id="28" name="Rectangle 58"/>
          <p:cNvSpPr>
            <a:spLocks noChangeArrowheads="1"/>
          </p:cNvSpPr>
          <p:nvPr/>
        </p:nvSpPr>
        <p:spPr bwMode="auto">
          <a:xfrm>
            <a:off x="5003800" y="3942341"/>
            <a:ext cx="3600450" cy="725487"/>
          </a:xfrm>
          <a:prstGeom prst="rect">
            <a:avLst/>
          </a:prstGeom>
          <a:solidFill>
            <a:srgbClr val="92D050"/>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600">
                <a:latin typeface="Gill Sans" pitchFamily="-1" charset="0"/>
                <a:ea typeface="MS PGothic"/>
                <a:cs typeface="MS PGothic"/>
                <a:sym typeface="Gill Sans" pitchFamily="-1" charset="0"/>
              </a:rPr>
              <a:t>IP</a:t>
            </a:r>
          </a:p>
        </p:txBody>
      </p:sp>
      <p:sp>
        <p:nvSpPr>
          <p:cNvPr id="29" name="Rectangle 59"/>
          <p:cNvSpPr>
            <a:spLocks noChangeArrowheads="1"/>
          </p:cNvSpPr>
          <p:nvPr/>
        </p:nvSpPr>
        <p:spPr bwMode="auto">
          <a:xfrm>
            <a:off x="5003800" y="3223203"/>
            <a:ext cx="3600450" cy="695325"/>
          </a:xfrm>
          <a:prstGeom prst="rect">
            <a:avLst/>
          </a:prstGeom>
          <a:solidFill>
            <a:srgbClr val="92D050"/>
          </a:solidFill>
          <a:ln w="254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pPr algn="ctr" eaLnBrk="0" hangingPunct="0">
              <a:defRPr/>
            </a:pPr>
            <a:r>
              <a:rPr lang="en-GB" sz="1600" dirty="0">
                <a:latin typeface="Arial" charset="0"/>
                <a:sym typeface="Gill Sans" pitchFamily="-1" charset="0"/>
              </a:rPr>
              <a:t>TCP/UDP</a:t>
            </a:r>
          </a:p>
        </p:txBody>
      </p:sp>
      <p:sp>
        <p:nvSpPr>
          <p:cNvPr id="31" name="Rectangle 79"/>
          <p:cNvSpPr>
            <a:spLocks noChangeArrowheads="1"/>
          </p:cNvSpPr>
          <p:nvPr/>
        </p:nvSpPr>
        <p:spPr bwMode="auto">
          <a:xfrm>
            <a:off x="5003800" y="5953125"/>
            <a:ext cx="873125" cy="752475"/>
          </a:xfrm>
          <a:prstGeom prst="rect">
            <a:avLst/>
          </a:prstGeom>
          <a:solidFill>
            <a:schemeClr val="accent2">
              <a:lumMod val="20000"/>
              <a:lumOff val="80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2" name="Rectangle 80"/>
          <p:cNvSpPr>
            <a:spLocks noChangeArrowheads="1"/>
          </p:cNvSpPr>
          <p:nvPr/>
        </p:nvSpPr>
        <p:spPr bwMode="auto">
          <a:xfrm>
            <a:off x="5003800" y="5208588"/>
            <a:ext cx="873125" cy="725487"/>
          </a:xfrm>
          <a:prstGeom prst="rect">
            <a:avLst/>
          </a:prstGeom>
          <a:solidFill>
            <a:schemeClr val="accent2">
              <a:lumMod val="20000"/>
              <a:lumOff val="80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100" dirty="0">
                <a:latin typeface="Gill Sans" pitchFamily="-1" charset="0"/>
                <a:ea typeface="MS PGothic"/>
                <a:cs typeface="MS PGothic"/>
                <a:sym typeface="Gill Sans" pitchFamily="-1" charset="0"/>
              </a:rPr>
              <a:t>L2</a:t>
            </a:r>
            <a:br>
              <a:rPr lang="en-GB" sz="1100" dirty="0">
                <a:latin typeface="Gill Sans" pitchFamily="-1" charset="0"/>
                <a:ea typeface="MS PGothic"/>
                <a:cs typeface="MS PGothic"/>
                <a:sym typeface="Gill Sans" pitchFamily="-1" charset="0"/>
              </a:rPr>
            </a:br>
            <a:r>
              <a:rPr lang="en-GB" sz="1100" dirty="0">
                <a:latin typeface="Gill Sans" pitchFamily="-1" charset="0"/>
                <a:ea typeface="MS PGothic"/>
                <a:cs typeface="MS PGothic"/>
                <a:sym typeface="Gill Sans" pitchFamily="-1" charset="0"/>
              </a:rPr>
              <a:t>(IF#1)</a:t>
            </a:r>
          </a:p>
        </p:txBody>
      </p:sp>
      <p:sp>
        <p:nvSpPr>
          <p:cNvPr id="33" name="Rectangle 80"/>
          <p:cNvSpPr>
            <a:spLocks noChangeArrowheads="1"/>
          </p:cNvSpPr>
          <p:nvPr/>
        </p:nvSpPr>
        <p:spPr bwMode="auto">
          <a:xfrm>
            <a:off x="5876925" y="5208588"/>
            <a:ext cx="873125" cy="725487"/>
          </a:xfrm>
          <a:prstGeom prst="rect">
            <a:avLst/>
          </a:prstGeom>
          <a:solidFill>
            <a:schemeClr val="bg1">
              <a:lumMod val="65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100">
                <a:latin typeface="Gill Sans" pitchFamily="-1" charset="0"/>
                <a:ea typeface="MS PGothic"/>
                <a:cs typeface="MS PGothic"/>
                <a:sym typeface="Gill Sans" pitchFamily="-1" charset="0"/>
              </a:rPr>
              <a:t>L2</a:t>
            </a:r>
            <a:br>
              <a:rPr lang="en-GB" sz="1100">
                <a:latin typeface="Gill Sans" pitchFamily="-1" charset="0"/>
                <a:ea typeface="MS PGothic"/>
                <a:cs typeface="MS PGothic"/>
                <a:sym typeface="Gill Sans" pitchFamily="-1" charset="0"/>
              </a:rPr>
            </a:br>
            <a:r>
              <a:rPr lang="en-GB" sz="1100">
                <a:latin typeface="Gill Sans" pitchFamily="-1" charset="0"/>
                <a:ea typeface="MS PGothic"/>
                <a:cs typeface="MS PGothic"/>
                <a:sym typeface="Gill Sans" pitchFamily="-1" charset="0"/>
              </a:rPr>
              <a:t>(IF#2)</a:t>
            </a:r>
          </a:p>
        </p:txBody>
      </p:sp>
      <p:sp>
        <p:nvSpPr>
          <p:cNvPr id="34" name="Rectangle 80"/>
          <p:cNvSpPr>
            <a:spLocks noChangeArrowheads="1"/>
          </p:cNvSpPr>
          <p:nvPr/>
        </p:nvSpPr>
        <p:spPr bwMode="auto">
          <a:xfrm>
            <a:off x="7731414" y="5208588"/>
            <a:ext cx="873125" cy="725487"/>
          </a:xfrm>
          <a:prstGeom prst="rect">
            <a:avLst/>
          </a:prstGeom>
          <a:solidFill>
            <a:srgbClr val="D4D27A"/>
          </a:solidFill>
          <a:ln w="254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pPr algn="ctr" eaLnBrk="0" hangingPunct="0">
              <a:defRPr/>
            </a:pPr>
            <a:r>
              <a:rPr lang="en-GB" sz="1100" dirty="0">
                <a:latin typeface="Arial" charset="0"/>
                <a:sym typeface="Gill Sans" pitchFamily="-1" charset="0"/>
              </a:rPr>
              <a:t>L2</a:t>
            </a:r>
            <a:br>
              <a:rPr lang="en-GB" sz="1100" dirty="0">
                <a:latin typeface="Arial" charset="0"/>
                <a:sym typeface="Gill Sans" pitchFamily="-1" charset="0"/>
              </a:rPr>
            </a:br>
            <a:r>
              <a:rPr lang="en-GB" sz="1100" dirty="0">
                <a:latin typeface="Arial" charset="0"/>
                <a:sym typeface="Gill Sans" pitchFamily="-1" charset="0"/>
              </a:rPr>
              <a:t>(</a:t>
            </a:r>
            <a:r>
              <a:rPr lang="en-GB" sz="1100" dirty="0" err="1">
                <a:latin typeface="Arial" charset="0"/>
                <a:sym typeface="Gill Sans" pitchFamily="-1" charset="0"/>
              </a:rPr>
              <a:t>IF#n</a:t>
            </a:r>
            <a:r>
              <a:rPr lang="en-GB" sz="1100" dirty="0">
                <a:latin typeface="Arial" charset="0"/>
                <a:sym typeface="Gill Sans" pitchFamily="-1" charset="0"/>
              </a:rPr>
              <a:t>)</a:t>
            </a:r>
          </a:p>
        </p:txBody>
      </p:sp>
      <p:sp>
        <p:nvSpPr>
          <p:cNvPr id="35" name="Rectangle 79"/>
          <p:cNvSpPr>
            <a:spLocks noChangeArrowheads="1"/>
          </p:cNvSpPr>
          <p:nvPr/>
        </p:nvSpPr>
        <p:spPr bwMode="auto">
          <a:xfrm>
            <a:off x="5876925" y="5953125"/>
            <a:ext cx="873125" cy="752475"/>
          </a:xfrm>
          <a:prstGeom prst="rect">
            <a:avLst/>
          </a:prstGeom>
          <a:solidFill>
            <a:schemeClr val="bg1">
              <a:lumMod val="65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6" name="Rectangle 79"/>
          <p:cNvSpPr>
            <a:spLocks noChangeArrowheads="1"/>
          </p:cNvSpPr>
          <p:nvPr/>
        </p:nvSpPr>
        <p:spPr bwMode="auto">
          <a:xfrm>
            <a:off x="7731414" y="5953125"/>
            <a:ext cx="873125" cy="752475"/>
          </a:xfrm>
          <a:prstGeom prst="rect">
            <a:avLst/>
          </a:prstGeom>
          <a:solidFill>
            <a:srgbClr val="D4D27A"/>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7" name="34 CuadroTexto"/>
          <p:cNvSpPr txBox="1">
            <a:spLocks noChangeArrowheads="1"/>
          </p:cNvSpPr>
          <p:nvPr/>
        </p:nvSpPr>
        <p:spPr bwMode="auto">
          <a:xfrm>
            <a:off x="6978068" y="5409765"/>
            <a:ext cx="412750" cy="366712"/>
          </a:xfrm>
          <a:prstGeom prst="rect">
            <a:avLst/>
          </a:prstGeom>
          <a:noFill/>
          <a:ln w="9525">
            <a:noFill/>
            <a:miter lim="800000"/>
            <a:headEnd/>
            <a:tailEnd/>
          </a:ln>
          <a:scene3d>
            <a:camera prst="orthographicFront"/>
            <a:lightRig rig="threePt" dir="t"/>
          </a:scene3d>
          <a:sp3d>
            <a:bevelT/>
          </a:sp3d>
        </p:spPr>
        <p:txBody>
          <a:bodyPr wrap="none">
            <a:spAutoFit/>
          </a:bodyPr>
          <a:lstStyle/>
          <a:p>
            <a:pPr algn="ctr" eaLnBrk="0" hangingPunct="0">
              <a:defRPr/>
            </a:pPr>
            <a:r>
              <a:rPr lang="en-GB" dirty="0">
                <a:latin typeface="Gill Sans" pitchFamily="-1" charset="0"/>
                <a:ea typeface="MS PGothic"/>
                <a:cs typeface="MS PGothic"/>
                <a:sym typeface="Gill Sans" pitchFamily="-1" charset="0"/>
              </a:rPr>
              <a:t>…</a:t>
            </a:r>
          </a:p>
        </p:txBody>
      </p:sp>
      <p:cxnSp>
        <p:nvCxnSpPr>
          <p:cNvPr id="41" name="36 Forma"/>
          <p:cNvCxnSpPr>
            <a:cxnSpLocks noChangeShapeType="1"/>
          </p:cNvCxnSpPr>
          <p:nvPr/>
        </p:nvCxnSpPr>
        <p:spPr bwMode="auto">
          <a:xfrm rot="10800000" flipV="1">
            <a:off x="5003800" y="3331153"/>
            <a:ext cx="3175" cy="735013"/>
          </a:xfrm>
          <a:prstGeom prst="curvedConnector3">
            <a:avLst>
              <a:gd name="adj1" fmla="val 14395468"/>
            </a:avLst>
          </a:prstGeom>
          <a:noFill/>
          <a:ln w="25400">
            <a:solidFill>
              <a:schemeClr val="accent6"/>
            </a:solidFill>
            <a:round/>
            <a:headEnd/>
            <a:tailEnd type="arrow" w="med" len="med"/>
          </a:ln>
          <a:effectLst>
            <a:outerShdw blurRad="63500" dist="20000" dir="5400000" rotWithShape="0">
              <a:srgbClr val="000000">
                <a:alpha val="37999"/>
              </a:srgbClr>
            </a:outerShdw>
          </a:effectLst>
          <a:scene3d>
            <a:camera prst="orthographicFront"/>
            <a:lightRig rig="threePt" dir="t"/>
          </a:scene3d>
          <a:sp3d>
            <a:bevelT/>
          </a:sp3d>
        </p:spPr>
      </p:cxnSp>
      <p:cxnSp>
        <p:nvCxnSpPr>
          <p:cNvPr id="47" name="36 Forma"/>
          <p:cNvCxnSpPr>
            <a:cxnSpLocks noChangeShapeType="1"/>
          </p:cNvCxnSpPr>
          <p:nvPr/>
        </p:nvCxnSpPr>
        <p:spPr bwMode="auto">
          <a:xfrm rot="10800000" flipV="1">
            <a:off x="5003800" y="4151313"/>
            <a:ext cx="3175" cy="735012"/>
          </a:xfrm>
          <a:prstGeom prst="curvedConnector3">
            <a:avLst>
              <a:gd name="adj1" fmla="val 14395468"/>
            </a:avLst>
          </a:prstGeom>
          <a:noFill/>
          <a:ln w="25400">
            <a:solidFill>
              <a:schemeClr val="accent6"/>
            </a:solidFill>
            <a:round/>
            <a:headEnd/>
            <a:tailEnd type="arrow" w="med" len="med"/>
          </a:ln>
          <a:effectLst>
            <a:outerShdw blurRad="63500" dist="20000" dir="5400000" rotWithShape="0">
              <a:srgbClr val="000000">
                <a:alpha val="37999"/>
              </a:srgbClr>
            </a:outerShdw>
          </a:effectLst>
        </p:spPr>
      </p:cxnSp>
      <p:cxnSp>
        <p:nvCxnSpPr>
          <p:cNvPr id="48" name="36 Forma"/>
          <p:cNvCxnSpPr>
            <a:cxnSpLocks noChangeShapeType="1"/>
          </p:cNvCxnSpPr>
          <p:nvPr/>
        </p:nvCxnSpPr>
        <p:spPr bwMode="auto">
          <a:xfrm rot="10800000" flipV="1">
            <a:off x="5003800" y="5037716"/>
            <a:ext cx="3175" cy="735012"/>
          </a:xfrm>
          <a:prstGeom prst="curvedConnector3">
            <a:avLst>
              <a:gd name="adj1" fmla="val 14395468"/>
            </a:avLst>
          </a:prstGeom>
          <a:noFill/>
          <a:ln w="25400">
            <a:solidFill>
              <a:schemeClr val="accent6"/>
            </a:solidFill>
            <a:round/>
            <a:headEnd/>
            <a:tailEnd type="arrow" w="med" len="med"/>
          </a:ln>
          <a:effectLst>
            <a:outerShdw blurRad="63500" dist="20000" dir="5400000" rotWithShape="0">
              <a:srgbClr val="000000">
                <a:alpha val="37999"/>
              </a:srgbClr>
            </a:outerShdw>
          </a:effectLst>
          <a:scene3d>
            <a:camera prst="orthographicFront"/>
            <a:lightRig rig="threePt" dir="t"/>
          </a:scene3d>
          <a:sp3d>
            <a:bevelT/>
          </a:sp3d>
        </p:spPr>
      </p:cxnSp>
      <p:sp>
        <p:nvSpPr>
          <p:cNvPr id="62501" name="Text Box 219"/>
          <p:cNvSpPr txBox="1">
            <a:spLocks noChangeArrowheads="1"/>
          </p:cNvSpPr>
          <p:nvPr/>
        </p:nvSpPr>
        <p:spPr bwMode="auto">
          <a:xfrm>
            <a:off x="1535113" y="3489325"/>
            <a:ext cx="2946400" cy="336550"/>
          </a:xfrm>
          <a:prstGeom prst="rect">
            <a:avLst/>
          </a:prstGeom>
          <a:noFill/>
          <a:ln w="9525">
            <a:noFill/>
            <a:miter lim="800000"/>
            <a:headEnd/>
            <a:tailEnd/>
          </a:ln>
        </p:spPr>
        <p:txBody>
          <a:bodyPr>
            <a:prstTxWarp prst="textNoShape">
              <a:avLst/>
            </a:prstTxWarp>
            <a:spAutoFit/>
          </a:bodyPr>
          <a:lstStyle/>
          <a:p>
            <a:pPr algn="ctr" eaLnBrk="0" hangingPunct="0"/>
            <a:r>
              <a:rPr lang="es-ES_tradnl" sz="1600">
                <a:solidFill>
                  <a:schemeClr val="accent2"/>
                </a:solidFill>
                <a:ea typeface="ＭＳ Ｐゴシック" pitchFamily="-84" charset="-128"/>
                <a:cs typeface="ＭＳ Ｐゴシック" pitchFamily="-84" charset="-128"/>
              </a:rPr>
              <a:t>Session to IP </a:t>
            </a:r>
            <a:r>
              <a:rPr lang="es-ES" sz="1600">
                <a:solidFill>
                  <a:schemeClr val="accent2"/>
                </a:solidFill>
                <a:ea typeface="ＭＳ Ｐゴシック" pitchFamily="-84" charset="-128"/>
                <a:cs typeface="ＭＳ Ｐゴシック" pitchFamily="-84" charset="-128"/>
              </a:rPr>
              <a:t>address binding</a:t>
            </a:r>
            <a:endParaRPr lang="es-ES_tradnl" sz="1600">
              <a:solidFill>
                <a:schemeClr val="accent2"/>
              </a:solidFill>
              <a:ea typeface="ＭＳ Ｐゴシック" pitchFamily="-84" charset="-128"/>
              <a:cs typeface="ＭＳ Ｐゴシック" pitchFamily="-84" charset="-128"/>
            </a:endParaRPr>
          </a:p>
        </p:txBody>
      </p:sp>
      <p:sp>
        <p:nvSpPr>
          <p:cNvPr id="62502" name="Text Box 219"/>
          <p:cNvSpPr txBox="1">
            <a:spLocks noChangeArrowheads="1"/>
          </p:cNvSpPr>
          <p:nvPr/>
        </p:nvSpPr>
        <p:spPr bwMode="auto">
          <a:xfrm>
            <a:off x="1535113" y="4375150"/>
            <a:ext cx="2946400" cy="336550"/>
          </a:xfrm>
          <a:prstGeom prst="rect">
            <a:avLst/>
          </a:prstGeom>
          <a:noFill/>
          <a:ln w="9525">
            <a:noFill/>
            <a:miter lim="800000"/>
            <a:headEnd/>
            <a:tailEnd/>
          </a:ln>
        </p:spPr>
        <p:txBody>
          <a:bodyPr>
            <a:prstTxWarp prst="textNoShape">
              <a:avLst/>
            </a:prstTxWarp>
            <a:spAutoFit/>
          </a:bodyPr>
          <a:lstStyle/>
          <a:p>
            <a:pPr algn="ctr" eaLnBrk="0" hangingPunct="0"/>
            <a:r>
              <a:rPr lang="es-ES_tradnl" sz="1600">
                <a:solidFill>
                  <a:schemeClr val="accent2"/>
                </a:solidFill>
                <a:ea typeface="ＭＳ Ｐゴシック" pitchFamily="-84" charset="-128"/>
                <a:cs typeface="ＭＳ Ｐゴシック" pitchFamily="-84" charset="-128"/>
              </a:rPr>
              <a:t>IP to logical interface binding</a:t>
            </a:r>
          </a:p>
        </p:txBody>
      </p:sp>
      <p:sp>
        <p:nvSpPr>
          <p:cNvPr id="62503" name="Text Box 219"/>
          <p:cNvSpPr txBox="1">
            <a:spLocks noChangeArrowheads="1"/>
          </p:cNvSpPr>
          <p:nvPr/>
        </p:nvSpPr>
        <p:spPr bwMode="auto">
          <a:xfrm>
            <a:off x="914400" y="5194300"/>
            <a:ext cx="3567113" cy="338138"/>
          </a:xfrm>
          <a:prstGeom prst="rect">
            <a:avLst/>
          </a:prstGeom>
          <a:noFill/>
          <a:ln w="9525">
            <a:noFill/>
            <a:miter lim="800000"/>
            <a:headEnd/>
            <a:tailEnd/>
          </a:ln>
        </p:spPr>
        <p:txBody>
          <a:bodyPr>
            <a:prstTxWarp prst="textNoShape">
              <a:avLst/>
            </a:prstTxWarp>
            <a:spAutoFit/>
          </a:bodyPr>
          <a:lstStyle/>
          <a:p>
            <a:pPr algn="ctr" eaLnBrk="0" hangingPunct="0"/>
            <a:r>
              <a:rPr lang="es-ES_tradnl" sz="1600">
                <a:solidFill>
                  <a:schemeClr val="accent2"/>
                </a:solidFill>
              </a:rPr>
              <a:t>Logical to physical interface binding</a:t>
            </a:r>
          </a:p>
        </p:txBody>
      </p:sp>
      <p:sp>
        <p:nvSpPr>
          <p:cNvPr id="62504" name="Oval 20"/>
          <p:cNvSpPr>
            <a:spLocks noChangeArrowheads="1"/>
          </p:cNvSpPr>
          <p:nvPr/>
        </p:nvSpPr>
        <p:spPr bwMode="auto">
          <a:xfrm>
            <a:off x="6659563" y="4581525"/>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2505" name="Oval 21"/>
          <p:cNvSpPr>
            <a:spLocks noChangeArrowheads="1"/>
          </p:cNvSpPr>
          <p:nvPr/>
        </p:nvSpPr>
        <p:spPr bwMode="auto">
          <a:xfrm>
            <a:off x="5345113" y="514350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2506" name="Oval 23"/>
          <p:cNvSpPr>
            <a:spLocks noChangeArrowheads="1"/>
          </p:cNvSpPr>
          <p:nvPr/>
        </p:nvSpPr>
        <p:spPr bwMode="auto">
          <a:xfrm>
            <a:off x="6202363" y="514350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2507" name="Oval 24"/>
          <p:cNvSpPr>
            <a:spLocks noChangeArrowheads="1"/>
          </p:cNvSpPr>
          <p:nvPr/>
        </p:nvSpPr>
        <p:spPr bwMode="auto">
          <a:xfrm>
            <a:off x="8031163" y="512445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2508" name="Oval 25"/>
          <p:cNvSpPr>
            <a:spLocks noChangeArrowheads="1"/>
          </p:cNvSpPr>
          <p:nvPr/>
        </p:nvSpPr>
        <p:spPr bwMode="auto">
          <a:xfrm>
            <a:off x="6659563" y="384810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solidFill>
                <a:schemeClr val="accent2"/>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smtClean="0"/>
              <a:t>802.21 MIHS – Control Plane</a:t>
            </a:r>
          </a:p>
        </p:txBody>
      </p:sp>
      <p:sp>
        <p:nvSpPr>
          <p:cNvPr id="63491" name="Content Placeholder 8"/>
          <p:cNvSpPr>
            <a:spLocks noGrp="1"/>
          </p:cNvSpPr>
          <p:nvPr>
            <p:ph idx="1"/>
          </p:nvPr>
        </p:nvSpPr>
        <p:spPr>
          <a:xfrm>
            <a:off x="381000" y="1371600"/>
            <a:ext cx="8305800" cy="5257800"/>
          </a:xfrm>
        </p:spPr>
        <p:txBody>
          <a:bodyPr/>
          <a:lstStyle/>
          <a:p>
            <a:r>
              <a:rPr lang="en-US" sz="2400" smtClean="0"/>
              <a:t>Provides predictive signaling that can proactively trigger handovers or flow mobility and hence enhance QoE (ES)</a:t>
            </a:r>
          </a:p>
          <a:p>
            <a:r>
              <a:rPr lang="en-US" sz="2400" smtClean="0"/>
              <a:t>Allows a better control of lower layers to enforce Operator and User’s policies (CS)</a:t>
            </a:r>
          </a:p>
          <a:p>
            <a:r>
              <a:rPr lang="en-US" sz="2400" smtClean="0"/>
              <a:t>Provides information about available access networks (IS)</a:t>
            </a:r>
          </a:p>
        </p:txBody>
      </p:sp>
      <p:sp>
        <p:nvSpPr>
          <p:cNvPr id="25" name="Rectangle 57"/>
          <p:cNvSpPr>
            <a:spLocks noChangeArrowheads="1"/>
          </p:cNvSpPr>
          <p:nvPr/>
        </p:nvSpPr>
        <p:spPr bwMode="auto">
          <a:xfrm>
            <a:off x="5003800" y="4534478"/>
            <a:ext cx="3600450" cy="503237"/>
          </a:xfrm>
          <a:prstGeom prst="rect">
            <a:avLst/>
          </a:prstGeom>
          <a:solidFill>
            <a:srgbClr val="0070C0"/>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dirty="0">
                <a:solidFill>
                  <a:schemeClr val="bg1"/>
                </a:solidFill>
                <a:latin typeface="Gill Sans" pitchFamily="-1" charset="0"/>
                <a:ea typeface="MS PGothic"/>
                <a:cs typeface="MS PGothic"/>
                <a:sym typeface="Gill Sans" pitchFamily="-1" charset="0"/>
              </a:rPr>
              <a:t>MIHF</a:t>
            </a:r>
          </a:p>
        </p:txBody>
      </p:sp>
      <p:sp>
        <p:nvSpPr>
          <p:cNvPr id="28" name="Rectangle 58"/>
          <p:cNvSpPr>
            <a:spLocks noChangeArrowheads="1"/>
          </p:cNvSpPr>
          <p:nvPr/>
        </p:nvSpPr>
        <p:spPr bwMode="auto">
          <a:xfrm>
            <a:off x="5003800" y="3789941"/>
            <a:ext cx="3600450" cy="725487"/>
          </a:xfrm>
          <a:prstGeom prst="rect">
            <a:avLst/>
          </a:prstGeom>
          <a:solidFill>
            <a:srgbClr val="92D050"/>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600" dirty="0">
                <a:latin typeface="Gill Sans" pitchFamily="-1" charset="0"/>
                <a:ea typeface="MS PGothic"/>
                <a:cs typeface="MS PGothic"/>
                <a:sym typeface="Gill Sans" pitchFamily="-1" charset="0"/>
              </a:rPr>
              <a:t>MIH User </a:t>
            </a:r>
          </a:p>
          <a:p>
            <a:pPr algn="ctr" eaLnBrk="0" hangingPunct="0">
              <a:defRPr/>
            </a:pPr>
            <a:r>
              <a:rPr lang="en-GB" sz="1600" dirty="0">
                <a:latin typeface="Gill Sans" pitchFamily="-1" charset="0"/>
                <a:ea typeface="MS PGothic"/>
                <a:cs typeface="MS PGothic"/>
                <a:sym typeface="Gill Sans" pitchFamily="-1" charset="0"/>
              </a:rPr>
              <a:t>(MIP, Policy Control, Conn </a:t>
            </a:r>
            <a:r>
              <a:rPr lang="en-GB" sz="1600" dirty="0" err="1">
                <a:latin typeface="Gill Sans" pitchFamily="-1" charset="0"/>
                <a:ea typeface="MS PGothic"/>
                <a:cs typeface="MS PGothic"/>
                <a:sym typeface="Gill Sans" pitchFamily="-1" charset="0"/>
              </a:rPr>
              <a:t>Mngr</a:t>
            </a:r>
            <a:r>
              <a:rPr lang="en-GB" sz="1600" dirty="0">
                <a:latin typeface="Gill Sans" pitchFamily="-1" charset="0"/>
                <a:ea typeface="MS PGothic"/>
                <a:cs typeface="MS PGothic"/>
                <a:sym typeface="Gill Sans" pitchFamily="-1" charset="0"/>
              </a:rPr>
              <a:t>)</a:t>
            </a:r>
          </a:p>
        </p:txBody>
      </p:sp>
      <p:sp>
        <p:nvSpPr>
          <p:cNvPr id="31" name="Rectangle 79"/>
          <p:cNvSpPr>
            <a:spLocks noChangeArrowheads="1"/>
          </p:cNvSpPr>
          <p:nvPr/>
        </p:nvSpPr>
        <p:spPr bwMode="auto">
          <a:xfrm>
            <a:off x="5003800" y="5800725"/>
            <a:ext cx="873125" cy="752475"/>
          </a:xfrm>
          <a:prstGeom prst="rect">
            <a:avLst/>
          </a:prstGeom>
          <a:solidFill>
            <a:schemeClr val="accent2">
              <a:lumMod val="20000"/>
              <a:lumOff val="80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2" name="Rectangle 80"/>
          <p:cNvSpPr>
            <a:spLocks noChangeArrowheads="1"/>
          </p:cNvSpPr>
          <p:nvPr/>
        </p:nvSpPr>
        <p:spPr bwMode="auto">
          <a:xfrm>
            <a:off x="5003800" y="5056188"/>
            <a:ext cx="873125" cy="725487"/>
          </a:xfrm>
          <a:prstGeom prst="rect">
            <a:avLst/>
          </a:prstGeom>
          <a:solidFill>
            <a:schemeClr val="accent2">
              <a:lumMod val="20000"/>
              <a:lumOff val="80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100" dirty="0">
                <a:latin typeface="Gill Sans" pitchFamily="-1" charset="0"/>
                <a:ea typeface="MS PGothic"/>
                <a:cs typeface="MS PGothic"/>
                <a:sym typeface="Gill Sans" pitchFamily="-1" charset="0"/>
              </a:rPr>
              <a:t>L2</a:t>
            </a:r>
            <a:br>
              <a:rPr lang="en-GB" sz="1100" dirty="0">
                <a:latin typeface="Gill Sans" pitchFamily="-1" charset="0"/>
                <a:ea typeface="MS PGothic"/>
                <a:cs typeface="MS PGothic"/>
                <a:sym typeface="Gill Sans" pitchFamily="-1" charset="0"/>
              </a:rPr>
            </a:br>
            <a:r>
              <a:rPr lang="en-GB" sz="1100" dirty="0">
                <a:latin typeface="Gill Sans" pitchFamily="-1" charset="0"/>
                <a:ea typeface="MS PGothic"/>
                <a:cs typeface="MS PGothic"/>
                <a:sym typeface="Gill Sans" pitchFamily="-1" charset="0"/>
              </a:rPr>
              <a:t>(IF#1)</a:t>
            </a:r>
          </a:p>
        </p:txBody>
      </p:sp>
      <p:sp>
        <p:nvSpPr>
          <p:cNvPr id="33" name="Rectangle 80"/>
          <p:cNvSpPr>
            <a:spLocks noChangeArrowheads="1"/>
          </p:cNvSpPr>
          <p:nvPr/>
        </p:nvSpPr>
        <p:spPr bwMode="auto">
          <a:xfrm>
            <a:off x="5876925" y="5056188"/>
            <a:ext cx="873125" cy="725487"/>
          </a:xfrm>
          <a:prstGeom prst="rect">
            <a:avLst/>
          </a:prstGeom>
          <a:solidFill>
            <a:schemeClr val="bg1">
              <a:lumMod val="65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1100">
                <a:latin typeface="Gill Sans" pitchFamily="-1" charset="0"/>
                <a:ea typeface="MS PGothic"/>
                <a:cs typeface="MS PGothic"/>
                <a:sym typeface="Gill Sans" pitchFamily="-1" charset="0"/>
              </a:rPr>
              <a:t>L2</a:t>
            </a:r>
            <a:br>
              <a:rPr lang="en-GB" sz="1100">
                <a:latin typeface="Gill Sans" pitchFamily="-1" charset="0"/>
                <a:ea typeface="MS PGothic"/>
                <a:cs typeface="MS PGothic"/>
                <a:sym typeface="Gill Sans" pitchFamily="-1" charset="0"/>
              </a:rPr>
            </a:br>
            <a:r>
              <a:rPr lang="en-GB" sz="1100">
                <a:latin typeface="Gill Sans" pitchFamily="-1" charset="0"/>
                <a:ea typeface="MS PGothic"/>
                <a:cs typeface="MS PGothic"/>
                <a:sym typeface="Gill Sans" pitchFamily="-1" charset="0"/>
              </a:rPr>
              <a:t>(IF#2)</a:t>
            </a:r>
          </a:p>
        </p:txBody>
      </p:sp>
      <p:sp>
        <p:nvSpPr>
          <p:cNvPr id="34" name="Rectangle 80"/>
          <p:cNvSpPr>
            <a:spLocks noChangeArrowheads="1"/>
          </p:cNvSpPr>
          <p:nvPr/>
        </p:nvSpPr>
        <p:spPr bwMode="auto">
          <a:xfrm>
            <a:off x="7731414" y="5056188"/>
            <a:ext cx="873125" cy="725487"/>
          </a:xfrm>
          <a:prstGeom prst="rect">
            <a:avLst/>
          </a:prstGeom>
          <a:solidFill>
            <a:srgbClr val="D4D27A"/>
          </a:solidFill>
          <a:ln w="25400">
            <a:solidFill>
              <a:schemeClr val="tx1"/>
            </a:solidFill>
            <a:miter lim="800000"/>
            <a:headEnd type="none" w="sm" len="sm"/>
            <a:tailEnd type="none" w="sm" len="sm"/>
          </a:ln>
          <a:effectLst/>
          <a:scene3d>
            <a:camera prst="orthographicFront"/>
            <a:lightRig rig="threePt" dir="t"/>
          </a:scene3d>
          <a:sp3d>
            <a:bevelT/>
          </a:sp3d>
        </p:spPr>
        <p:txBody>
          <a:bodyPr wrap="none" anchor="ctr"/>
          <a:lstStyle/>
          <a:p>
            <a:pPr algn="ctr" eaLnBrk="0" hangingPunct="0">
              <a:defRPr/>
            </a:pPr>
            <a:r>
              <a:rPr lang="en-GB" sz="1100" dirty="0">
                <a:latin typeface="Arial" charset="0"/>
                <a:sym typeface="Gill Sans" pitchFamily="-1" charset="0"/>
              </a:rPr>
              <a:t>L2</a:t>
            </a:r>
            <a:br>
              <a:rPr lang="en-GB" sz="1100" dirty="0">
                <a:latin typeface="Arial" charset="0"/>
                <a:sym typeface="Gill Sans" pitchFamily="-1" charset="0"/>
              </a:rPr>
            </a:br>
            <a:r>
              <a:rPr lang="en-GB" sz="1100" dirty="0">
                <a:latin typeface="Arial" charset="0"/>
                <a:sym typeface="Gill Sans" pitchFamily="-1" charset="0"/>
              </a:rPr>
              <a:t>(</a:t>
            </a:r>
            <a:r>
              <a:rPr lang="en-GB" sz="1100" dirty="0" err="1">
                <a:latin typeface="Arial" charset="0"/>
                <a:sym typeface="Gill Sans" pitchFamily="-1" charset="0"/>
              </a:rPr>
              <a:t>IF#n</a:t>
            </a:r>
            <a:r>
              <a:rPr lang="en-GB" sz="1100" dirty="0">
                <a:latin typeface="Arial" charset="0"/>
                <a:sym typeface="Gill Sans" pitchFamily="-1" charset="0"/>
              </a:rPr>
              <a:t>)</a:t>
            </a:r>
          </a:p>
        </p:txBody>
      </p:sp>
      <p:sp>
        <p:nvSpPr>
          <p:cNvPr id="35" name="Rectangle 79"/>
          <p:cNvSpPr>
            <a:spLocks noChangeArrowheads="1"/>
          </p:cNvSpPr>
          <p:nvPr/>
        </p:nvSpPr>
        <p:spPr bwMode="auto">
          <a:xfrm>
            <a:off x="5876925" y="5800725"/>
            <a:ext cx="873125" cy="752475"/>
          </a:xfrm>
          <a:prstGeom prst="rect">
            <a:avLst/>
          </a:prstGeom>
          <a:solidFill>
            <a:schemeClr val="bg1">
              <a:lumMod val="65000"/>
            </a:schemeClr>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6" name="Rectangle 79"/>
          <p:cNvSpPr>
            <a:spLocks noChangeArrowheads="1"/>
          </p:cNvSpPr>
          <p:nvPr/>
        </p:nvSpPr>
        <p:spPr bwMode="auto">
          <a:xfrm>
            <a:off x="7731414" y="5800725"/>
            <a:ext cx="873125" cy="752475"/>
          </a:xfrm>
          <a:prstGeom prst="rect">
            <a:avLst/>
          </a:prstGeom>
          <a:solidFill>
            <a:srgbClr val="D4D27A"/>
          </a:solidFill>
          <a:ln w="25400">
            <a:solidFill>
              <a:schemeClr val="tx1"/>
            </a:solidFill>
            <a:miter lim="800000"/>
            <a:headEnd type="none" w="sm" len="sm"/>
            <a:tailEnd type="none" w="sm" len="sm"/>
          </a:ln>
          <a:scene3d>
            <a:camera prst="orthographicFront"/>
            <a:lightRig rig="threePt" dir="t"/>
          </a:scene3d>
          <a:sp3d>
            <a:bevelT/>
          </a:sp3d>
        </p:spPr>
        <p:txBody>
          <a:bodyPr wrap="none" anchor="ctr"/>
          <a:lstStyle/>
          <a:p>
            <a:pPr algn="ctr" eaLnBrk="0" hangingPunct="0">
              <a:defRPr/>
            </a:pPr>
            <a:r>
              <a:rPr lang="en-GB" sz="2000">
                <a:latin typeface="Gill Sans" pitchFamily="-1" charset="0"/>
                <a:ea typeface="MS PGothic"/>
                <a:cs typeface="MS PGothic"/>
                <a:sym typeface="Gill Sans" pitchFamily="-1" charset="0"/>
              </a:rPr>
              <a:t>L1</a:t>
            </a:r>
          </a:p>
        </p:txBody>
      </p:sp>
      <p:sp>
        <p:nvSpPr>
          <p:cNvPr id="37" name="34 CuadroTexto"/>
          <p:cNvSpPr txBox="1">
            <a:spLocks noChangeArrowheads="1"/>
          </p:cNvSpPr>
          <p:nvPr/>
        </p:nvSpPr>
        <p:spPr bwMode="auto">
          <a:xfrm>
            <a:off x="6978068" y="5257365"/>
            <a:ext cx="412750" cy="366712"/>
          </a:xfrm>
          <a:prstGeom prst="rect">
            <a:avLst/>
          </a:prstGeom>
          <a:noFill/>
          <a:ln w="9525">
            <a:noFill/>
            <a:miter lim="800000"/>
            <a:headEnd/>
            <a:tailEnd/>
          </a:ln>
          <a:scene3d>
            <a:camera prst="orthographicFront"/>
            <a:lightRig rig="threePt" dir="t"/>
          </a:scene3d>
          <a:sp3d>
            <a:bevelT/>
          </a:sp3d>
        </p:spPr>
        <p:txBody>
          <a:bodyPr wrap="none">
            <a:spAutoFit/>
          </a:bodyPr>
          <a:lstStyle/>
          <a:p>
            <a:pPr algn="ctr" eaLnBrk="0" hangingPunct="0">
              <a:defRPr/>
            </a:pPr>
            <a:r>
              <a:rPr lang="en-GB" dirty="0">
                <a:latin typeface="Gill Sans" pitchFamily="-1" charset="0"/>
                <a:ea typeface="MS PGothic"/>
                <a:cs typeface="MS PGothic"/>
                <a:sym typeface="Gill Sans" pitchFamily="-1" charset="0"/>
              </a:rPr>
              <a:t>…</a:t>
            </a:r>
          </a:p>
        </p:txBody>
      </p:sp>
      <p:cxnSp>
        <p:nvCxnSpPr>
          <p:cNvPr id="48" name="36 Forma"/>
          <p:cNvCxnSpPr>
            <a:cxnSpLocks noChangeShapeType="1"/>
          </p:cNvCxnSpPr>
          <p:nvPr/>
        </p:nvCxnSpPr>
        <p:spPr bwMode="auto">
          <a:xfrm>
            <a:off x="3733800" y="4495800"/>
            <a:ext cx="1143000" cy="12700"/>
          </a:xfrm>
          <a:prstGeom prst="curvedConnector3">
            <a:avLst>
              <a:gd name="adj1" fmla="val -833"/>
            </a:avLst>
          </a:prstGeom>
          <a:noFill/>
          <a:ln w="25400">
            <a:solidFill>
              <a:schemeClr val="accent6"/>
            </a:solidFill>
            <a:round/>
            <a:headEnd/>
            <a:tailEnd type="arrow" w="med" len="med"/>
          </a:ln>
          <a:effectLst>
            <a:outerShdw blurRad="63500" dist="20000" dir="5400000" rotWithShape="0">
              <a:srgbClr val="000000">
                <a:alpha val="37999"/>
              </a:srgbClr>
            </a:outerShdw>
          </a:effectLst>
          <a:scene3d>
            <a:camera prst="orthographicFront"/>
            <a:lightRig rig="threePt" dir="t"/>
          </a:scene3d>
          <a:sp3d>
            <a:bevelT/>
          </a:sp3d>
        </p:spPr>
      </p:cxnSp>
      <p:sp>
        <p:nvSpPr>
          <p:cNvPr id="63520" name="Text Box 219"/>
          <p:cNvSpPr txBox="1">
            <a:spLocks noChangeArrowheads="1"/>
          </p:cNvSpPr>
          <p:nvPr/>
        </p:nvSpPr>
        <p:spPr bwMode="auto">
          <a:xfrm>
            <a:off x="1447800" y="4267200"/>
            <a:ext cx="2946400" cy="336550"/>
          </a:xfrm>
          <a:prstGeom prst="rect">
            <a:avLst/>
          </a:prstGeom>
          <a:noFill/>
          <a:ln w="9525">
            <a:noFill/>
            <a:miter lim="800000"/>
            <a:headEnd/>
            <a:tailEnd/>
          </a:ln>
        </p:spPr>
        <p:txBody>
          <a:bodyPr>
            <a:prstTxWarp prst="textNoShape">
              <a:avLst/>
            </a:prstTxWarp>
            <a:spAutoFit/>
          </a:bodyPr>
          <a:lstStyle/>
          <a:p>
            <a:pPr algn="ctr" eaLnBrk="0" hangingPunct="0"/>
            <a:r>
              <a:rPr lang="es-ES_tradnl" sz="1600">
                <a:solidFill>
                  <a:schemeClr val="accent2"/>
                </a:solidFill>
                <a:ea typeface="ＭＳ Ｐゴシック" pitchFamily="-84" charset="-128"/>
                <a:cs typeface="ＭＳ Ｐゴシック" pitchFamily="-84" charset="-128"/>
              </a:rPr>
              <a:t>MIH SAP (API)</a:t>
            </a:r>
          </a:p>
        </p:txBody>
      </p:sp>
      <p:sp>
        <p:nvSpPr>
          <p:cNvPr id="63521" name="Text Box 219"/>
          <p:cNvSpPr txBox="1">
            <a:spLocks noChangeArrowheads="1"/>
          </p:cNvSpPr>
          <p:nvPr/>
        </p:nvSpPr>
        <p:spPr bwMode="auto">
          <a:xfrm>
            <a:off x="914400" y="4876800"/>
            <a:ext cx="3567113" cy="338138"/>
          </a:xfrm>
          <a:prstGeom prst="rect">
            <a:avLst/>
          </a:prstGeom>
          <a:noFill/>
          <a:ln w="9525">
            <a:noFill/>
            <a:miter lim="800000"/>
            <a:headEnd/>
            <a:tailEnd/>
          </a:ln>
        </p:spPr>
        <p:txBody>
          <a:bodyPr>
            <a:prstTxWarp prst="textNoShape">
              <a:avLst/>
            </a:prstTxWarp>
            <a:spAutoFit/>
          </a:bodyPr>
          <a:lstStyle/>
          <a:p>
            <a:pPr algn="ctr" eaLnBrk="0" hangingPunct="0"/>
            <a:r>
              <a:rPr lang="es-ES_tradnl" sz="1600">
                <a:solidFill>
                  <a:schemeClr val="accent2"/>
                </a:solidFill>
              </a:rPr>
              <a:t>MIH Link SAP (API)</a:t>
            </a:r>
          </a:p>
        </p:txBody>
      </p:sp>
      <p:sp>
        <p:nvSpPr>
          <p:cNvPr id="63522" name="Oval 20"/>
          <p:cNvSpPr>
            <a:spLocks noChangeArrowheads="1"/>
          </p:cNvSpPr>
          <p:nvPr/>
        </p:nvSpPr>
        <p:spPr bwMode="auto">
          <a:xfrm>
            <a:off x="6659563" y="4429125"/>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3523" name="Oval 21"/>
          <p:cNvSpPr>
            <a:spLocks noChangeArrowheads="1"/>
          </p:cNvSpPr>
          <p:nvPr/>
        </p:nvSpPr>
        <p:spPr bwMode="auto">
          <a:xfrm>
            <a:off x="5345113" y="499110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3524" name="Oval 23"/>
          <p:cNvSpPr>
            <a:spLocks noChangeArrowheads="1"/>
          </p:cNvSpPr>
          <p:nvPr/>
        </p:nvSpPr>
        <p:spPr bwMode="auto">
          <a:xfrm>
            <a:off x="6202363" y="499110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sp>
        <p:nvSpPr>
          <p:cNvPr id="63525" name="Oval 24"/>
          <p:cNvSpPr>
            <a:spLocks noChangeArrowheads="1"/>
          </p:cNvSpPr>
          <p:nvPr/>
        </p:nvSpPr>
        <p:spPr bwMode="auto">
          <a:xfrm>
            <a:off x="8031163" y="4972050"/>
            <a:ext cx="266700" cy="161925"/>
          </a:xfrm>
          <a:prstGeom prst="ellipse">
            <a:avLst/>
          </a:prstGeom>
          <a:solidFill>
            <a:schemeClr val="accent2"/>
          </a:solidFill>
          <a:ln w="9525">
            <a:solidFill>
              <a:schemeClr val="tx1"/>
            </a:solidFill>
            <a:round/>
            <a:headEnd/>
            <a:tailEnd/>
          </a:ln>
        </p:spPr>
        <p:txBody>
          <a:bodyPr>
            <a:prstTxWarp prst="textNoShape">
              <a:avLst/>
            </a:prstTxWarp>
          </a:bodyPr>
          <a:lstStyle/>
          <a:p>
            <a:pPr algn="ctr" eaLnBrk="0" hangingPunct="0"/>
            <a:endParaRPr lang="en-US"/>
          </a:p>
        </p:txBody>
      </p:sp>
      <p:cxnSp>
        <p:nvCxnSpPr>
          <p:cNvPr id="44" name="36 Forma"/>
          <p:cNvCxnSpPr>
            <a:cxnSpLocks noChangeShapeType="1"/>
          </p:cNvCxnSpPr>
          <p:nvPr/>
        </p:nvCxnSpPr>
        <p:spPr bwMode="auto">
          <a:xfrm>
            <a:off x="3733800" y="5029200"/>
            <a:ext cx="1143000" cy="12700"/>
          </a:xfrm>
          <a:prstGeom prst="curvedConnector3">
            <a:avLst>
              <a:gd name="adj1" fmla="val -833"/>
            </a:avLst>
          </a:prstGeom>
          <a:noFill/>
          <a:ln w="25400">
            <a:solidFill>
              <a:schemeClr val="accent6"/>
            </a:solidFill>
            <a:round/>
            <a:headEnd/>
            <a:tailEnd type="arrow" w="med" len="med"/>
          </a:ln>
          <a:effectLst>
            <a:outerShdw blurRad="63500" dist="20000" dir="5400000" rotWithShape="0">
              <a:srgbClr val="000000">
                <a:alpha val="37999"/>
              </a:srgbClr>
            </a:outerShdw>
          </a:effectLst>
          <a:scene3d>
            <a:camera prst="orthographicFront"/>
            <a:lightRig rig="threePt" dir="t"/>
          </a:scene3d>
          <a:sp3d>
            <a:bevelT/>
          </a:sp3d>
        </p:spPr>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p>
            <a:fld id="{280A653B-0224-7347-8B83-3B64EAEB2174}" type="slidenum">
              <a:rPr lang="en-US" smtClean="0"/>
              <a:pPr/>
              <a:t>48</a:t>
            </a:fld>
            <a:endParaRPr lang="en-US" smtClean="0"/>
          </a:p>
        </p:txBody>
      </p:sp>
      <p:sp>
        <p:nvSpPr>
          <p:cNvPr id="64515" name="Rectangle 1"/>
          <p:cNvSpPr>
            <a:spLocks noGrp="1" noChangeArrowheads="1"/>
          </p:cNvSpPr>
          <p:nvPr>
            <p:ph type="title"/>
          </p:nvPr>
        </p:nvSpPr>
        <p:spPr>
          <a:xfrm>
            <a:off x="457200" y="92075"/>
            <a:ext cx="8102600" cy="6667500"/>
          </a:xfrm>
        </p:spPr>
        <p:txBody>
          <a:bodyPr/>
          <a:lstStyle/>
          <a:p>
            <a:pPr eaLnBrk="1" hangingPunct="1"/>
            <a:r>
              <a:rPr lang="en-US" b="1" smtClean="0"/>
              <a:t>IETF Dynamic / Distributed Mobility Management (DMM)</a:t>
            </a: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DMM Problem Statement</a:t>
            </a:r>
          </a:p>
        </p:txBody>
      </p:sp>
      <p:sp>
        <p:nvSpPr>
          <p:cNvPr id="65539" name="Slide Number Placeholder 3"/>
          <p:cNvSpPr>
            <a:spLocks noGrp="1"/>
          </p:cNvSpPr>
          <p:nvPr>
            <p:ph type="sldNum" sz="quarter" idx="10"/>
          </p:nvPr>
        </p:nvSpPr>
        <p:spPr>
          <a:noFill/>
        </p:spPr>
        <p:txBody>
          <a:bodyPr/>
          <a:lstStyle/>
          <a:p>
            <a:fld id="{7141E86E-841A-9B46-B64E-A60081BF5C41}" type="slidenum">
              <a:rPr lang="en-US" smtClean="0"/>
              <a:pPr/>
              <a:t>49</a:t>
            </a:fld>
            <a:endParaRPr lang="en-US" smtClean="0"/>
          </a:p>
        </p:txBody>
      </p:sp>
      <p:sp>
        <p:nvSpPr>
          <p:cNvPr id="5" name="2 Marcador de contenido"/>
          <p:cNvSpPr txBox="1">
            <a:spLocks/>
          </p:cNvSpPr>
          <p:nvPr/>
        </p:nvSpPr>
        <p:spPr bwMode="auto">
          <a:xfrm>
            <a:off x="0" y="1219200"/>
            <a:ext cx="6400800" cy="5181600"/>
          </a:xfrm>
          <a:prstGeom prst="rect">
            <a:avLst/>
          </a:prstGeom>
          <a:noFill/>
          <a:ln w="9525">
            <a:noFill/>
            <a:miter lim="800000"/>
            <a:headEnd/>
            <a:tailEnd/>
          </a:ln>
        </p:spPr>
        <p:txBody>
          <a:bodyPr lIns="38100" tIns="38100" rIns="38100" bIns="38100"/>
          <a:lstStyle/>
          <a:p>
            <a:pPr marL="342900" indent="-34290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Current IP mobility approaches (MIP, PMIP, GTP, etc) rely on a</a:t>
            </a:r>
            <a:br>
              <a:rPr lang="en-US" sz="2400" kern="0" dirty="0">
                <a:solidFill>
                  <a:schemeClr val="tx1"/>
                </a:solidFill>
                <a:latin typeface="+mn-lt"/>
                <a:sym typeface="Arial" pitchFamily="34" charset="0"/>
              </a:rPr>
            </a:br>
            <a:r>
              <a:rPr lang="en-US" sz="2400" kern="0" dirty="0">
                <a:solidFill>
                  <a:schemeClr val="tx1"/>
                </a:solidFill>
                <a:latin typeface="+mn-lt"/>
                <a:sym typeface="Arial" pitchFamily="34" charset="0"/>
              </a:rPr>
              <a:t>central anchor point</a:t>
            </a:r>
          </a:p>
          <a:p>
            <a:pPr marL="342900" indent="-34290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Issues:</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Sub-optimal routing to edge           content (CDN)</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Reliability</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Scalability</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Lack of granularity</a:t>
            </a:r>
          </a:p>
          <a:p>
            <a:pPr marL="1162050" lvl="2"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Mobility offered on a per-mobile basis</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Signaling overhead</a:t>
            </a:r>
          </a:p>
          <a:p>
            <a:pPr marL="704850" lvl="1" indent="-285750" eaLnBrk="0" hangingPunct="0">
              <a:spcBef>
                <a:spcPts val="700"/>
              </a:spcBef>
              <a:buClr>
                <a:srgbClr val="FF9933"/>
              </a:buClr>
              <a:buSzPct val="120000"/>
              <a:buFont typeface="Arial" pitchFamily="34" charset="0"/>
              <a:buChar char="•"/>
              <a:defRPr/>
            </a:pPr>
            <a:r>
              <a:rPr lang="en-US" sz="2400" kern="0" dirty="0">
                <a:solidFill>
                  <a:schemeClr val="tx1"/>
                </a:solidFill>
                <a:latin typeface="+mn-lt"/>
                <a:sym typeface="Arial" pitchFamily="34" charset="0"/>
              </a:rPr>
              <a:t>Heterogeneous networks (small cells, integrated BS/AP, etc)</a:t>
            </a:r>
            <a:endParaRPr lang="es-ES" sz="2400" kern="0" dirty="0">
              <a:solidFill>
                <a:schemeClr val="tx1"/>
              </a:solidFill>
              <a:latin typeface="+mn-lt"/>
              <a:sym typeface="Arial" pitchFamily="34" charset="0"/>
            </a:endParaRPr>
          </a:p>
        </p:txBody>
      </p:sp>
      <p:pic>
        <p:nvPicPr>
          <p:cNvPr id="65541" name="Picture 3"/>
          <p:cNvPicPr>
            <a:picLocks noChangeAspect="1"/>
          </p:cNvPicPr>
          <p:nvPr/>
        </p:nvPicPr>
        <p:blipFill>
          <a:blip r:embed="rId2"/>
          <a:srcRect/>
          <a:stretch>
            <a:fillRect/>
          </a:stretch>
        </p:blipFill>
        <p:spPr bwMode="auto">
          <a:xfrm>
            <a:off x="4845050" y="1371600"/>
            <a:ext cx="4132263" cy="4038600"/>
          </a:xfrm>
          <a:prstGeom prst="rect">
            <a:avLst/>
          </a:prstGeom>
          <a:noFill/>
          <a:ln w="25400">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1447800" y="1371600"/>
            <a:ext cx="6248400" cy="2133600"/>
          </a:xfrm>
        </p:spPr>
        <p:txBody>
          <a:bodyPr/>
          <a:lstStyle/>
          <a:p>
            <a:pPr>
              <a:defRPr/>
            </a:pPr>
            <a:r>
              <a:rPr lang="en-US" cap="none" dirty="0" smtClean="0">
                <a:sym typeface="Arial Bold" charset="0"/>
              </a:rPr>
              <a:t>What exactly is</a:t>
            </a:r>
            <a:br>
              <a:rPr lang="en-US" cap="none" dirty="0" smtClean="0">
                <a:sym typeface="Arial Bold" charset="0"/>
              </a:rPr>
            </a:br>
            <a:r>
              <a:rPr lang="en-US" cap="none" dirty="0" smtClean="0">
                <a:sym typeface="Arial Bold" charset="0"/>
              </a:rPr>
              <a:t>a heterogeneous network</a:t>
            </a:r>
            <a:r>
              <a:rPr lang="en-US" dirty="0" smtClean="0">
                <a:sym typeface="Arial Bold" charset="0"/>
              </a:rPr>
              <a:t>?</a:t>
            </a:r>
            <a:endParaRPr lang="en-US" dirty="0">
              <a:sym typeface="Arial Bold" charset="0"/>
            </a:endParaRPr>
          </a:p>
        </p:txBody>
      </p:sp>
      <p:sp>
        <p:nvSpPr>
          <p:cNvPr id="18435" name="Slide Number Placeholder 3"/>
          <p:cNvSpPr>
            <a:spLocks noGrp="1"/>
          </p:cNvSpPr>
          <p:nvPr>
            <p:ph type="sldNum" sz="quarter" idx="10"/>
          </p:nvPr>
        </p:nvSpPr>
        <p:spPr>
          <a:noFill/>
        </p:spPr>
        <p:txBody>
          <a:bodyPr/>
          <a:lstStyle/>
          <a:p>
            <a:fld id="{80DDE318-D1FB-CE49-8132-091EB44A8334}" type="slidenum">
              <a:rPr lang="en-US"/>
              <a:pPr/>
              <a:t>5</a:t>
            </a:fld>
            <a:endParaRPr lang="en-US"/>
          </a:p>
        </p:txBody>
      </p:sp>
      <p:sp>
        <p:nvSpPr>
          <p:cNvPr id="18436" name="Rectangle 1"/>
          <p:cNvSpPr txBox="1">
            <a:spLocks noChangeArrowheads="1"/>
          </p:cNvSpPr>
          <p:nvPr/>
        </p:nvSpPr>
        <p:spPr bwMode="auto">
          <a:xfrm>
            <a:off x="1981200" y="4191000"/>
            <a:ext cx="5334000" cy="1143000"/>
          </a:xfrm>
          <a:prstGeom prst="rect">
            <a:avLst/>
          </a:prstGeom>
          <a:noFill/>
          <a:ln w="9525">
            <a:noFill/>
            <a:miter lim="800000"/>
            <a:headEnd/>
            <a:tailEnd/>
          </a:ln>
        </p:spPr>
        <p:txBody>
          <a:bodyPr lIns="38100" tIns="38100" rIns="38100" bIns="38100">
            <a:prstTxWarp prst="textNoShape">
              <a:avLst/>
            </a:prstTxWarp>
          </a:bodyPr>
          <a:lstStyle/>
          <a:p>
            <a:pPr eaLnBrk="0" hangingPunct="0"/>
            <a:r>
              <a:rPr lang="en-US" sz="2400">
                <a:solidFill>
                  <a:srgbClr val="006699"/>
                </a:solidFill>
                <a:latin typeface="Arial Bold" pitchFamily="1" charset="0"/>
                <a:ea typeface="ヒラギノ角ゴ ProN W6" pitchFamily="-84" charset="-128"/>
                <a:cs typeface="ヒラギノ角ゴ ProN W6" pitchFamily="-84" charset="-128"/>
                <a:sym typeface="Arial Bold" pitchFamily="1" charset="0"/>
              </a:rPr>
              <a:t>There are at least four possible definitions . . .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t>Use Case 1: </a:t>
            </a:r>
            <a:r>
              <a:rPr lang="en-US" b="1" smtClean="0"/>
              <a:t>Low Mobility User</a:t>
            </a:r>
            <a:r>
              <a:rPr lang="en-US" smtClean="0"/>
              <a:t>			 </a:t>
            </a:r>
          </a:p>
        </p:txBody>
      </p:sp>
      <p:sp>
        <p:nvSpPr>
          <p:cNvPr id="66563" name="Slide Number Placeholder 3"/>
          <p:cNvSpPr>
            <a:spLocks noGrp="1"/>
          </p:cNvSpPr>
          <p:nvPr>
            <p:ph type="sldNum" sz="quarter" idx="10"/>
          </p:nvPr>
        </p:nvSpPr>
        <p:spPr>
          <a:noFill/>
        </p:spPr>
        <p:txBody>
          <a:bodyPr/>
          <a:lstStyle/>
          <a:p>
            <a:fld id="{265787C5-470D-A844-848B-0B46524E2F5D}" type="slidenum">
              <a:rPr lang="en-US" smtClean="0"/>
              <a:pPr/>
              <a:t>50</a:t>
            </a:fld>
            <a:endParaRPr lang="en-US" smtClean="0"/>
          </a:p>
        </p:txBody>
      </p:sp>
      <p:sp>
        <p:nvSpPr>
          <p:cNvPr id="66564" name="TextBox 6"/>
          <p:cNvSpPr txBox="1">
            <a:spLocks noChangeArrowheads="1"/>
          </p:cNvSpPr>
          <p:nvPr/>
        </p:nvSpPr>
        <p:spPr bwMode="auto">
          <a:xfrm>
            <a:off x="685800" y="5029200"/>
            <a:ext cx="1981200" cy="646113"/>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User seldom moves (if at all)</a:t>
            </a:r>
          </a:p>
        </p:txBody>
      </p:sp>
      <p:cxnSp>
        <p:nvCxnSpPr>
          <p:cNvPr id="9" name="Straight Arrow Connector 8"/>
          <p:cNvCxnSpPr/>
          <p:nvPr/>
        </p:nvCxnSpPr>
        <p:spPr bwMode="auto">
          <a:xfrm>
            <a:off x="2743200" y="5334000"/>
            <a:ext cx="2819400" cy="533400"/>
          </a:xfrm>
          <a:prstGeom prst="straightConnector1">
            <a:avLst/>
          </a:prstGeom>
          <a:ln>
            <a:solidFill>
              <a:srgbClr val="0082D1"/>
            </a:solidFill>
            <a:prstDash val="dash"/>
            <a:headEnd type="none" w="med" len="med"/>
            <a:tailEnd type="arrow"/>
          </a:ln>
        </p:spPr>
        <p:style>
          <a:lnRef idx="2">
            <a:schemeClr val="dk1"/>
          </a:lnRef>
          <a:fillRef idx="0">
            <a:schemeClr val="dk1"/>
          </a:fillRef>
          <a:effectRef idx="1">
            <a:schemeClr val="dk1"/>
          </a:effectRef>
          <a:fontRef idx="minor">
            <a:schemeClr val="tx1"/>
          </a:fontRef>
        </p:style>
      </p:cxnSp>
      <p:sp>
        <p:nvSpPr>
          <p:cNvPr id="11" name="TextBox 10"/>
          <p:cNvSpPr txBox="1">
            <a:spLocks noChangeArrowheads="1"/>
          </p:cNvSpPr>
          <p:nvPr/>
        </p:nvSpPr>
        <p:spPr bwMode="auto">
          <a:xfrm>
            <a:off x="381000" y="1524000"/>
            <a:ext cx="2514600" cy="923925"/>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Always-on mobility support is quite a big overhead here</a:t>
            </a:r>
          </a:p>
        </p:txBody>
      </p:sp>
      <p:sp>
        <p:nvSpPr>
          <p:cNvPr id="12" name="TextBox 11"/>
          <p:cNvSpPr txBox="1">
            <a:spLocks noChangeArrowheads="1"/>
          </p:cNvSpPr>
          <p:nvPr/>
        </p:nvSpPr>
        <p:spPr bwMode="auto">
          <a:xfrm>
            <a:off x="381000" y="3200400"/>
            <a:ext cx="2514600" cy="1200150"/>
          </a:xfrm>
          <a:prstGeom prst="rect">
            <a:avLst/>
          </a:prstGeom>
          <a:noFill/>
          <a:ln w="9525">
            <a:noFill/>
            <a:miter lim="800000"/>
            <a:headEnd/>
            <a:tailEnd/>
          </a:ln>
        </p:spPr>
        <p:txBody>
          <a:bodyPr>
            <a:prstTxWarp prst="textNoShape">
              <a:avLst/>
            </a:prstTxWarp>
            <a:spAutoFit/>
          </a:bodyPr>
          <a:lstStyle/>
          <a:p>
            <a:pPr algn="ctr"/>
            <a:r>
              <a:rPr lang="en-US" sz="1800" b="1">
                <a:solidFill>
                  <a:srgbClr val="679E2A"/>
                </a:solidFill>
              </a:rPr>
              <a:t>Start with mobility support off,</a:t>
            </a:r>
          </a:p>
          <a:p>
            <a:pPr algn="ctr"/>
            <a:r>
              <a:rPr lang="en-US" sz="1800" b="1">
                <a:solidFill>
                  <a:srgbClr val="679E2A"/>
                </a:solidFill>
              </a:rPr>
              <a:t>enable it on demand</a:t>
            </a:r>
          </a:p>
          <a:p>
            <a:pPr algn="ctr"/>
            <a:r>
              <a:rPr lang="en-US" sz="1800" b="1">
                <a:solidFill>
                  <a:srgbClr val="679E2A"/>
                </a:solidFill>
              </a:rPr>
              <a:t>(if needed)</a:t>
            </a:r>
          </a:p>
        </p:txBody>
      </p:sp>
      <p:cxnSp>
        <p:nvCxnSpPr>
          <p:cNvPr id="13" name="Straight Arrow Connector 12"/>
          <p:cNvCxnSpPr>
            <a:stCxn id="11" idx="2"/>
            <a:endCxn id="12" idx="0"/>
          </p:cNvCxnSpPr>
          <p:nvPr/>
        </p:nvCxnSpPr>
        <p:spPr bwMode="auto">
          <a:xfrm rot="5400000">
            <a:off x="1261269" y="2823369"/>
            <a:ext cx="754063" cy="3175"/>
          </a:xfrm>
          <a:prstGeom prst="straightConnector1">
            <a:avLst/>
          </a:prstGeom>
          <a:ln w="50800">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pic>
        <p:nvPicPr>
          <p:cNvPr id="66569" name="Picture 4"/>
          <p:cNvPicPr>
            <a:picLocks noChangeAspect="1"/>
          </p:cNvPicPr>
          <p:nvPr/>
        </p:nvPicPr>
        <p:blipFill>
          <a:blip r:embed="rId2"/>
          <a:srcRect/>
          <a:stretch>
            <a:fillRect/>
          </a:stretch>
        </p:blipFill>
        <p:spPr bwMode="auto">
          <a:xfrm>
            <a:off x="3352800" y="1020763"/>
            <a:ext cx="5562600" cy="5608637"/>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6" name="Picture 4"/>
          <p:cNvPicPr>
            <a:picLocks noChangeAspect="1"/>
          </p:cNvPicPr>
          <p:nvPr/>
        </p:nvPicPr>
        <p:blipFill>
          <a:blip r:embed="rId2"/>
          <a:srcRect/>
          <a:stretch>
            <a:fillRect/>
          </a:stretch>
        </p:blipFill>
        <p:spPr bwMode="auto">
          <a:xfrm>
            <a:off x="376238" y="1752600"/>
            <a:ext cx="6507162" cy="4719638"/>
          </a:xfrm>
          <a:prstGeom prst="rect">
            <a:avLst/>
          </a:prstGeom>
          <a:noFill/>
          <a:ln w="25400">
            <a:noFill/>
            <a:miter lim="800000"/>
            <a:headEnd/>
            <a:tailEnd/>
          </a:ln>
        </p:spPr>
      </p:pic>
      <p:sp>
        <p:nvSpPr>
          <p:cNvPr id="67587" name="Title 1"/>
          <p:cNvSpPr>
            <a:spLocks noGrp="1"/>
          </p:cNvSpPr>
          <p:nvPr>
            <p:ph type="title"/>
          </p:nvPr>
        </p:nvSpPr>
        <p:spPr/>
        <p:txBody>
          <a:bodyPr/>
          <a:lstStyle/>
          <a:p>
            <a:r>
              <a:rPr lang="en-US" smtClean="0"/>
              <a:t>Use Case 2: </a:t>
            </a:r>
            <a:r>
              <a:rPr lang="en-US" b="1" smtClean="0"/>
              <a:t>Local Content/Breakout</a:t>
            </a:r>
            <a:r>
              <a:rPr lang="en-US" smtClean="0"/>
              <a:t>			 </a:t>
            </a:r>
          </a:p>
        </p:txBody>
      </p:sp>
      <p:sp>
        <p:nvSpPr>
          <p:cNvPr id="67588" name="Slide Number Placeholder 3"/>
          <p:cNvSpPr>
            <a:spLocks noGrp="1"/>
          </p:cNvSpPr>
          <p:nvPr>
            <p:ph type="sldNum" sz="quarter" idx="10"/>
          </p:nvPr>
        </p:nvSpPr>
        <p:spPr>
          <a:noFill/>
        </p:spPr>
        <p:txBody>
          <a:bodyPr/>
          <a:lstStyle/>
          <a:p>
            <a:fld id="{FD5DA408-BF0E-064E-B0DA-0E07C54948A0}" type="slidenum">
              <a:rPr lang="en-US" smtClean="0"/>
              <a:pPr/>
              <a:t>51</a:t>
            </a:fld>
            <a:endParaRPr lang="en-US" smtClean="0"/>
          </a:p>
        </p:txBody>
      </p:sp>
      <p:sp>
        <p:nvSpPr>
          <p:cNvPr id="67589" name="TextBox 5"/>
          <p:cNvSpPr txBox="1">
            <a:spLocks noChangeArrowheads="1"/>
          </p:cNvSpPr>
          <p:nvPr/>
        </p:nvSpPr>
        <p:spPr bwMode="auto">
          <a:xfrm>
            <a:off x="6781800" y="1295400"/>
            <a:ext cx="2362200" cy="1754188"/>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User is accessing content locally available or a local breakout to the Internet is available (LIPA/SIPTO)</a:t>
            </a:r>
          </a:p>
        </p:txBody>
      </p:sp>
      <p:cxnSp>
        <p:nvCxnSpPr>
          <p:cNvPr id="7" name="Straight Arrow Connector 6"/>
          <p:cNvCxnSpPr/>
          <p:nvPr/>
        </p:nvCxnSpPr>
        <p:spPr bwMode="auto">
          <a:xfrm flipH="1">
            <a:off x="4953000" y="2209800"/>
            <a:ext cx="1981200" cy="1828800"/>
          </a:xfrm>
          <a:prstGeom prst="straightConnector1">
            <a:avLst/>
          </a:prstGeom>
          <a:ln>
            <a:solidFill>
              <a:srgbClr val="0082D1"/>
            </a:solidFill>
            <a:prstDash val="dash"/>
            <a:headEnd type="none" w="med" len="med"/>
            <a:tailEnd type="arrow"/>
          </a:ln>
        </p:spPr>
        <p:style>
          <a:lnRef idx="2">
            <a:schemeClr val="dk1"/>
          </a:lnRef>
          <a:fillRef idx="0">
            <a:schemeClr val="dk1"/>
          </a:fillRef>
          <a:effectRef idx="1">
            <a:schemeClr val="dk1"/>
          </a:effectRef>
          <a:fontRef idx="minor">
            <a:schemeClr val="tx1"/>
          </a:fontRef>
        </p:style>
      </p:cxnSp>
      <p:sp>
        <p:nvSpPr>
          <p:cNvPr id="12" name="TextBox 11"/>
          <p:cNvSpPr txBox="1">
            <a:spLocks noChangeArrowheads="1"/>
          </p:cNvSpPr>
          <p:nvPr/>
        </p:nvSpPr>
        <p:spPr bwMode="auto">
          <a:xfrm>
            <a:off x="6629400" y="3524250"/>
            <a:ext cx="2514600" cy="923925"/>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Centralized anchoring is sub-optimal</a:t>
            </a:r>
          </a:p>
        </p:txBody>
      </p:sp>
      <p:sp>
        <p:nvSpPr>
          <p:cNvPr id="13" name="TextBox 12"/>
          <p:cNvSpPr txBox="1">
            <a:spLocks noChangeArrowheads="1"/>
          </p:cNvSpPr>
          <p:nvPr/>
        </p:nvSpPr>
        <p:spPr bwMode="auto">
          <a:xfrm>
            <a:off x="6553200" y="5200650"/>
            <a:ext cx="2514600" cy="1200150"/>
          </a:xfrm>
          <a:prstGeom prst="rect">
            <a:avLst/>
          </a:prstGeom>
          <a:noFill/>
          <a:ln w="9525">
            <a:noFill/>
            <a:miter lim="800000"/>
            <a:headEnd/>
            <a:tailEnd/>
          </a:ln>
        </p:spPr>
        <p:txBody>
          <a:bodyPr>
            <a:prstTxWarp prst="textNoShape">
              <a:avLst/>
            </a:prstTxWarp>
            <a:spAutoFit/>
          </a:bodyPr>
          <a:lstStyle/>
          <a:p>
            <a:pPr algn="ctr"/>
            <a:r>
              <a:rPr lang="en-US" sz="1800" b="1">
                <a:solidFill>
                  <a:srgbClr val="679E2A"/>
                </a:solidFill>
              </a:rPr>
              <a:t>Push data plane mobility anchors to the edge of the network</a:t>
            </a:r>
          </a:p>
        </p:txBody>
      </p:sp>
      <p:cxnSp>
        <p:nvCxnSpPr>
          <p:cNvPr id="14" name="Straight Arrow Connector 13"/>
          <p:cNvCxnSpPr>
            <a:stCxn id="12" idx="2"/>
          </p:cNvCxnSpPr>
          <p:nvPr/>
        </p:nvCxnSpPr>
        <p:spPr bwMode="auto">
          <a:xfrm rot="5400000">
            <a:off x="7510463" y="4822825"/>
            <a:ext cx="752475" cy="3175"/>
          </a:xfrm>
          <a:prstGeom prst="straightConnector1">
            <a:avLst/>
          </a:prstGeom>
          <a:ln w="50800">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smtClean="0"/>
              <a:t>Use Case 3: </a:t>
            </a:r>
            <a:r>
              <a:rPr lang="en-US" b="1" smtClean="0"/>
              <a:t>Mobility-enabled Apps</a:t>
            </a:r>
            <a:r>
              <a:rPr lang="en-US" smtClean="0"/>
              <a:t>		</a:t>
            </a:r>
          </a:p>
        </p:txBody>
      </p:sp>
      <p:sp>
        <p:nvSpPr>
          <p:cNvPr id="68611" name="Slide Number Placeholder 3"/>
          <p:cNvSpPr>
            <a:spLocks noGrp="1"/>
          </p:cNvSpPr>
          <p:nvPr>
            <p:ph type="sldNum" sz="quarter" idx="10"/>
          </p:nvPr>
        </p:nvSpPr>
        <p:spPr>
          <a:xfrm>
            <a:off x="227013" y="6946900"/>
            <a:ext cx="230187" cy="215900"/>
          </a:xfrm>
          <a:noFill/>
        </p:spPr>
        <p:txBody>
          <a:bodyPr/>
          <a:lstStyle/>
          <a:p>
            <a:fld id="{9CCEA4EE-7318-C241-B826-C3CAD52C922E}" type="slidenum">
              <a:rPr lang="en-US" smtClean="0"/>
              <a:pPr/>
              <a:t>52</a:t>
            </a:fld>
            <a:endParaRPr lang="en-US" smtClean="0"/>
          </a:p>
        </p:txBody>
      </p:sp>
      <p:sp>
        <p:nvSpPr>
          <p:cNvPr id="68612" name="TextBox 5"/>
          <p:cNvSpPr txBox="1">
            <a:spLocks noChangeArrowheads="1"/>
          </p:cNvSpPr>
          <p:nvPr/>
        </p:nvSpPr>
        <p:spPr bwMode="auto">
          <a:xfrm>
            <a:off x="304800" y="1074738"/>
            <a:ext cx="2133600" cy="1200150"/>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Application is able to handle and survive an IP address change</a:t>
            </a:r>
          </a:p>
        </p:txBody>
      </p:sp>
      <p:cxnSp>
        <p:nvCxnSpPr>
          <p:cNvPr id="7" name="Straight Arrow Connector 6"/>
          <p:cNvCxnSpPr/>
          <p:nvPr/>
        </p:nvCxnSpPr>
        <p:spPr bwMode="auto">
          <a:xfrm flipV="1">
            <a:off x="2438400" y="1608138"/>
            <a:ext cx="4800600" cy="228600"/>
          </a:xfrm>
          <a:prstGeom prst="straightConnector1">
            <a:avLst/>
          </a:prstGeom>
          <a:ln>
            <a:solidFill>
              <a:srgbClr val="0082D1"/>
            </a:solidFill>
            <a:prstDash val="dash"/>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bwMode="auto">
          <a:xfrm>
            <a:off x="2438400" y="2057400"/>
            <a:ext cx="304800" cy="1295400"/>
          </a:xfrm>
          <a:prstGeom prst="straightConnector1">
            <a:avLst/>
          </a:prstGeom>
          <a:ln>
            <a:solidFill>
              <a:srgbClr val="0082D1"/>
            </a:solidFill>
            <a:prstDash val="dash"/>
            <a:headEnd type="none" w="med" len="med"/>
            <a:tailEnd type="arrow"/>
          </a:ln>
        </p:spPr>
        <p:style>
          <a:lnRef idx="2">
            <a:schemeClr val="dk1"/>
          </a:lnRef>
          <a:fillRef idx="0">
            <a:schemeClr val="dk1"/>
          </a:fillRef>
          <a:effectRef idx="1">
            <a:schemeClr val="dk1"/>
          </a:effectRef>
          <a:fontRef idx="minor">
            <a:schemeClr val="tx1"/>
          </a:fontRef>
        </p:style>
      </p:cxnSp>
      <p:sp>
        <p:nvSpPr>
          <p:cNvPr id="68615" name="TextBox 12"/>
          <p:cNvSpPr txBox="1">
            <a:spLocks noChangeArrowheads="1"/>
          </p:cNvSpPr>
          <p:nvPr/>
        </p:nvSpPr>
        <p:spPr bwMode="auto">
          <a:xfrm>
            <a:off x="2514600" y="3429000"/>
            <a:ext cx="530225" cy="369888"/>
          </a:xfrm>
          <a:prstGeom prst="rect">
            <a:avLst/>
          </a:prstGeom>
          <a:noFill/>
          <a:ln w="9525">
            <a:noFill/>
            <a:miter lim="800000"/>
            <a:headEnd/>
            <a:tailEnd/>
          </a:ln>
        </p:spPr>
        <p:txBody>
          <a:bodyPr wrap="none">
            <a:prstTxWarp prst="textNoShape">
              <a:avLst/>
            </a:prstTxWarp>
            <a:spAutoFit/>
          </a:bodyPr>
          <a:lstStyle/>
          <a:p>
            <a:pPr algn="ctr"/>
            <a:r>
              <a:rPr lang="en-US" sz="1800" b="1">
                <a:solidFill>
                  <a:srgbClr val="0082D1"/>
                </a:solidFill>
              </a:rPr>
              <a:t>IPa</a:t>
            </a:r>
          </a:p>
        </p:txBody>
      </p:sp>
      <p:sp>
        <p:nvSpPr>
          <p:cNvPr id="68616" name="TextBox 13"/>
          <p:cNvSpPr txBox="1">
            <a:spLocks noChangeArrowheads="1"/>
          </p:cNvSpPr>
          <p:nvPr/>
        </p:nvSpPr>
        <p:spPr bwMode="auto">
          <a:xfrm>
            <a:off x="4189413" y="5257800"/>
            <a:ext cx="544512" cy="369888"/>
          </a:xfrm>
          <a:prstGeom prst="rect">
            <a:avLst/>
          </a:prstGeom>
          <a:noFill/>
          <a:ln w="9525">
            <a:noFill/>
            <a:miter lim="800000"/>
            <a:headEnd/>
            <a:tailEnd/>
          </a:ln>
        </p:spPr>
        <p:txBody>
          <a:bodyPr wrap="none">
            <a:prstTxWarp prst="textNoShape">
              <a:avLst/>
            </a:prstTxWarp>
            <a:spAutoFit/>
          </a:bodyPr>
          <a:lstStyle/>
          <a:p>
            <a:pPr algn="ctr"/>
            <a:r>
              <a:rPr lang="en-US" sz="1800" b="1">
                <a:solidFill>
                  <a:srgbClr val="0082D1"/>
                </a:solidFill>
              </a:rPr>
              <a:t>IPb</a:t>
            </a:r>
          </a:p>
        </p:txBody>
      </p:sp>
      <p:pic>
        <p:nvPicPr>
          <p:cNvPr id="68617"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362200" y="3657600"/>
            <a:ext cx="904875" cy="809625"/>
          </a:xfrm>
          <a:prstGeom prst="rect">
            <a:avLst/>
          </a:prstGeom>
          <a:noFill/>
          <a:ln w="9525">
            <a:noFill/>
            <a:miter lim="800000"/>
            <a:headEnd/>
            <a:tailEnd/>
          </a:ln>
        </p:spPr>
      </p:pic>
      <p:pic>
        <p:nvPicPr>
          <p:cNvPr id="68618"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05250" y="5503863"/>
            <a:ext cx="904875" cy="809625"/>
          </a:xfrm>
          <a:prstGeom prst="rect">
            <a:avLst/>
          </a:prstGeom>
          <a:noFill/>
          <a:ln w="9525">
            <a:noFill/>
            <a:miter lim="800000"/>
            <a:headEnd/>
            <a:tailEnd/>
          </a:ln>
        </p:spPr>
      </p:pic>
      <p:sp>
        <p:nvSpPr>
          <p:cNvPr id="68619" name="TextBox 22"/>
          <p:cNvSpPr txBox="1">
            <a:spLocks noChangeArrowheads="1"/>
          </p:cNvSpPr>
          <p:nvPr/>
        </p:nvSpPr>
        <p:spPr bwMode="auto">
          <a:xfrm>
            <a:off x="6084888" y="5726113"/>
            <a:ext cx="531812" cy="369887"/>
          </a:xfrm>
          <a:prstGeom prst="rect">
            <a:avLst/>
          </a:prstGeom>
          <a:noFill/>
          <a:ln w="9525">
            <a:noFill/>
            <a:miter lim="800000"/>
            <a:headEnd/>
            <a:tailEnd/>
          </a:ln>
        </p:spPr>
        <p:txBody>
          <a:bodyPr wrap="none">
            <a:prstTxWarp prst="textNoShape">
              <a:avLst/>
            </a:prstTxWarp>
            <a:spAutoFit/>
          </a:bodyPr>
          <a:lstStyle/>
          <a:p>
            <a:pPr algn="ctr"/>
            <a:r>
              <a:rPr lang="en-US" sz="1800" b="1">
                <a:solidFill>
                  <a:srgbClr val="0082D1"/>
                </a:solidFill>
              </a:rPr>
              <a:t>IPc</a:t>
            </a:r>
          </a:p>
        </p:txBody>
      </p:sp>
      <p:pic>
        <p:nvPicPr>
          <p:cNvPr id="68620"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00725" y="5972175"/>
            <a:ext cx="904875" cy="809625"/>
          </a:xfrm>
          <a:prstGeom prst="rect">
            <a:avLst/>
          </a:prstGeom>
          <a:noFill/>
          <a:ln w="9525">
            <a:noFill/>
            <a:miter lim="800000"/>
            <a:headEnd/>
            <a:tailEnd/>
          </a:ln>
        </p:spPr>
      </p:pic>
      <p:sp>
        <p:nvSpPr>
          <p:cNvPr id="68621" name="TextBox 24"/>
          <p:cNvSpPr txBox="1">
            <a:spLocks noChangeArrowheads="1"/>
          </p:cNvSpPr>
          <p:nvPr/>
        </p:nvSpPr>
        <p:spPr bwMode="auto">
          <a:xfrm>
            <a:off x="8153400" y="4953000"/>
            <a:ext cx="544513" cy="369888"/>
          </a:xfrm>
          <a:prstGeom prst="rect">
            <a:avLst/>
          </a:prstGeom>
          <a:noFill/>
          <a:ln w="9525">
            <a:noFill/>
            <a:miter lim="800000"/>
            <a:headEnd/>
            <a:tailEnd/>
          </a:ln>
        </p:spPr>
        <p:txBody>
          <a:bodyPr wrap="none">
            <a:prstTxWarp prst="textNoShape">
              <a:avLst/>
            </a:prstTxWarp>
            <a:spAutoFit/>
          </a:bodyPr>
          <a:lstStyle/>
          <a:p>
            <a:pPr algn="ctr"/>
            <a:r>
              <a:rPr lang="en-US" sz="1800" b="1">
                <a:solidFill>
                  <a:srgbClr val="0082D1"/>
                </a:solidFill>
              </a:rPr>
              <a:t>IPd</a:t>
            </a:r>
          </a:p>
        </p:txBody>
      </p:sp>
      <p:pic>
        <p:nvPicPr>
          <p:cNvPr id="68622" name="Picture 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48600" y="5334000"/>
            <a:ext cx="904875" cy="809625"/>
          </a:xfrm>
          <a:prstGeom prst="rect">
            <a:avLst/>
          </a:prstGeom>
          <a:noFill/>
          <a:ln w="9525">
            <a:noFill/>
            <a:miter lim="800000"/>
            <a:headEnd/>
            <a:tailEnd/>
          </a:ln>
        </p:spPr>
      </p:pic>
      <p:sp>
        <p:nvSpPr>
          <p:cNvPr id="27" name="TextBox 26"/>
          <p:cNvSpPr txBox="1">
            <a:spLocks noChangeArrowheads="1"/>
          </p:cNvSpPr>
          <p:nvPr/>
        </p:nvSpPr>
        <p:spPr bwMode="auto">
          <a:xfrm>
            <a:off x="152400" y="2674938"/>
            <a:ext cx="2514600" cy="923925"/>
          </a:xfrm>
          <a:prstGeom prst="rect">
            <a:avLst/>
          </a:prstGeom>
          <a:noFill/>
          <a:ln w="9525">
            <a:noFill/>
            <a:miter lim="800000"/>
            <a:headEnd/>
            <a:tailEnd/>
          </a:ln>
        </p:spPr>
        <p:txBody>
          <a:bodyPr>
            <a:prstTxWarp prst="textNoShape">
              <a:avLst/>
            </a:prstTxWarp>
            <a:spAutoFit/>
          </a:bodyPr>
          <a:lstStyle/>
          <a:p>
            <a:pPr algn="ctr"/>
            <a:r>
              <a:rPr lang="en-US" sz="1800" b="1">
                <a:solidFill>
                  <a:srgbClr val="0082D1"/>
                </a:solidFill>
              </a:rPr>
              <a:t>Current architectures provide sufficient support w/o mobility</a:t>
            </a:r>
          </a:p>
        </p:txBody>
      </p:sp>
      <p:sp>
        <p:nvSpPr>
          <p:cNvPr id="28" name="TextBox 27"/>
          <p:cNvSpPr txBox="1">
            <a:spLocks noChangeArrowheads="1"/>
          </p:cNvSpPr>
          <p:nvPr/>
        </p:nvSpPr>
        <p:spPr bwMode="auto">
          <a:xfrm>
            <a:off x="152400" y="4351338"/>
            <a:ext cx="2514600" cy="1477962"/>
          </a:xfrm>
          <a:prstGeom prst="rect">
            <a:avLst/>
          </a:prstGeom>
          <a:noFill/>
          <a:ln w="9525">
            <a:noFill/>
            <a:miter lim="800000"/>
            <a:headEnd/>
            <a:tailEnd/>
          </a:ln>
        </p:spPr>
        <p:txBody>
          <a:bodyPr>
            <a:prstTxWarp prst="textNoShape">
              <a:avLst/>
            </a:prstTxWarp>
            <a:spAutoFit/>
          </a:bodyPr>
          <a:lstStyle/>
          <a:p>
            <a:pPr algn="ctr"/>
            <a:r>
              <a:rPr lang="en-US" sz="1800" b="1">
                <a:solidFill>
                  <a:srgbClr val="679E2A"/>
                </a:solidFill>
              </a:rPr>
              <a:t>Do not trigger mobility management (signaling and state) unless required</a:t>
            </a:r>
          </a:p>
        </p:txBody>
      </p:sp>
      <p:cxnSp>
        <p:nvCxnSpPr>
          <p:cNvPr id="29" name="Straight Arrow Connector 28"/>
          <p:cNvCxnSpPr/>
          <p:nvPr/>
        </p:nvCxnSpPr>
        <p:spPr bwMode="auto">
          <a:xfrm rot="5400000">
            <a:off x="996156" y="3956844"/>
            <a:ext cx="752475" cy="1588"/>
          </a:xfrm>
          <a:prstGeom prst="straightConnector1">
            <a:avLst/>
          </a:prstGeom>
          <a:ln w="50800">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pic>
        <p:nvPicPr>
          <p:cNvPr id="68626" name="Picture 6"/>
          <p:cNvPicPr>
            <a:picLocks noChangeAspect="1"/>
          </p:cNvPicPr>
          <p:nvPr/>
        </p:nvPicPr>
        <p:blipFill>
          <a:blip r:embed="rId3"/>
          <a:srcRect/>
          <a:stretch>
            <a:fillRect/>
          </a:stretch>
        </p:blipFill>
        <p:spPr bwMode="auto">
          <a:xfrm>
            <a:off x="2979738" y="1143000"/>
            <a:ext cx="5630862" cy="4676775"/>
          </a:xfrm>
          <a:prstGeom prst="rect">
            <a:avLst/>
          </a:prstGeom>
          <a:noFill/>
          <a:ln w="254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Dynamic/Distributed Mobility Management (DMM) – IETF Solutions</a:t>
            </a:r>
          </a:p>
        </p:txBody>
      </p:sp>
      <p:sp>
        <p:nvSpPr>
          <p:cNvPr id="34819" name="Content Placeholder 2"/>
          <p:cNvSpPr>
            <a:spLocks noGrp="1"/>
          </p:cNvSpPr>
          <p:nvPr>
            <p:ph idx="1"/>
          </p:nvPr>
        </p:nvSpPr>
        <p:spPr>
          <a:xfrm>
            <a:off x="457200" y="1600200"/>
            <a:ext cx="8382000" cy="4419600"/>
          </a:xfrm>
        </p:spPr>
        <p:txBody>
          <a:bodyPr/>
          <a:lstStyle/>
          <a:p>
            <a:r>
              <a:rPr lang="en-US" smtClean="0"/>
              <a:t>Pushing mobility anchors to the edge of the network</a:t>
            </a:r>
          </a:p>
          <a:p>
            <a:pPr lvl="1"/>
            <a:r>
              <a:rPr lang="en-US" sz="2400" smtClean="0"/>
              <a:t>Distributed Mobility Management</a:t>
            </a:r>
          </a:p>
          <a:p>
            <a:r>
              <a:rPr lang="en-US" smtClean="0"/>
              <a:t>Mobility should only be enabled when it is actually needed</a:t>
            </a:r>
          </a:p>
          <a:p>
            <a:pPr lvl="1"/>
            <a:r>
              <a:rPr lang="en-US" sz="2400" smtClean="0"/>
              <a:t>Applications that cannot survive an IP address change</a:t>
            </a:r>
          </a:p>
          <a:p>
            <a:pPr lvl="1"/>
            <a:r>
              <a:rPr lang="en-US" sz="2400" smtClean="0"/>
              <a:t>Only needed if the user really moves</a:t>
            </a:r>
          </a:p>
          <a:p>
            <a:pPr lvl="1"/>
            <a:r>
              <a:rPr lang="en-US" sz="2400" smtClean="0"/>
              <a:t>Dynamic Mobility Management</a:t>
            </a:r>
          </a:p>
          <a:p>
            <a:r>
              <a:rPr lang="en-US" smtClean="0"/>
              <a:t>People usually refer to both concepts as </a:t>
            </a:r>
            <a:r>
              <a:rPr lang="en-US" sz="3200" b="1" smtClean="0"/>
              <a:t>DMM</a:t>
            </a:r>
          </a:p>
          <a:p>
            <a:r>
              <a:rPr lang="en-US" smtClean="0"/>
              <a:t>Network-based and client-based proposals exist</a:t>
            </a:r>
          </a:p>
        </p:txBody>
      </p:sp>
      <p:sp>
        <p:nvSpPr>
          <p:cNvPr id="69636" name="Slide Number Placeholder 3"/>
          <p:cNvSpPr>
            <a:spLocks noGrp="1"/>
          </p:cNvSpPr>
          <p:nvPr>
            <p:ph type="sldNum" sz="quarter" idx="10"/>
          </p:nvPr>
        </p:nvSpPr>
        <p:spPr>
          <a:noFill/>
        </p:spPr>
        <p:txBody>
          <a:bodyPr/>
          <a:lstStyle/>
          <a:p>
            <a:fld id="{FA713C82-66B3-2B46-880E-9833688A7029}" type="slidenum">
              <a:rPr lang="en-US" smtClean="0"/>
              <a:pPr/>
              <a:t>53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fade">
                                      <p:cBhvr>
                                        <p:cTn id="10" dur="2000"/>
                                        <p:tgtEl>
                                          <p:spTgt spid="3481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Effect transition="in" filter="fade">
                                      <p:cBhvr>
                                        <p:cTn id="15" dur="2000"/>
                                        <p:tgtEl>
                                          <p:spTgt spid="3481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3" end="3"/>
                                            </p:txEl>
                                          </p:spTgt>
                                        </p:tgtEl>
                                        <p:attrNameLst>
                                          <p:attrName>style.visibility</p:attrName>
                                        </p:attrNameLst>
                                      </p:cBhvr>
                                      <p:to>
                                        <p:strVal val="visible"/>
                                      </p:to>
                                    </p:set>
                                    <p:animEffect transition="in" filter="fade">
                                      <p:cBhvr>
                                        <p:cTn id="18" dur="2000"/>
                                        <p:tgtEl>
                                          <p:spTgt spid="3481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19">
                                            <p:txEl>
                                              <p:pRg st="4" end="4"/>
                                            </p:txEl>
                                          </p:spTgt>
                                        </p:tgtEl>
                                        <p:attrNameLst>
                                          <p:attrName>style.visibility</p:attrName>
                                        </p:attrNameLst>
                                      </p:cBhvr>
                                      <p:to>
                                        <p:strVal val="visible"/>
                                      </p:to>
                                    </p:set>
                                    <p:animEffect transition="in" filter="fade">
                                      <p:cBhvr>
                                        <p:cTn id="21" dur="2000"/>
                                        <p:tgtEl>
                                          <p:spTgt spid="3481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819">
                                            <p:txEl>
                                              <p:pRg st="5" end="5"/>
                                            </p:txEl>
                                          </p:spTgt>
                                        </p:tgtEl>
                                        <p:attrNameLst>
                                          <p:attrName>style.visibility</p:attrName>
                                        </p:attrNameLst>
                                      </p:cBhvr>
                                      <p:to>
                                        <p:strVal val="visible"/>
                                      </p:to>
                                    </p:set>
                                    <p:animEffect transition="in" filter="fade">
                                      <p:cBhvr>
                                        <p:cTn id="24" dur="2000"/>
                                        <p:tgtEl>
                                          <p:spTgt spid="348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819">
                                            <p:txEl>
                                              <p:pRg st="6" end="6"/>
                                            </p:txEl>
                                          </p:spTgt>
                                        </p:tgtEl>
                                        <p:attrNameLst>
                                          <p:attrName>style.visibility</p:attrName>
                                        </p:attrNameLst>
                                      </p:cBhvr>
                                      <p:to>
                                        <p:strVal val="visible"/>
                                      </p:to>
                                    </p:set>
                                    <p:animEffect transition="in" filter="fade">
                                      <p:cBhvr>
                                        <p:cTn id="29" dur="2000"/>
                                        <p:tgtEl>
                                          <p:spTgt spid="34819">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4819">
                                            <p:txEl>
                                              <p:pRg st="7" end="7"/>
                                            </p:txEl>
                                          </p:spTgt>
                                        </p:tgtEl>
                                        <p:attrNameLst>
                                          <p:attrName>style.visibility</p:attrName>
                                        </p:attrNameLst>
                                      </p:cBhvr>
                                      <p:to>
                                        <p:strVal val="visible"/>
                                      </p:to>
                                    </p:set>
                                    <p:animEffect transition="in" filter="fade">
                                      <p:cBhvr>
                                        <p:cTn id="34" dur="20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smtClean="0"/>
              <a:t>DMM (1)	</a:t>
            </a:r>
          </a:p>
        </p:txBody>
      </p:sp>
      <p:sp>
        <p:nvSpPr>
          <p:cNvPr id="3" name="Content Placeholder 2"/>
          <p:cNvSpPr>
            <a:spLocks noGrp="1"/>
          </p:cNvSpPr>
          <p:nvPr>
            <p:ph idx="1"/>
          </p:nvPr>
        </p:nvSpPr>
        <p:spPr>
          <a:xfrm>
            <a:off x="152400" y="1600200"/>
            <a:ext cx="8229600" cy="5257800"/>
          </a:xfrm>
        </p:spPr>
        <p:txBody>
          <a:bodyPr/>
          <a:lstStyle/>
          <a:p>
            <a:r>
              <a:rPr lang="en-US" sz="2400" smtClean="0"/>
              <a:t>When a Mobile Node attaches to an Access Router (AR) it gets an IP address which is topologically anchored at the AR</a:t>
            </a:r>
          </a:p>
          <a:p>
            <a:pPr lvl="2"/>
            <a:endParaRPr lang="en-US" sz="2000" smtClean="0"/>
          </a:p>
          <a:p>
            <a:r>
              <a:rPr lang="en-US" sz="2400" smtClean="0"/>
              <a:t>MN starts communications with</a:t>
            </a:r>
            <a:br>
              <a:rPr lang="en-US" sz="2400" smtClean="0"/>
            </a:br>
            <a:r>
              <a:rPr lang="en-US" sz="2400" smtClean="0"/>
              <a:t>the configured address</a:t>
            </a:r>
          </a:p>
          <a:p>
            <a:pPr lvl="2"/>
            <a:endParaRPr lang="en-US" sz="2000" smtClean="0"/>
          </a:p>
          <a:p>
            <a:r>
              <a:rPr lang="en-US" sz="2400" smtClean="0"/>
              <a:t>The AR acts as standard IP router</a:t>
            </a:r>
          </a:p>
          <a:p>
            <a:pPr lvl="1"/>
            <a:r>
              <a:rPr lang="en-US" sz="2400" smtClean="0"/>
              <a:t>MN can send/receive traffic</a:t>
            </a:r>
            <a:br>
              <a:rPr lang="en-US" sz="2400" smtClean="0"/>
            </a:br>
            <a:r>
              <a:rPr lang="en-US" sz="2400" smtClean="0"/>
              <a:t>with no packet encapsulation</a:t>
            </a:r>
          </a:p>
          <a:p>
            <a:endParaRPr lang="en-US" sz="2400" smtClean="0"/>
          </a:p>
        </p:txBody>
      </p:sp>
      <p:sp>
        <p:nvSpPr>
          <p:cNvPr id="8" name="Rectangle 7"/>
          <p:cNvSpPr/>
          <p:nvPr/>
        </p:nvSpPr>
        <p:spPr>
          <a:xfrm>
            <a:off x="5364163" y="4365625"/>
            <a:ext cx="792162"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AR1</a:t>
            </a:r>
          </a:p>
        </p:txBody>
      </p:sp>
      <p:sp>
        <p:nvSpPr>
          <p:cNvPr id="11" name="Cloud 10"/>
          <p:cNvSpPr/>
          <p:nvPr/>
        </p:nvSpPr>
        <p:spPr>
          <a:xfrm>
            <a:off x="6011863" y="3644900"/>
            <a:ext cx="2305050" cy="6477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pitchFamily="-1" charset="0"/>
            </a:endParaRPr>
          </a:p>
        </p:txBody>
      </p:sp>
      <p:sp>
        <p:nvSpPr>
          <p:cNvPr id="12" name="Oval 11"/>
          <p:cNvSpPr/>
          <p:nvPr/>
        </p:nvSpPr>
        <p:spPr>
          <a:xfrm>
            <a:off x="5292725" y="5557838"/>
            <a:ext cx="719138" cy="649287"/>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solidFill>
                  <a:sysClr val="windowText" lastClr="000000"/>
                </a:solidFill>
                <a:sym typeface="Gill Sans" pitchFamily="-1" charset="0"/>
              </a:rPr>
              <a:t>MN</a:t>
            </a:r>
          </a:p>
        </p:txBody>
      </p:sp>
      <p:sp>
        <p:nvSpPr>
          <p:cNvPr id="13" name="Oval 12"/>
          <p:cNvSpPr/>
          <p:nvPr/>
        </p:nvSpPr>
        <p:spPr>
          <a:xfrm>
            <a:off x="6804025" y="2781300"/>
            <a:ext cx="720725" cy="647700"/>
          </a:xfrm>
          <a:prstGeom prst="ellipse">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cs typeface="Arial" pitchFamily="34" charset="0"/>
                <a:sym typeface="Gill Sans" pitchFamily="-1" charset="0"/>
              </a:rPr>
              <a:t>CN</a:t>
            </a:r>
          </a:p>
        </p:txBody>
      </p:sp>
      <p:sp>
        <p:nvSpPr>
          <p:cNvPr id="14" name="Rectangle 13"/>
          <p:cNvSpPr/>
          <p:nvPr/>
        </p:nvSpPr>
        <p:spPr>
          <a:xfrm>
            <a:off x="6804025" y="4365625"/>
            <a:ext cx="792163"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AR2</a:t>
            </a:r>
          </a:p>
        </p:txBody>
      </p:sp>
      <p:sp>
        <p:nvSpPr>
          <p:cNvPr id="15" name="Rectangle 14"/>
          <p:cNvSpPr/>
          <p:nvPr/>
        </p:nvSpPr>
        <p:spPr>
          <a:xfrm>
            <a:off x="8243888" y="4365625"/>
            <a:ext cx="792162"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AR3</a:t>
            </a:r>
          </a:p>
        </p:txBody>
      </p:sp>
      <p:cxnSp>
        <p:nvCxnSpPr>
          <p:cNvPr id="18" name="Straight Arrow Connector 17"/>
          <p:cNvCxnSpPr>
            <a:stCxn id="8" idx="2"/>
            <a:endCxn id="12" idx="0"/>
          </p:cNvCxnSpPr>
          <p:nvPr/>
        </p:nvCxnSpPr>
        <p:spPr>
          <a:xfrm rot="5400000">
            <a:off x="5360987" y="5159376"/>
            <a:ext cx="688975" cy="1079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9"/>
          <p:cNvSpPr txBox="1">
            <a:spLocks noChangeArrowheads="1"/>
          </p:cNvSpPr>
          <p:nvPr/>
        </p:nvSpPr>
        <p:spPr bwMode="auto">
          <a:xfrm>
            <a:off x="4932363" y="5486400"/>
            <a:ext cx="935037" cy="2762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200"/>
              <a:t>IP::ADDR1</a:t>
            </a:r>
          </a:p>
        </p:txBody>
      </p:sp>
      <p:sp>
        <p:nvSpPr>
          <p:cNvPr id="24" name="Freeform 23"/>
          <p:cNvSpPr/>
          <p:nvPr/>
        </p:nvSpPr>
        <p:spPr>
          <a:xfrm>
            <a:off x="5364163" y="3357563"/>
            <a:ext cx="1584325" cy="2159000"/>
          </a:xfrm>
          <a:custGeom>
            <a:avLst/>
            <a:gdLst>
              <a:gd name="connsiteX0" fmla="*/ 0 w 1591056"/>
              <a:gd name="connsiteY0" fmla="*/ 1901952 h 1901952"/>
              <a:gd name="connsiteX1" fmla="*/ 283464 w 1591056"/>
              <a:gd name="connsiteY1" fmla="*/ 1380744 h 1901952"/>
              <a:gd name="connsiteX2" fmla="*/ 1188720 w 1591056"/>
              <a:gd name="connsiteY2" fmla="*/ 694944 h 1901952"/>
              <a:gd name="connsiteX3" fmla="*/ 1591056 w 1591056"/>
              <a:gd name="connsiteY3" fmla="*/ 0 h 1901952"/>
            </a:gdLst>
            <a:ahLst/>
            <a:cxnLst>
              <a:cxn ang="0">
                <a:pos x="connsiteX0" y="connsiteY0"/>
              </a:cxn>
              <a:cxn ang="0">
                <a:pos x="connsiteX1" y="connsiteY1"/>
              </a:cxn>
              <a:cxn ang="0">
                <a:pos x="connsiteX2" y="connsiteY2"/>
              </a:cxn>
              <a:cxn ang="0">
                <a:pos x="connsiteX3" y="connsiteY3"/>
              </a:cxn>
            </a:cxnLst>
            <a:rect l="l" t="t" r="r" b="b"/>
            <a:pathLst>
              <a:path w="1591056" h="1901952">
                <a:moveTo>
                  <a:pt x="0" y="1901952"/>
                </a:moveTo>
                <a:cubicBezTo>
                  <a:pt x="42672" y="1741932"/>
                  <a:pt x="85344" y="1581912"/>
                  <a:pt x="283464" y="1380744"/>
                </a:cubicBezTo>
                <a:cubicBezTo>
                  <a:pt x="481584" y="1179576"/>
                  <a:pt x="970788" y="925068"/>
                  <a:pt x="1188720" y="694944"/>
                </a:cubicBezTo>
                <a:cubicBezTo>
                  <a:pt x="1406652" y="464820"/>
                  <a:pt x="1517904" y="129540"/>
                  <a:pt x="1591056" y="0"/>
                </a:cubicBezTo>
              </a:path>
            </a:pathLst>
          </a:custGeom>
          <a:ln w="38100">
            <a:solidFill>
              <a:srgbClr val="00B05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ym typeface="Gill Sans" pitchFamily="-1" charset="0"/>
            </a:endParaRPr>
          </a:p>
        </p:txBody>
      </p:sp>
      <p:cxnSp>
        <p:nvCxnSpPr>
          <p:cNvPr id="17" name="Straight Connector 16"/>
          <p:cNvCxnSpPr>
            <a:stCxn id="8" idx="3"/>
            <a:endCxn id="14" idx="1"/>
          </p:cNvCxnSpPr>
          <p:nvPr/>
        </p:nvCxnSpPr>
        <p:spPr>
          <a:xfrm>
            <a:off x="6156325" y="4616450"/>
            <a:ext cx="647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4" idx="3"/>
            <a:endCxn id="15" idx="1"/>
          </p:cNvCxnSpPr>
          <p:nvPr/>
        </p:nvCxnSpPr>
        <p:spPr>
          <a:xfrm>
            <a:off x="7596188" y="4616450"/>
            <a:ext cx="647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0"/>
            <a:endCxn id="11" idx="2"/>
          </p:cNvCxnSpPr>
          <p:nvPr/>
        </p:nvCxnSpPr>
        <p:spPr>
          <a:xfrm rot="5400000" flipH="1" flipV="1">
            <a:off x="5691187" y="4037013"/>
            <a:ext cx="396875" cy="260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4" idx="0"/>
            <a:endCxn id="11" idx="1"/>
          </p:cNvCxnSpPr>
          <p:nvPr/>
        </p:nvCxnSpPr>
        <p:spPr>
          <a:xfrm rot="16200000" flipV="1">
            <a:off x="7146131" y="4310857"/>
            <a:ext cx="73025" cy="36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5" idx="0"/>
            <a:endCxn id="11" idx="0"/>
          </p:cNvCxnSpPr>
          <p:nvPr/>
        </p:nvCxnSpPr>
        <p:spPr>
          <a:xfrm rot="16200000" flipV="1">
            <a:off x="8278813" y="4003675"/>
            <a:ext cx="396875" cy="327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trips(downLeft)">
                                      <p:cBhvr>
                                        <p:cTn id="23" dur="500"/>
                                        <p:tgtEl>
                                          <p:spTgt spid="13"/>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Cloud 43"/>
          <p:cNvSpPr/>
          <p:nvPr/>
        </p:nvSpPr>
        <p:spPr>
          <a:xfrm>
            <a:off x="5956300" y="4140200"/>
            <a:ext cx="2305050" cy="6477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pitchFamily="-1" charset="0"/>
            </a:endParaRPr>
          </a:p>
        </p:txBody>
      </p:sp>
      <p:sp>
        <p:nvSpPr>
          <p:cNvPr id="47" name="Rectangle 46"/>
          <p:cNvSpPr/>
          <p:nvPr/>
        </p:nvSpPr>
        <p:spPr>
          <a:xfrm>
            <a:off x="6748463" y="4859338"/>
            <a:ext cx="792162"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DAR2</a:t>
            </a:r>
          </a:p>
        </p:txBody>
      </p:sp>
      <p:sp>
        <p:nvSpPr>
          <p:cNvPr id="43" name="Rectangle 42"/>
          <p:cNvSpPr/>
          <p:nvPr/>
        </p:nvSpPr>
        <p:spPr>
          <a:xfrm>
            <a:off x="5308600" y="4859338"/>
            <a:ext cx="792163"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DAR1</a:t>
            </a:r>
          </a:p>
        </p:txBody>
      </p:sp>
      <p:sp>
        <p:nvSpPr>
          <p:cNvPr id="71685" name="Content Placeholder 8"/>
          <p:cNvSpPr>
            <a:spLocks noGrp="1"/>
          </p:cNvSpPr>
          <p:nvPr>
            <p:ph idx="1"/>
          </p:nvPr>
        </p:nvSpPr>
        <p:spPr>
          <a:xfrm>
            <a:off x="457200" y="1587500"/>
            <a:ext cx="7543800" cy="5257800"/>
          </a:xfrm>
        </p:spPr>
        <p:txBody>
          <a:bodyPr/>
          <a:lstStyle/>
          <a:p>
            <a:r>
              <a:rPr lang="en-US" sz="2400" smtClean="0"/>
              <a:t>Upon changing point of attachment, the MN gets</a:t>
            </a:r>
            <a:br>
              <a:rPr lang="en-US" sz="2400" smtClean="0"/>
            </a:br>
            <a:r>
              <a:rPr lang="en-US" sz="2400" smtClean="0"/>
              <a:t>another IP address</a:t>
            </a:r>
          </a:p>
          <a:p>
            <a:r>
              <a:rPr lang="en-US" sz="2400" smtClean="0"/>
              <a:t>To maintain ongoing flows, the MN sends a Binding Update (BU) to the previous Dynamic AR 	   (DAR), indicating the new address as CoA</a:t>
            </a:r>
          </a:p>
          <a:p>
            <a:r>
              <a:rPr lang="en-US" sz="2400" smtClean="0"/>
              <a:t>The anchor DAR replies with a</a:t>
            </a:r>
            <a:br>
              <a:rPr lang="en-US" sz="2400" smtClean="0"/>
            </a:br>
            <a:r>
              <a:rPr lang="en-US" sz="2400" smtClean="0"/>
              <a:t>Binding Acknowledgment (BA) </a:t>
            </a:r>
            <a:br>
              <a:rPr lang="en-US" sz="2400" smtClean="0"/>
            </a:br>
            <a:r>
              <a:rPr lang="en-US" sz="2400" smtClean="0"/>
              <a:t>and a tunnel is established</a:t>
            </a:r>
            <a:br>
              <a:rPr lang="en-US" sz="2400" smtClean="0"/>
            </a:br>
            <a:r>
              <a:rPr lang="en-US" sz="2400" smtClean="0"/>
              <a:t>between anchor DAR and MN</a:t>
            </a:r>
          </a:p>
          <a:p>
            <a:r>
              <a:rPr lang="en-US" sz="2400" smtClean="0"/>
              <a:t>Existing flows can be redirected</a:t>
            </a:r>
            <a:br>
              <a:rPr lang="en-US" sz="2400" smtClean="0"/>
            </a:br>
            <a:r>
              <a:rPr lang="en-US" sz="2400" smtClean="0"/>
              <a:t>to the new MN’s location</a:t>
            </a:r>
          </a:p>
        </p:txBody>
      </p:sp>
      <p:sp>
        <p:nvSpPr>
          <p:cNvPr id="40" name="Half Frame 39"/>
          <p:cNvSpPr/>
          <p:nvPr/>
        </p:nvSpPr>
        <p:spPr>
          <a:xfrm rot="5400000">
            <a:off x="5804695" y="4825206"/>
            <a:ext cx="881062" cy="1584325"/>
          </a:xfrm>
          <a:prstGeom prst="halfFrame">
            <a:avLst>
              <a:gd name="adj1" fmla="val 16402"/>
              <a:gd name="adj2" fmla="val 14991"/>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sym typeface="Gill Sans" pitchFamily="-1" charset="0"/>
            </a:endParaRPr>
          </a:p>
        </p:txBody>
      </p:sp>
      <p:sp>
        <p:nvSpPr>
          <p:cNvPr id="71687" name="Title 1"/>
          <p:cNvSpPr>
            <a:spLocks noGrp="1"/>
          </p:cNvSpPr>
          <p:nvPr>
            <p:ph type="title"/>
          </p:nvPr>
        </p:nvSpPr>
        <p:spPr/>
        <p:txBody>
          <a:bodyPr/>
          <a:lstStyle/>
          <a:p>
            <a:r>
              <a:rPr lang="en-US" smtClean="0"/>
              <a:t>Client-based DMM (2a)</a:t>
            </a:r>
          </a:p>
        </p:txBody>
      </p:sp>
      <p:sp>
        <p:nvSpPr>
          <p:cNvPr id="11" name="Oval 10"/>
          <p:cNvSpPr/>
          <p:nvPr/>
        </p:nvSpPr>
        <p:spPr>
          <a:xfrm>
            <a:off x="5237163" y="5981700"/>
            <a:ext cx="719137" cy="6477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solidFill>
                  <a:sysClr val="windowText" lastClr="000000"/>
                </a:solidFill>
                <a:sym typeface="Gill Sans" pitchFamily="-1" charset="0"/>
              </a:rPr>
              <a:t>MN</a:t>
            </a:r>
          </a:p>
        </p:txBody>
      </p:sp>
      <p:sp>
        <p:nvSpPr>
          <p:cNvPr id="15" name="Freeform 14"/>
          <p:cNvSpPr/>
          <p:nvPr/>
        </p:nvSpPr>
        <p:spPr>
          <a:xfrm>
            <a:off x="5308600" y="3848100"/>
            <a:ext cx="1584325" cy="2160588"/>
          </a:xfrm>
          <a:custGeom>
            <a:avLst/>
            <a:gdLst>
              <a:gd name="connsiteX0" fmla="*/ 0 w 1591056"/>
              <a:gd name="connsiteY0" fmla="*/ 1901952 h 1901952"/>
              <a:gd name="connsiteX1" fmla="*/ 283464 w 1591056"/>
              <a:gd name="connsiteY1" fmla="*/ 1380744 h 1901952"/>
              <a:gd name="connsiteX2" fmla="*/ 1188720 w 1591056"/>
              <a:gd name="connsiteY2" fmla="*/ 694944 h 1901952"/>
              <a:gd name="connsiteX3" fmla="*/ 1591056 w 1591056"/>
              <a:gd name="connsiteY3" fmla="*/ 0 h 1901952"/>
            </a:gdLst>
            <a:ahLst/>
            <a:cxnLst>
              <a:cxn ang="0">
                <a:pos x="connsiteX0" y="connsiteY0"/>
              </a:cxn>
              <a:cxn ang="0">
                <a:pos x="connsiteX1" y="connsiteY1"/>
              </a:cxn>
              <a:cxn ang="0">
                <a:pos x="connsiteX2" y="connsiteY2"/>
              </a:cxn>
              <a:cxn ang="0">
                <a:pos x="connsiteX3" y="connsiteY3"/>
              </a:cxn>
            </a:cxnLst>
            <a:rect l="l" t="t" r="r" b="b"/>
            <a:pathLst>
              <a:path w="1591056" h="1901952">
                <a:moveTo>
                  <a:pt x="0" y="1901952"/>
                </a:moveTo>
                <a:cubicBezTo>
                  <a:pt x="42672" y="1741932"/>
                  <a:pt x="85344" y="1581912"/>
                  <a:pt x="283464" y="1380744"/>
                </a:cubicBezTo>
                <a:cubicBezTo>
                  <a:pt x="481584" y="1179576"/>
                  <a:pt x="970788" y="925068"/>
                  <a:pt x="1188720" y="694944"/>
                </a:cubicBezTo>
                <a:cubicBezTo>
                  <a:pt x="1406652" y="464820"/>
                  <a:pt x="1517904" y="129540"/>
                  <a:pt x="1591056" y="0"/>
                </a:cubicBezTo>
              </a:path>
            </a:pathLst>
          </a:custGeom>
          <a:ln w="38100">
            <a:solidFill>
              <a:srgbClr val="00B050"/>
            </a:solidFill>
          </a:ln>
        </p:spPr>
        <p:style>
          <a:lnRef idx="1">
            <a:schemeClr val="dk1"/>
          </a:lnRef>
          <a:fillRef idx="0">
            <a:schemeClr val="dk1"/>
          </a:fillRef>
          <a:effectRef idx="0">
            <a:schemeClr val="dk1"/>
          </a:effectRef>
          <a:fontRef idx="minor">
            <a:schemeClr val="tx1"/>
          </a:fontRef>
        </p:style>
        <p:txBody>
          <a:bodyPr anchor="ctr"/>
          <a:lstStyle/>
          <a:p>
            <a:pPr algn="ctr">
              <a:defRPr/>
            </a:pPr>
            <a:endParaRPr lang="en-US">
              <a:sym typeface="Gill Sans" pitchFamily="-1" charset="0"/>
            </a:endParaRPr>
          </a:p>
        </p:txBody>
      </p:sp>
      <p:sp>
        <p:nvSpPr>
          <p:cNvPr id="71690" name="TextBox 15"/>
          <p:cNvSpPr txBox="1">
            <a:spLocks noChangeArrowheads="1"/>
          </p:cNvSpPr>
          <p:nvPr/>
        </p:nvSpPr>
        <p:spPr bwMode="auto">
          <a:xfrm>
            <a:off x="4876800" y="5989638"/>
            <a:ext cx="936625" cy="2762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200"/>
              <a:t>IP::ADDR1</a:t>
            </a:r>
          </a:p>
        </p:txBody>
      </p:sp>
      <p:cxnSp>
        <p:nvCxnSpPr>
          <p:cNvPr id="20" name="Straight Arrow Connector 19"/>
          <p:cNvCxnSpPr/>
          <p:nvPr/>
        </p:nvCxnSpPr>
        <p:spPr>
          <a:xfrm rot="5400000">
            <a:off x="6745288" y="5734050"/>
            <a:ext cx="762000" cy="381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1692" name="TextBox 22"/>
          <p:cNvSpPr txBox="1">
            <a:spLocks noChangeArrowheads="1"/>
          </p:cNvSpPr>
          <p:nvPr/>
        </p:nvSpPr>
        <p:spPr bwMode="auto">
          <a:xfrm>
            <a:off x="5092700" y="5948363"/>
            <a:ext cx="504825" cy="461962"/>
          </a:xfrm>
          <a:prstGeom prst="rect">
            <a:avLst/>
          </a:prstGeom>
          <a:noFill/>
          <a:ln w="9525">
            <a:noFill/>
            <a:miter lim="800000"/>
            <a:headEnd/>
            <a:tailEnd/>
          </a:ln>
        </p:spPr>
        <p:txBody>
          <a:bodyPr>
            <a:prstTxWarp prst="textNoShape">
              <a:avLst/>
            </a:prstTxWarp>
            <a:spAutoFit/>
          </a:bodyPr>
          <a:lstStyle/>
          <a:p>
            <a:pPr algn="ctr"/>
            <a:r>
              <a:rPr lang="en-US" sz="2400">
                <a:solidFill>
                  <a:srgbClr val="FF0000"/>
                </a:solidFill>
              </a:rPr>
              <a:t>?</a:t>
            </a:r>
          </a:p>
        </p:txBody>
      </p:sp>
      <p:sp>
        <p:nvSpPr>
          <p:cNvPr id="71693" name="TextBox 23"/>
          <p:cNvSpPr txBox="1">
            <a:spLocks noChangeArrowheads="1"/>
          </p:cNvSpPr>
          <p:nvPr/>
        </p:nvSpPr>
        <p:spPr bwMode="auto">
          <a:xfrm>
            <a:off x="6821488" y="5905500"/>
            <a:ext cx="935037" cy="2762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200"/>
              <a:t>IP::ADDR2</a:t>
            </a:r>
          </a:p>
        </p:txBody>
      </p:sp>
      <p:sp>
        <p:nvSpPr>
          <p:cNvPr id="71694" name="TextBox 25"/>
          <p:cNvSpPr txBox="1">
            <a:spLocks noChangeArrowheads="1"/>
          </p:cNvSpPr>
          <p:nvPr/>
        </p:nvSpPr>
        <p:spPr bwMode="auto">
          <a:xfrm>
            <a:off x="6892925" y="6221413"/>
            <a:ext cx="431800" cy="261937"/>
          </a:xfrm>
          <a:prstGeom prst="rect">
            <a:avLst/>
          </a:prstGeom>
          <a:solidFill>
            <a:schemeClr val="tx1"/>
          </a:solidFill>
          <a:ln w="9525">
            <a:noFill/>
            <a:miter lim="800000"/>
            <a:headEnd/>
            <a:tailEnd/>
          </a:ln>
        </p:spPr>
        <p:txBody>
          <a:bodyPr>
            <a:prstTxWarp prst="textNoShape">
              <a:avLst/>
            </a:prstTxWarp>
            <a:spAutoFit/>
          </a:bodyPr>
          <a:lstStyle/>
          <a:p>
            <a:pPr algn="ctr"/>
            <a:r>
              <a:rPr lang="en-US" sz="1100">
                <a:solidFill>
                  <a:schemeClr val="bg1"/>
                </a:solidFill>
              </a:rPr>
              <a:t>BU</a:t>
            </a:r>
          </a:p>
        </p:txBody>
      </p:sp>
      <p:sp>
        <p:nvSpPr>
          <p:cNvPr id="71695" name="TextBox 27"/>
          <p:cNvSpPr txBox="1">
            <a:spLocks noChangeArrowheads="1"/>
          </p:cNvSpPr>
          <p:nvPr/>
        </p:nvSpPr>
        <p:spPr bwMode="auto">
          <a:xfrm>
            <a:off x="5524500" y="5041900"/>
            <a:ext cx="431800" cy="261938"/>
          </a:xfrm>
          <a:prstGeom prst="rect">
            <a:avLst/>
          </a:prstGeom>
          <a:solidFill>
            <a:schemeClr val="tx1"/>
          </a:solidFill>
          <a:ln w="9525">
            <a:noFill/>
            <a:miter lim="800000"/>
            <a:headEnd/>
            <a:tailEnd/>
          </a:ln>
        </p:spPr>
        <p:txBody>
          <a:bodyPr>
            <a:prstTxWarp prst="textNoShape">
              <a:avLst/>
            </a:prstTxWarp>
            <a:spAutoFit/>
          </a:bodyPr>
          <a:lstStyle/>
          <a:p>
            <a:pPr algn="ctr"/>
            <a:r>
              <a:rPr lang="en-US" sz="1100">
                <a:solidFill>
                  <a:schemeClr val="bg1"/>
                </a:solidFill>
              </a:rPr>
              <a:t>BA</a:t>
            </a:r>
          </a:p>
        </p:txBody>
      </p:sp>
      <p:sp>
        <p:nvSpPr>
          <p:cNvPr id="45" name="Freeform 44"/>
          <p:cNvSpPr/>
          <p:nvPr/>
        </p:nvSpPr>
        <p:spPr>
          <a:xfrm>
            <a:off x="5864225" y="3771900"/>
            <a:ext cx="1146175" cy="2366963"/>
          </a:xfrm>
          <a:custGeom>
            <a:avLst/>
            <a:gdLst>
              <a:gd name="connsiteX0" fmla="*/ 490071 w 1145988"/>
              <a:gd name="connsiteY0" fmla="*/ 2348753 h 2366683"/>
              <a:gd name="connsiteX1" fmla="*/ 992094 w 1145988"/>
              <a:gd name="connsiteY1" fmla="*/ 2268071 h 2366683"/>
              <a:gd name="connsiteX2" fmla="*/ 1144494 w 1145988"/>
              <a:gd name="connsiteY2" fmla="*/ 1757083 h 2366683"/>
              <a:gd name="connsiteX3" fmla="*/ 983130 w 1145988"/>
              <a:gd name="connsiteY3" fmla="*/ 1461247 h 2366683"/>
              <a:gd name="connsiteX4" fmla="*/ 176306 w 1145988"/>
              <a:gd name="connsiteY4" fmla="*/ 1497106 h 2366683"/>
              <a:gd name="connsiteX5" fmla="*/ 86659 w 1145988"/>
              <a:gd name="connsiteY5" fmla="*/ 1246094 h 2366683"/>
              <a:gd name="connsiteX6" fmla="*/ 696259 w 1145988"/>
              <a:gd name="connsiteY6" fmla="*/ 735106 h 2366683"/>
              <a:gd name="connsiteX7" fmla="*/ 1027953 w 1145988"/>
              <a:gd name="connsiteY7" fmla="*/ 0 h 236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988" h="2366683">
                <a:moveTo>
                  <a:pt x="490071" y="2348753"/>
                </a:moveTo>
                <a:cubicBezTo>
                  <a:pt x="686547" y="2357718"/>
                  <a:pt x="883024" y="2366683"/>
                  <a:pt x="992094" y="2268071"/>
                </a:cubicBezTo>
                <a:cubicBezTo>
                  <a:pt x="1101164" y="2169459"/>
                  <a:pt x="1145988" y="1891554"/>
                  <a:pt x="1144494" y="1757083"/>
                </a:cubicBezTo>
                <a:cubicBezTo>
                  <a:pt x="1143000" y="1622612"/>
                  <a:pt x="1144495" y="1504577"/>
                  <a:pt x="983130" y="1461247"/>
                </a:cubicBezTo>
                <a:cubicBezTo>
                  <a:pt x="821765" y="1417917"/>
                  <a:pt x="325718" y="1532965"/>
                  <a:pt x="176306" y="1497106"/>
                </a:cubicBezTo>
                <a:cubicBezTo>
                  <a:pt x="26894" y="1461247"/>
                  <a:pt x="0" y="1373094"/>
                  <a:pt x="86659" y="1246094"/>
                </a:cubicBezTo>
                <a:cubicBezTo>
                  <a:pt x="173318" y="1119094"/>
                  <a:pt x="539377" y="942788"/>
                  <a:pt x="696259" y="735106"/>
                </a:cubicBezTo>
                <a:cubicBezTo>
                  <a:pt x="853141" y="527424"/>
                  <a:pt x="975659" y="118035"/>
                  <a:pt x="1027953" y="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Gill Sans" pitchFamily="-1" charset="0"/>
            </a:endParaRPr>
          </a:p>
        </p:txBody>
      </p:sp>
      <p:sp>
        <p:nvSpPr>
          <p:cNvPr id="48" name="Rectangle 47"/>
          <p:cNvSpPr/>
          <p:nvPr/>
        </p:nvSpPr>
        <p:spPr>
          <a:xfrm>
            <a:off x="8189913" y="4859338"/>
            <a:ext cx="79057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DAR3</a:t>
            </a:r>
          </a:p>
        </p:txBody>
      </p:sp>
      <p:cxnSp>
        <p:nvCxnSpPr>
          <p:cNvPr id="49" name="Straight Connector 48"/>
          <p:cNvCxnSpPr>
            <a:stCxn id="43" idx="3"/>
            <a:endCxn id="47" idx="1"/>
          </p:cNvCxnSpPr>
          <p:nvPr/>
        </p:nvCxnSpPr>
        <p:spPr>
          <a:xfrm>
            <a:off x="6100763" y="5111750"/>
            <a:ext cx="647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7" idx="3"/>
            <a:endCxn id="48" idx="1"/>
          </p:cNvCxnSpPr>
          <p:nvPr/>
        </p:nvCxnSpPr>
        <p:spPr>
          <a:xfrm>
            <a:off x="7540625" y="5111750"/>
            <a:ext cx="6492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3" idx="0"/>
            <a:endCxn id="44" idx="2"/>
          </p:cNvCxnSpPr>
          <p:nvPr/>
        </p:nvCxnSpPr>
        <p:spPr>
          <a:xfrm rot="5400000" flipH="1" flipV="1">
            <a:off x="5637213" y="4532312"/>
            <a:ext cx="395288" cy="2587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0"/>
            <a:endCxn id="44" idx="1"/>
          </p:cNvCxnSpPr>
          <p:nvPr/>
        </p:nvCxnSpPr>
        <p:spPr>
          <a:xfrm rot="16200000" flipV="1">
            <a:off x="7091363" y="4805362"/>
            <a:ext cx="71438" cy="365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8" idx="0"/>
            <a:endCxn id="44" idx="0"/>
          </p:cNvCxnSpPr>
          <p:nvPr/>
        </p:nvCxnSpPr>
        <p:spPr>
          <a:xfrm rot="16200000" flipV="1">
            <a:off x="8224838" y="4498975"/>
            <a:ext cx="395288" cy="32543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748463" y="3276600"/>
            <a:ext cx="720725" cy="647700"/>
          </a:xfrm>
          <a:prstGeom prst="ellipse">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cs typeface="Arial" pitchFamily="34" charset="0"/>
                <a:sym typeface="Gill Sans" pitchFamily="-1" charset="0"/>
              </a:rPr>
              <a:t>CN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Cloud 28"/>
          <p:cNvSpPr/>
          <p:nvPr/>
        </p:nvSpPr>
        <p:spPr>
          <a:xfrm>
            <a:off x="6011863" y="3644900"/>
            <a:ext cx="2305050" cy="6477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pitchFamily="-1" charset="0"/>
            </a:endParaRPr>
          </a:p>
        </p:txBody>
      </p:sp>
      <p:sp>
        <p:nvSpPr>
          <p:cNvPr id="31" name="Rectangle 30"/>
          <p:cNvSpPr/>
          <p:nvPr/>
        </p:nvSpPr>
        <p:spPr>
          <a:xfrm>
            <a:off x="6804025" y="4365625"/>
            <a:ext cx="792163"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DAR2</a:t>
            </a:r>
          </a:p>
        </p:txBody>
      </p:sp>
      <p:sp>
        <p:nvSpPr>
          <p:cNvPr id="28" name="Rectangle 27"/>
          <p:cNvSpPr/>
          <p:nvPr/>
        </p:nvSpPr>
        <p:spPr>
          <a:xfrm>
            <a:off x="5364163" y="4365625"/>
            <a:ext cx="792162"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DAR1</a:t>
            </a:r>
          </a:p>
        </p:txBody>
      </p:sp>
      <p:sp>
        <p:nvSpPr>
          <p:cNvPr id="72709" name="Title 1"/>
          <p:cNvSpPr>
            <a:spLocks noGrp="1"/>
          </p:cNvSpPr>
          <p:nvPr>
            <p:ph type="title"/>
          </p:nvPr>
        </p:nvSpPr>
        <p:spPr/>
        <p:txBody>
          <a:bodyPr/>
          <a:lstStyle/>
          <a:p>
            <a:r>
              <a:rPr lang="en-US" smtClean="0"/>
              <a:t>Client-based DMM (3a)</a:t>
            </a:r>
          </a:p>
        </p:txBody>
      </p:sp>
      <p:sp>
        <p:nvSpPr>
          <p:cNvPr id="72710" name="Content Placeholder 8"/>
          <p:cNvSpPr>
            <a:spLocks noGrp="1"/>
          </p:cNvSpPr>
          <p:nvPr>
            <p:ph idx="1"/>
          </p:nvPr>
        </p:nvSpPr>
        <p:spPr/>
        <p:txBody>
          <a:bodyPr/>
          <a:lstStyle/>
          <a:p>
            <a:r>
              <a:rPr lang="en-US" smtClean="0"/>
              <a:t>New communications are started using the</a:t>
            </a:r>
            <a:br>
              <a:rPr lang="en-US" smtClean="0"/>
            </a:br>
            <a:r>
              <a:rPr lang="en-US" smtClean="0"/>
              <a:t>IP address acquired from the DAR the MN</a:t>
            </a:r>
            <a:br>
              <a:rPr lang="en-US" smtClean="0"/>
            </a:br>
            <a:r>
              <a:rPr lang="en-US" smtClean="0"/>
              <a:t>is currently attached to</a:t>
            </a:r>
          </a:p>
          <a:p>
            <a:pPr>
              <a:buFont typeface="Arial" pitchFamily="-84" charset="0"/>
              <a:buNone/>
            </a:pPr>
            <a:endParaRPr lang="en-US" smtClean="0"/>
          </a:p>
          <a:p>
            <a:r>
              <a:rPr lang="en-US" smtClean="0"/>
              <a:t>The new flow does not</a:t>
            </a:r>
            <a:br>
              <a:rPr lang="en-US" smtClean="0"/>
            </a:br>
            <a:r>
              <a:rPr lang="en-US" smtClean="0"/>
              <a:t>require tunnels nor special</a:t>
            </a:r>
            <a:br>
              <a:rPr lang="en-US" smtClean="0"/>
            </a:br>
            <a:r>
              <a:rPr lang="en-US" smtClean="0"/>
              <a:t>packet handling</a:t>
            </a:r>
          </a:p>
        </p:txBody>
      </p:sp>
      <p:sp>
        <p:nvSpPr>
          <p:cNvPr id="8" name="Half Frame 7"/>
          <p:cNvSpPr/>
          <p:nvPr/>
        </p:nvSpPr>
        <p:spPr>
          <a:xfrm rot="5400000">
            <a:off x="5860257" y="4329906"/>
            <a:ext cx="881062" cy="1584325"/>
          </a:xfrm>
          <a:prstGeom prst="halfFrame">
            <a:avLst>
              <a:gd name="adj1" fmla="val 16402"/>
              <a:gd name="adj2" fmla="val 14991"/>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sym typeface="Gill Sans" pitchFamily="-1" charset="0"/>
            </a:endParaRPr>
          </a:p>
        </p:txBody>
      </p:sp>
      <p:sp>
        <p:nvSpPr>
          <p:cNvPr id="12" name="Oval 11"/>
          <p:cNvSpPr/>
          <p:nvPr/>
        </p:nvSpPr>
        <p:spPr>
          <a:xfrm>
            <a:off x="6823075" y="5524500"/>
            <a:ext cx="720725" cy="647700"/>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solidFill>
                  <a:sysClr val="windowText" lastClr="000000"/>
                </a:solidFill>
                <a:sym typeface="Gill Sans" pitchFamily="-1" charset="0"/>
              </a:rPr>
              <a:t>MN</a:t>
            </a:r>
          </a:p>
        </p:txBody>
      </p:sp>
      <p:sp>
        <p:nvSpPr>
          <p:cNvPr id="72713" name="TextBox 16"/>
          <p:cNvSpPr txBox="1">
            <a:spLocks noChangeArrowheads="1"/>
          </p:cNvSpPr>
          <p:nvPr/>
        </p:nvSpPr>
        <p:spPr bwMode="auto">
          <a:xfrm>
            <a:off x="6011863" y="5562600"/>
            <a:ext cx="936625" cy="2762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200"/>
              <a:t>IP::ADDR1</a:t>
            </a:r>
          </a:p>
        </p:txBody>
      </p:sp>
      <p:sp>
        <p:nvSpPr>
          <p:cNvPr id="72714" name="TextBox 19"/>
          <p:cNvSpPr txBox="1">
            <a:spLocks noChangeArrowheads="1"/>
          </p:cNvSpPr>
          <p:nvPr/>
        </p:nvSpPr>
        <p:spPr bwMode="auto">
          <a:xfrm>
            <a:off x="6875463" y="5403850"/>
            <a:ext cx="936625" cy="27622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200"/>
              <a:t>IP::ADDR2</a:t>
            </a:r>
          </a:p>
        </p:txBody>
      </p:sp>
      <p:sp>
        <p:nvSpPr>
          <p:cNvPr id="23" name="Freeform 22"/>
          <p:cNvSpPr/>
          <p:nvPr/>
        </p:nvSpPr>
        <p:spPr>
          <a:xfrm>
            <a:off x="5919788" y="3271838"/>
            <a:ext cx="1146175" cy="2366962"/>
          </a:xfrm>
          <a:custGeom>
            <a:avLst/>
            <a:gdLst>
              <a:gd name="connsiteX0" fmla="*/ 490071 w 1145988"/>
              <a:gd name="connsiteY0" fmla="*/ 2348753 h 2366683"/>
              <a:gd name="connsiteX1" fmla="*/ 992094 w 1145988"/>
              <a:gd name="connsiteY1" fmla="*/ 2268071 h 2366683"/>
              <a:gd name="connsiteX2" fmla="*/ 1144494 w 1145988"/>
              <a:gd name="connsiteY2" fmla="*/ 1757083 h 2366683"/>
              <a:gd name="connsiteX3" fmla="*/ 983130 w 1145988"/>
              <a:gd name="connsiteY3" fmla="*/ 1461247 h 2366683"/>
              <a:gd name="connsiteX4" fmla="*/ 176306 w 1145988"/>
              <a:gd name="connsiteY4" fmla="*/ 1497106 h 2366683"/>
              <a:gd name="connsiteX5" fmla="*/ 86659 w 1145988"/>
              <a:gd name="connsiteY5" fmla="*/ 1246094 h 2366683"/>
              <a:gd name="connsiteX6" fmla="*/ 696259 w 1145988"/>
              <a:gd name="connsiteY6" fmla="*/ 735106 h 2366683"/>
              <a:gd name="connsiteX7" fmla="*/ 1027953 w 1145988"/>
              <a:gd name="connsiteY7" fmla="*/ 0 h 236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988" h="2366683">
                <a:moveTo>
                  <a:pt x="490071" y="2348753"/>
                </a:moveTo>
                <a:cubicBezTo>
                  <a:pt x="686547" y="2357718"/>
                  <a:pt x="883024" y="2366683"/>
                  <a:pt x="992094" y="2268071"/>
                </a:cubicBezTo>
                <a:cubicBezTo>
                  <a:pt x="1101164" y="2169459"/>
                  <a:pt x="1145988" y="1891554"/>
                  <a:pt x="1144494" y="1757083"/>
                </a:cubicBezTo>
                <a:cubicBezTo>
                  <a:pt x="1143000" y="1622612"/>
                  <a:pt x="1144495" y="1504577"/>
                  <a:pt x="983130" y="1461247"/>
                </a:cubicBezTo>
                <a:cubicBezTo>
                  <a:pt x="821765" y="1417917"/>
                  <a:pt x="325718" y="1532965"/>
                  <a:pt x="176306" y="1497106"/>
                </a:cubicBezTo>
                <a:cubicBezTo>
                  <a:pt x="26894" y="1461247"/>
                  <a:pt x="0" y="1373094"/>
                  <a:pt x="86659" y="1246094"/>
                </a:cubicBezTo>
                <a:cubicBezTo>
                  <a:pt x="173318" y="1119094"/>
                  <a:pt x="539377" y="942788"/>
                  <a:pt x="696259" y="735106"/>
                </a:cubicBezTo>
                <a:cubicBezTo>
                  <a:pt x="853141" y="527424"/>
                  <a:pt x="975659" y="118035"/>
                  <a:pt x="1027953" y="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Gill Sans" pitchFamily="-1" charset="0"/>
            </a:endParaRPr>
          </a:p>
        </p:txBody>
      </p:sp>
      <p:sp>
        <p:nvSpPr>
          <p:cNvPr id="25" name="Freeform 24"/>
          <p:cNvSpPr/>
          <p:nvPr/>
        </p:nvSpPr>
        <p:spPr>
          <a:xfrm>
            <a:off x="7283450" y="3211513"/>
            <a:ext cx="757238" cy="2222500"/>
          </a:xfrm>
          <a:custGeom>
            <a:avLst/>
            <a:gdLst>
              <a:gd name="connsiteX0" fmla="*/ 31377 w 757518"/>
              <a:gd name="connsiteY0" fmla="*/ 2223247 h 2223247"/>
              <a:gd name="connsiteX1" fmla="*/ 121024 w 757518"/>
              <a:gd name="connsiteY1" fmla="*/ 923365 h 2223247"/>
              <a:gd name="connsiteX2" fmla="*/ 757518 w 757518"/>
              <a:gd name="connsiteY2" fmla="*/ 0 h 2223247"/>
            </a:gdLst>
            <a:ahLst/>
            <a:cxnLst>
              <a:cxn ang="0">
                <a:pos x="connsiteX0" y="connsiteY0"/>
              </a:cxn>
              <a:cxn ang="0">
                <a:pos x="connsiteX1" y="connsiteY1"/>
              </a:cxn>
              <a:cxn ang="0">
                <a:pos x="connsiteX2" y="connsiteY2"/>
              </a:cxn>
            </a:cxnLst>
            <a:rect l="l" t="t" r="r" b="b"/>
            <a:pathLst>
              <a:path w="757518" h="2223247">
                <a:moveTo>
                  <a:pt x="31377" y="2223247"/>
                </a:moveTo>
                <a:cubicBezTo>
                  <a:pt x="15688" y="1758576"/>
                  <a:pt x="0" y="1293906"/>
                  <a:pt x="121024" y="923365"/>
                </a:cubicBezTo>
                <a:cubicBezTo>
                  <a:pt x="242048" y="552824"/>
                  <a:pt x="675342" y="143435"/>
                  <a:pt x="757518" y="0"/>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ym typeface="Gill Sans" pitchFamily="-1" charset="0"/>
            </a:endParaRPr>
          </a:p>
        </p:txBody>
      </p:sp>
      <p:sp>
        <p:nvSpPr>
          <p:cNvPr id="32" name="Rectangle 31"/>
          <p:cNvSpPr/>
          <p:nvPr/>
        </p:nvSpPr>
        <p:spPr>
          <a:xfrm>
            <a:off x="8243888" y="4365625"/>
            <a:ext cx="792162"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600" dirty="0">
                <a:sym typeface="Gill Sans" pitchFamily="-1" charset="0"/>
              </a:rPr>
              <a:t>DAR3</a:t>
            </a:r>
          </a:p>
        </p:txBody>
      </p:sp>
      <p:cxnSp>
        <p:nvCxnSpPr>
          <p:cNvPr id="33" name="Straight Connector 32"/>
          <p:cNvCxnSpPr>
            <a:stCxn id="28" idx="3"/>
            <a:endCxn id="31" idx="1"/>
          </p:cNvCxnSpPr>
          <p:nvPr/>
        </p:nvCxnSpPr>
        <p:spPr>
          <a:xfrm>
            <a:off x="6156325" y="4616450"/>
            <a:ext cx="647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1" idx="3"/>
            <a:endCxn id="32" idx="1"/>
          </p:cNvCxnSpPr>
          <p:nvPr/>
        </p:nvCxnSpPr>
        <p:spPr>
          <a:xfrm>
            <a:off x="7596188" y="4616450"/>
            <a:ext cx="6477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28" idx="0"/>
            <a:endCxn id="29" idx="2"/>
          </p:cNvCxnSpPr>
          <p:nvPr/>
        </p:nvCxnSpPr>
        <p:spPr>
          <a:xfrm rot="5400000" flipH="1" flipV="1">
            <a:off x="5691187" y="4037013"/>
            <a:ext cx="396875" cy="2603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1" idx="0"/>
            <a:endCxn id="29" idx="1"/>
          </p:cNvCxnSpPr>
          <p:nvPr/>
        </p:nvCxnSpPr>
        <p:spPr>
          <a:xfrm rot="16200000" flipV="1">
            <a:off x="7146131" y="4310857"/>
            <a:ext cx="73025" cy="365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0"/>
            <a:endCxn id="29" idx="0"/>
          </p:cNvCxnSpPr>
          <p:nvPr/>
        </p:nvCxnSpPr>
        <p:spPr>
          <a:xfrm rot="16200000" flipV="1">
            <a:off x="8278813" y="4003675"/>
            <a:ext cx="396875" cy="3270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804025" y="2781300"/>
            <a:ext cx="720725" cy="647700"/>
          </a:xfrm>
          <a:prstGeom prst="ellipse">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cs typeface="Arial" pitchFamily="34" charset="0"/>
                <a:sym typeface="Gill Sans" pitchFamily="-1" charset="0"/>
              </a:rPr>
              <a:t>CN</a:t>
            </a:r>
          </a:p>
        </p:txBody>
      </p:sp>
      <p:sp>
        <p:nvSpPr>
          <p:cNvPr id="24" name="Oval 23"/>
          <p:cNvSpPr/>
          <p:nvPr/>
        </p:nvSpPr>
        <p:spPr>
          <a:xfrm>
            <a:off x="7956550" y="2781300"/>
            <a:ext cx="719138" cy="647700"/>
          </a:xfrm>
          <a:prstGeom prst="ellipse">
            <a:avLst/>
          </a:prstGeom>
          <a:solidFill>
            <a:srgbClr val="FFFF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dirty="0">
                <a:solidFill>
                  <a:schemeClr val="tx1"/>
                </a:solidFill>
                <a:cs typeface="Arial" pitchFamily="34" charset="0"/>
                <a:sym typeface="Gill Sans" pitchFamily="-1" charset="0"/>
              </a:rPr>
              <a:t>CN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Content Placeholder 8"/>
          <p:cNvSpPr>
            <a:spLocks noGrp="1"/>
          </p:cNvSpPr>
          <p:nvPr>
            <p:ph idx="1"/>
          </p:nvPr>
        </p:nvSpPr>
        <p:spPr>
          <a:xfrm>
            <a:off x="457200" y="1587500"/>
            <a:ext cx="7543800" cy="5257800"/>
          </a:xfrm>
        </p:spPr>
        <p:txBody>
          <a:bodyPr/>
          <a:lstStyle/>
          <a:p>
            <a:r>
              <a:rPr lang="en-US" sz="2400" smtClean="0"/>
              <a:t>Upon changing point of attachment and to maintain ongoing flows, the Mobility Anchor &amp; AR (MAAR) sends a Proxy Binding Update (PBU) to the previous MAAR</a:t>
            </a:r>
          </a:p>
          <a:p>
            <a:r>
              <a:rPr lang="en-US" sz="2400" smtClean="0"/>
              <a:t>The anchor MAAR replies with a Proxy</a:t>
            </a:r>
            <a:br>
              <a:rPr lang="en-US" sz="2400" smtClean="0"/>
            </a:br>
            <a:r>
              <a:rPr lang="en-US" sz="2400" smtClean="0"/>
              <a:t>Binding Acknowledgment (PBA) </a:t>
            </a:r>
            <a:br>
              <a:rPr lang="en-US" sz="2400" smtClean="0"/>
            </a:br>
            <a:r>
              <a:rPr lang="en-US" sz="2400" smtClean="0"/>
              <a:t>and a tunnel is established</a:t>
            </a:r>
            <a:br>
              <a:rPr lang="en-US" sz="2400" smtClean="0"/>
            </a:br>
            <a:r>
              <a:rPr lang="en-US" sz="2400" smtClean="0"/>
              <a:t>between anchor MAAR and MN</a:t>
            </a:r>
          </a:p>
          <a:p>
            <a:r>
              <a:rPr lang="en-US" sz="2400" smtClean="0"/>
              <a:t>The previous address together 			       with a new address are  		                    assigned and existing flows can 		         be redirected to the new MN’s 			 location</a:t>
            </a:r>
          </a:p>
        </p:txBody>
      </p:sp>
      <p:sp>
        <p:nvSpPr>
          <p:cNvPr id="73731" name="Title 1"/>
          <p:cNvSpPr>
            <a:spLocks noGrp="1"/>
          </p:cNvSpPr>
          <p:nvPr>
            <p:ph type="title"/>
          </p:nvPr>
        </p:nvSpPr>
        <p:spPr/>
        <p:txBody>
          <a:bodyPr/>
          <a:lstStyle/>
          <a:p>
            <a:r>
              <a:rPr lang="en-US" smtClean="0"/>
              <a:t>Network-based DMM (2b)</a:t>
            </a:r>
          </a:p>
        </p:txBody>
      </p:sp>
      <p:grpSp>
        <p:nvGrpSpPr>
          <p:cNvPr id="73732" name="Group 79"/>
          <p:cNvGrpSpPr>
            <a:grpSpLocks/>
          </p:cNvGrpSpPr>
          <p:nvPr/>
        </p:nvGrpSpPr>
        <p:grpSpPr bwMode="auto">
          <a:xfrm>
            <a:off x="5486400" y="3200400"/>
            <a:ext cx="3429000" cy="3429000"/>
            <a:chOff x="3733800" y="1600200"/>
            <a:chExt cx="2658979" cy="2710869"/>
          </a:xfrm>
        </p:grpSpPr>
        <p:grpSp>
          <p:nvGrpSpPr>
            <p:cNvPr id="73736" name="Group 20"/>
            <p:cNvGrpSpPr>
              <a:grpSpLocks/>
            </p:cNvGrpSpPr>
            <p:nvPr/>
          </p:nvGrpSpPr>
          <p:grpSpPr bwMode="auto">
            <a:xfrm>
              <a:off x="3733800" y="1600200"/>
              <a:ext cx="2658979" cy="2710869"/>
              <a:chOff x="432048" y="1574304"/>
              <a:chExt cx="3672408" cy="3506176"/>
            </a:xfrm>
          </p:grpSpPr>
          <p:sp>
            <p:nvSpPr>
              <p:cNvPr id="32" name="Rectangle 31"/>
              <p:cNvSpPr/>
              <p:nvPr/>
            </p:nvSpPr>
            <p:spPr>
              <a:xfrm>
                <a:off x="432048" y="3158576"/>
                <a:ext cx="792288" cy="503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b="1" dirty="0">
                    <a:solidFill>
                      <a:schemeClr val="bg1"/>
                    </a:solidFill>
                    <a:sym typeface="Gill Sans" pitchFamily="-1" charset="0"/>
                  </a:rPr>
                  <a:t>MAAR1</a:t>
                </a:r>
              </a:p>
            </p:txBody>
          </p:sp>
          <p:sp>
            <p:nvSpPr>
              <p:cNvPr id="33" name="Cloud 32"/>
              <p:cNvSpPr/>
              <p:nvPr/>
            </p:nvSpPr>
            <p:spPr>
              <a:xfrm>
                <a:off x="1079821" y="2437862"/>
                <a:ext cx="2303755" cy="64929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ym typeface="Gill Sans" pitchFamily="-1" charset="0"/>
                </a:endParaRPr>
              </a:p>
            </p:txBody>
          </p:sp>
          <p:sp>
            <p:nvSpPr>
              <p:cNvPr id="34" name="Oval 33"/>
              <p:cNvSpPr/>
              <p:nvPr/>
            </p:nvSpPr>
            <p:spPr>
              <a:xfrm>
                <a:off x="1894210" y="4432812"/>
                <a:ext cx="797389" cy="647668"/>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solidFill>
                      <a:sysClr val="windowText" lastClr="000000"/>
                    </a:solidFill>
                    <a:sym typeface="Gill Sans" pitchFamily="-1" charset="0"/>
                  </a:rPr>
                  <a:t>MN</a:t>
                </a:r>
                <a:endParaRPr lang="en-US" sz="1200" b="1" dirty="0">
                  <a:solidFill>
                    <a:sysClr val="windowText" lastClr="000000"/>
                  </a:solidFill>
                  <a:sym typeface="Gill Sans" pitchFamily="-1" charset="0"/>
                </a:endParaRPr>
              </a:p>
            </p:txBody>
          </p:sp>
          <p:sp>
            <p:nvSpPr>
              <p:cNvPr id="35" name="Oval 34"/>
              <p:cNvSpPr/>
              <p:nvPr/>
            </p:nvSpPr>
            <p:spPr>
              <a:xfrm>
                <a:off x="1872109" y="1574304"/>
                <a:ext cx="720880" cy="647669"/>
              </a:xfrm>
              <a:prstGeom prst="ellipse">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600" b="1" dirty="0">
                    <a:solidFill>
                      <a:schemeClr val="tx1"/>
                    </a:solidFill>
                    <a:cs typeface="Arial" pitchFamily="34" charset="0"/>
                    <a:sym typeface="Gill Sans" pitchFamily="-1" charset="0"/>
                  </a:rPr>
                  <a:t>CN</a:t>
                </a:r>
              </a:p>
            </p:txBody>
          </p:sp>
          <p:sp>
            <p:nvSpPr>
              <p:cNvPr id="36" name="Rectangle 35"/>
              <p:cNvSpPr/>
              <p:nvPr/>
            </p:nvSpPr>
            <p:spPr>
              <a:xfrm>
                <a:off x="1872109" y="3158576"/>
                <a:ext cx="792288" cy="503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b="1" dirty="0">
                    <a:solidFill>
                      <a:schemeClr val="bg1"/>
                    </a:solidFill>
                    <a:sym typeface="Gill Sans" pitchFamily="-1" charset="0"/>
                  </a:rPr>
                  <a:t>MAAR2</a:t>
                </a:r>
              </a:p>
            </p:txBody>
          </p:sp>
          <p:sp>
            <p:nvSpPr>
              <p:cNvPr id="37" name="Rectangle 36"/>
              <p:cNvSpPr/>
              <p:nvPr/>
            </p:nvSpPr>
            <p:spPr>
              <a:xfrm>
                <a:off x="3312168" y="3158576"/>
                <a:ext cx="792288" cy="5032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200" b="1" dirty="0">
                    <a:solidFill>
                      <a:schemeClr val="bg1"/>
                    </a:solidFill>
                    <a:sym typeface="Gill Sans" pitchFamily="-1" charset="0"/>
                  </a:rPr>
                  <a:t>MAAR3</a:t>
                </a:r>
              </a:p>
            </p:txBody>
          </p:sp>
          <p:cxnSp>
            <p:nvCxnSpPr>
              <p:cNvPr id="38" name="Straight Arrow Connector 37"/>
              <p:cNvCxnSpPr/>
              <p:nvPr/>
            </p:nvCxnSpPr>
            <p:spPr>
              <a:xfrm rot="5400000">
                <a:off x="1993731" y="3860637"/>
                <a:ext cx="576246" cy="14281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9" name="TextBox 38"/>
              <p:cNvSpPr txBox="1"/>
              <p:nvPr/>
            </p:nvSpPr>
            <p:spPr>
              <a:xfrm>
                <a:off x="1577975" y="4234778"/>
                <a:ext cx="1368653" cy="329515"/>
              </a:xfrm>
              <a:prstGeom prst="rect">
                <a:avLst/>
              </a:prstGeom>
              <a:solidFill>
                <a:schemeClr val="bg1"/>
              </a:solidFill>
              <a:ln>
                <a:solidFill>
                  <a:schemeClr val="tx1"/>
                </a:solidFill>
              </a:ln>
            </p:spPr>
            <p:txBody>
              <a:bodyPr>
                <a:spAutoFit/>
              </a:bodyPr>
              <a:lstStyle/>
              <a:p>
                <a:pPr algn="ctr">
                  <a:defRPr/>
                </a:pPr>
                <a:r>
                  <a:rPr lang="en-US" sz="1050" dirty="0">
                    <a:latin typeface="Gill Sans" pitchFamily="-1" charset="0"/>
                    <a:sym typeface="Gill Sans" pitchFamily="-1" charset="0"/>
                  </a:rPr>
                  <a:t>Pref2::Addr2</a:t>
                </a:r>
              </a:p>
            </p:txBody>
          </p:sp>
          <p:cxnSp>
            <p:nvCxnSpPr>
              <p:cNvPr id="42" name="Straight Connector 41"/>
              <p:cNvCxnSpPr>
                <a:stCxn id="36" idx="3"/>
                <a:endCxn id="37" idx="1"/>
              </p:cNvCxnSpPr>
              <p:nvPr/>
            </p:nvCxnSpPr>
            <p:spPr>
              <a:xfrm>
                <a:off x="2664397" y="3410177"/>
                <a:ext cx="6477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32" idx="0"/>
                <a:endCxn id="33" idx="2"/>
              </p:cNvCxnSpPr>
              <p:nvPr/>
            </p:nvCxnSpPr>
            <p:spPr>
              <a:xfrm rot="5400000" flipH="1" flipV="1">
                <a:off x="759373" y="2831328"/>
                <a:ext cx="396068" cy="2584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6" idx="0"/>
                <a:endCxn id="33" idx="1"/>
              </p:cNvCxnSpPr>
              <p:nvPr/>
            </p:nvCxnSpPr>
            <p:spPr>
              <a:xfrm rot="16200000" flipV="1">
                <a:off x="2213878" y="3104202"/>
                <a:ext cx="73045" cy="35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37" idx="0"/>
                <a:endCxn id="33" idx="0"/>
              </p:cNvCxnSpPr>
              <p:nvPr/>
            </p:nvCxnSpPr>
            <p:spPr>
              <a:xfrm rot="16200000" flipV="1">
                <a:off x="3347060" y="2797324"/>
                <a:ext cx="396068" cy="3264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166530" y="3444265"/>
                <a:ext cx="6477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3886445" y="3885614"/>
              <a:ext cx="990962" cy="254771"/>
            </a:xfrm>
            <a:prstGeom prst="rect">
              <a:avLst/>
            </a:prstGeom>
            <a:solidFill>
              <a:schemeClr val="bg1"/>
            </a:solidFill>
            <a:ln>
              <a:solidFill>
                <a:schemeClr val="tx1"/>
              </a:solidFill>
            </a:ln>
          </p:spPr>
          <p:txBody>
            <a:bodyPr>
              <a:spAutoFit/>
            </a:bodyPr>
            <a:lstStyle/>
            <a:p>
              <a:pPr algn="ctr">
                <a:defRPr/>
              </a:pPr>
              <a:r>
                <a:rPr lang="en-US" sz="1050" dirty="0">
                  <a:latin typeface="Gill Sans" pitchFamily="-1" charset="0"/>
                  <a:sym typeface="Gill Sans" pitchFamily="-1" charset="0"/>
                </a:rPr>
                <a:t>Pref1::Addr1</a:t>
              </a:r>
            </a:p>
          </p:txBody>
        </p:sp>
      </p:grpSp>
      <p:sp>
        <p:nvSpPr>
          <p:cNvPr id="56" name="Half Frame 55"/>
          <p:cNvSpPr/>
          <p:nvPr/>
        </p:nvSpPr>
        <p:spPr>
          <a:xfrm rot="5400000">
            <a:off x="6096000" y="4419600"/>
            <a:ext cx="381000" cy="1143000"/>
          </a:xfrm>
          <a:prstGeom prst="halfFrame">
            <a:avLst>
              <a:gd name="adj1" fmla="val 0"/>
              <a:gd name="adj2" fmla="val 32678"/>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sym typeface="Gill Sans" pitchFamily="-1" charset="0"/>
            </a:endParaRPr>
          </a:p>
        </p:txBody>
      </p:sp>
      <p:sp>
        <p:nvSpPr>
          <p:cNvPr id="73734" name="TextBox 57"/>
          <p:cNvSpPr txBox="1">
            <a:spLocks noChangeArrowheads="1"/>
          </p:cNvSpPr>
          <p:nvPr/>
        </p:nvSpPr>
        <p:spPr bwMode="auto">
          <a:xfrm>
            <a:off x="6324600" y="5105400"/>
            <a:ext cx="519113" cy="261938"/>
          </a:xfrm>
          <a:prstGeom prst="rect">
            <a:avLst/>
          </a:prstGeom>
          <a:solidFill>
            <a:schemeClr val="tx1"/>
          </a:solidFill>
          <a:ln w="9525">
            <a:noFill/>
            <a:miter lim="800000"/>
            <a:headEnd/>
            <a:tailEnd/>
          </a:ln>
        </p:spPr>
        <p:txBody>
          <a:bodyPr>
            <a:prstTxWarp prst="textNoShape">
              <a:avLst/>
            </a:prstTxWarp>
            <a:spAutoFit/>
          </a:bodyPr>
          <a:lstStyle/>
          <a:p>
            <a:pPr algn="ctr"/>
            <a:r>
              <a:rPr lang="en-US" sz="1100">
                <a:solidFill>
                  <a:schemeClr val="bg1"/>
                </a:solidFill>
              </a:rPr>
              <a:t>PBU</a:t>
            </a:r>
          </a:p>
        </p:txBody>
      </p:sp>
      <p:sp>
        <p:nvSpPr>
          <p:cNvPr id="73735" name="TextBox 58"/>
          <p:cNvSpPr txBox="1">
            <a:spLocks noChangeArrowheads="1"/>
          </p:cNvSpPr>
          <p:nvPr/>
        </p:nvSpPr>
        <p:spPr bwMode="auto">
          <a:xfrm>
            <a:off x="5580063" y="4548188"/>
            <a:ext cx="515937" cy="260350"/>
          </a:xfrm>
          <a:prstGeom prst="rect">
            <a:avLst/>
          </a:prstGeom>
          <a:solidFill>
            <a:schemeClr val="tx1"/>
          </a:solidFill>
          <a:ln w="9525">
            <a:noFill/>
            <a:miter lim="800000"/>
            <a:headEnd/>
            <a:tailEnd/>
          </a:ln>
        </p:spPr>
        <p:txBody>
          <a:bodyPr>
            <a:prstTxWarp prst="textNoShape">
              <a:avLst/>
            </a:prstTxWarp>
            <a:spAutoFit/>
          </a:bodyPr>
          <a:lstStyle/>
          <a:p>
            <a:pPr algn="ctr"/>
            <a:r>
              <a:rPr lang="en-US" sz="1100">
                <a:solidFill>
                  <a:schemeClr val="bg1"/>
                </a:solidFill>
              </a:rPr>
              <a:t>PBA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2" name="Straight Connector 71"/>
          <p:cNvCxnSpPr/>
          <p:nvPr/>
        </p:nvCxnSpPr>
        <p:spPr>
          <a:xfrm>
            <a:off x="6019800" y="4724400"/>
            <a:ext cx="6318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755" name="Title 1"/>
          <p:cNvSpPr>
            <a:spLocks noGrp="1"/>
          </p:cNvSpPr>
          <p:nvPr>
            <p:ph type="title"/>
          </p:nvPr>
        </p:nvSpPr>
        <p:spPr/>
        <p:txBody>
          <a:bodyPr/>
          <a:lstStyle/>
          <a:p>
            <a:r>
              <a:rPr lang="en-US" smtClean="0"/>
              <a:t>Network-based DMM (3b)</a:t>
            </a:r>
          </a:p>
        </p:txBody>
      </p:sp>
      <p:sp>
        <p:nvSpPr>
          <p:cNvPr id="74756" name="Content Placeholder 8"/>
          <p:cNvSpPr>
            <a:spLocks noGrp="1"/>
          </p:cNvSpPr>
          <p:nvPr>
            <p:ph idx="1"/>
          </p:nvPr>
        </p:nvSpPr>
        <p:spPr/>
        <p:txBody>
          <a:bodyPr/>
          <a:lstStyle/>
          <a:p>
            <a:r>
              <a:rPr lang="en-US" sz="2400" smtClean="0"/>
              <a:t>New communications are started using the</a:t>
            </a:r>
            <a:br>
              <a:rPr lang="en-US" sz="2400" smtClean="0"/>
            </a:br>
            <a:r>
              <a:rPr lang="en-US" sz="2400" smtClean="0"/>
              <a:t>IP address acquired from the MAAR the MN</a:t>
            </a:r>
            <a:br>
              <a:rPr lang="en-US" sz="2400" smtClean="0"/>
            </a:br>
            <a:r>
              <a:rPr lang="en-US" sz="2400" smtClean="0"/>
              <a:t>is currently attached to</a:t>
            </a:r>
          </a:p>
          <a:p>
            <a:pPr>
              <a:buFont typeface="Arial" pitchFamily="-84" charset="0"/>
              <a:buNone/>
            </a:pPr>
            <a:r>
              <a:rPr lang="en-US" sz="2400" smtClean="0"/>
              <a:t>	</a:t>
            </a:r>
          </a:p>
          <a:p>
            <a:r>
              <a:rPr lang="en-US" sz="2400" smtClean="0"/>
              <a:t>Tunnels are only used in the 			         network side and the control of 			     the DMM is also on the network </a:t>
            </a:r>
          </a:p>
          <a:p>
            <a:pPr>
              <a:buFont typeface="Arial" pitchFamily="-84" charset="0"/>
              <a:buNone/>
            </a:pPr>
            <a:endParaRPr lang="en-US" sz="2400" smtClean="0"/>
          </a:p>
          <a:p>
            <a:r>
              <a:rPr lang="en-US" sz="2400" smtClean="0"/>
              <a:t>The new flow does not</a:t>
            </a:r>
            <a:br>
              <a:rPr lang="en-US" sz="2400" smtClean="0"/>
            </a:br>
            <a:r>
              <a:rPr lang="en-US" sz="2400" smtClean="0"/>
              <a:t>require tunnels nor special</a:t>
            </a:r>
            <a:br>
              <a:rPr lang="en-US" sz="2400" smtClean="0"/>
            </a:br>
            <a:r>
              <a:rPr lang="en-US" sz="2400" smtClean="0"/>
              <a:t>packet handling</a:t>
            </a:r>
          </a:p>
        </p:txBody>
      </p:sp>
      <p:grpSp>
        <p:nvGrpSpPr>
          <p:cNvPr id="74757" name="Group 77"/>
          <p:cNvGrpSpPr>
            <a:grpSpLocks/>
          </p:cNvGrpSpPr>
          <p:nvPr/>
        </p:nvGrpSpPr>
        <p:grpSpPr bwMode="auto">
          <a:xfrm>
            <a:off x="5257800" y="2590800"/>
            <a:ext cx="3581400" cy="3886200"/>
            <a:chOff x="914400" y="3918531"/>
            <a:chExt cx="2658979" cy="2787069"/>
          </a:xfrm>
        </p:grpSpPr>
        <p:sp>
          <p:nvSpPr>
            <p:cNvPr id="22" name="Rectangle 21"/>
            <p:cNvSpPr/>
            <p:nvPr/>
          </p:nvSpPr>
          <p:spPr>
            <a:xfrm>
              <a:off x="914400" y="5219847"/>
              <a:ext cx="573991" cy="389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b="1" dirty="0">
                  <a:solidFill>
                    <a:schemeClr val="bg1"/>
                  </a:solidFill>
                  <a:sym typeface="Gill Sans" pitchFamily="-1" charset="0"/>
                </a:rPr>
                <a:t>MAAR1</a:t>
              </a:r>
            </a:p>
          </p:txBody>
        </p:sp>
        <p:sp>
          <p:nvSpPr>
            <p:cNvPr id="26" name="Cloud 25"/>
            <p:cNvSpPr/>
            <p:nvPr/>
          </p:nvSpPr>
          <p:spPr>
            <a:xfrm>
              <a:off x="1383493" y="4663116"/>
              <a:ext cx="1668934" cy="5009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800">
                <a:sym typeface="Gill Sans" pitchFamily="-1" charset="0"/>
              </a:endParaRPr>
            </a:p>
          </p:txBody>
        </p:sp>
        <p:sp>
          <p:nvSpPr>
            <p:cNvPr id="27" name="Oval 26"/>
            <p:cNvSpPr/>
            <p:nvPr/>
          </p:nvSpPr>
          <p:spPr>
            <a:xfrm>
              <a:off x="1972806" y="6204656"/>
              <a:ext cx="577526" cy="500944"/>
            </a:xfrm>
            <a:prstGeom prst="ellipse">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800" dirty="0">
                  <a:solidFill>
                    <a:sysClr val="windowText" lastClr="000000"/>
                  </a:solidFill>
                  <a:sym typeface="Gill Sans" pitchFamily="-1" charset="0"/>
                </a:rPr>
                <a:t>MN</a:t>
              </a:r>
              <a:endParaRPr lang="en-US" sz="1400" dirty="0">
                <a:solidFill>
                  <a:sysClr val="windowText" lastClr="000000"/>
                </a:solidFill>
                <a:sym typeface="Gill Sans" pitchFamily="-1" charset="0"/>
              </a:endParaRPr>
            </a:p>
          </p:txBody>
        </p:sp>
        <p:sp>
          <p:nvSpPr>
            <p:cNvPr id="30" name="Rectangle 29"/>
            <p:cNvSpPr/>
            <p:nvPr/>
          </p:nvSpPr>
          <p:spPr>
            <a:xfrm>
              <a:off x="1957484" y="5219847"/>
              <a:ext cx="572812" cy="389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b="1" dirty="0">
                  <a:solidFill>
                    <a:schemeClr val="bg1"/>
                  </a:solidFill>
                  <a:sym typeface="Gill Sans" pitchFamily="-1" charset="0"/>
                </a:rPr>
                <a:t>MAAR2</a:t>
              </a:r>
            </a:p>
          </p:txBody>
        </p:sp>
        <p:sp>
          <p:nvSpPr>
            <p:cNvPr id="38" name="Rectangle 37"/>
            <p:cNvSpPr/>
            <p:nvPr/>
          </p:nvSpPr>
          <p:spPr>
            <a:xfrm>
              <a:off x="2999389" y="5219847"/>
              <a:ext cx="573990" cy="3893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1100" b="1" dirty="0">
                  <a:solidFill>
                    <a:schemeClr val="bg1"/>
                  </a:solidFill>
                  <a:sym typeface="Gill Sans" pitchFamily="-1" charset="0"/>
                </a:rPr>
                <a:t>MAAR3</a:t>
              </a:r>
            </a:p>
          </p:txBody>
        </p:sp>
        <p:cxnSp>
          <p:nvCxnSpPr>
            <p:cNvPr id="39" name="Straight Arrow Connector 38"/>
            <p:cNvCxnSpPr/>
            <p:nvPr/>
          </p:nvCxnSpPr>
          <p:spPr>
            <a:xfrm rot="5400000">
              <a:off x="2030760" y="5765114"/>
              <a:ext cx="446295" cy="10489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4765" name="TextBox 39"/>
            <p:cNvSpPr txBox="1">
              <a:spLocks noChangeArrowheads="1"/>
            </p:cNvSpPr>
            <p:nvPr/>
          </p:nvSpPr>
          <p:spPr bwMode="auto">
            <a:xfrm>
              <a:off x="1744579" y="6052131"/>
              <a:ext cx="990600" cy="19527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100"/>
                <a:t>Pref2::Addr2</a:t>
              </a:r>
            </a:p>
          </p:txBody>
        </p:sp>
        <p:cxnSp>
          <p:nvCxnSpPr>
            <p:cNvPr id="42" name="Straight Connector 41"/>
            <p:cNvCxnSpPr>
              <a:stCxn id="30" idx="3"/>
              <a:endCxn id="38" idx="1"/>
            </p:cNvCxnSpPr>
            <p:nvPr/>
          </p:nvCxnSpPr>
          <p:spPr>
            <a:xfrm>
              <a:off x="2530296" y="5414531"/>
              <a:ext cx="469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2" idx="0"/>
              <a:endCxn id="26" idx="2"/>
            </p:cNvCxnSpPr>
            <p:nvPr/>
          </p:nvCxnSpPr>
          <p:spPr>
            <a:xfrm rot="5400000" flipH="1" flipV="1">
              <a:off x="1141967" y="4972427"/>
              <a:ext cx="306259" cy="1885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0" idx="0"/>
              <a:endCxn id="26" idx="1"/>
            </p:cNvCxnSpPr>
            <p:nvPr/>
          </p:nvCxnSpPr>
          <p:spPr>
            <a:xfrm rot="16200000" flipV="1">
              <a:off x="2202462" y="5178419"/>
              <a:ext cx="56925" cy="25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8" idx="0"/>
              <a:endCxn id="26" idx="0"/>
            </p:cNvCxnSpPr>
            <p:nvPr/>
          </p:nvCxnSpPr>
          <p:spPr>
            <a:xfrm rot="16200000" flipV="1">
              <a:off x="3015392" y="4948265"/>
              <a:ext cx="306259" cy="2369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770" name="TextBox 45"/>
            <p:cNvSpPr txBox="1">
              <a:spLocks noChangeArrowheads="1"/>
            </p:cNvSpPr>
            <p:nvPr/>
          </p:nvSpPr>
          <p:spPr bwMode="auto">
            <a:xfrm>
              <a:off x="982579" y="6280731"/>
              <a:ext cx="990600" cy="195277"/>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1100"/>
                <a:t>Pref1::Addr1</a:t>
              </a:r>
            </a:p>
          </p:txBody>
        </p:sp>
        <p:grpSp>
          <p:nvGrpSpPr>
            <p:cNvPr id="74771" name="Group 72"/>
            <p:cNvGrpSpPr>
              <a:grpSpLocks/>
            </p:cNvGrpSpPr>
            <p:nvPr/>
          </p:nvGrpSpPr>
          <p:grpSpPr bwMode="auto">
            <a:xfrm>
              <a:off x="2286000" y="3994730"/>
              <a:ext cx="1019569" cy="2057400"/>
              <a:chOff x="7283823" y="2960298"/>
              <a:chExt cx="1433359" cy="2804008"/>
            </a:xfrm>
          </p:grpSpPr>
          <p:sp>
            <p:nvSpPr>
              <p:cNvPr id="51" name="Oval 50"/>
              <p:cNvSpPr/>
              <p:nvPr/>
            </p:nvSpPr>
            <p:spPr>
              <a:xfrm>
                <a:off x="7957002" y="2960409"/>
                <a:ext cx="760549" cy="684282"/>
              </a:xfrm>
              <a:prstGeom prst="ellipse">
                <a:avLst/>
              </a:prstGeom>
              <a:solidFill>
                <a:srgbClr val="FFFF00"/>
              </a:solidFill>
              <a:ln>
                <a:solidFill>
                  <a:srgbClr val="FFC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400" b="1" dirty="0">
                    <a:solidFill>
                      <a:schemeClr val="tx1"/>
                    </a:solidFill>
                    <a:cs typeface="Arial" pitchFamily="34" charset="0"/>
                    <a:sym typeface="Gill Sans" pitchFamily="-1" charset="0"/>
                  </a:rPr>
                  <a:t>CN</a:t>
                </a:r>
              </a:p>
            </p:txBody>
          </p:sp>
          <p:sp>
            <p:nvSpPr>
              <p:cNvPr id="52" name="Freeform 51"/>
              <p:cNvSpPr/>
              <p:nvPr/>
            </p:nvSpPr>
            <p:spPr>
              <a:xfrm>
                <a:off x="7284273" y="3540731"/>
                <a:ext cx="757235" cy="2223529"/>
              </a:xfrm>
              <a:custGeom>
                <a:avLst/>
                <a:gdLst>
                  <a:gd name="connsiteX0" fmla="*/ 31377 w 757518"/>
                  <a:gd name="connsiteY0" fmla="*/ 2223247 h 2223247"/>
                  <a:gd name="connsiteX1" fmla="*/ 121024 w 757518"/>
                  <a:gd name="connsiteY1" fmla="*/ 923365 h 2223247"/>
                  <a:gd name="connsiteX2" fmla="*/ 757518 w 757518"/>
                  <a:gd name="connsiteY2" fmla="*/ 0 h 2223247"/>
                </a:gdLst>
                <a:ahLst/>
                <a:cxnLst>
                  <a:cxn ang="0">
                    <a:pos x="connsiteX0" y="connsiteY0"/>
                  </a:cxn>
                  <a:cxn ang="0">
                    <a:pos x="connsiteX1" y="connsiteY1"/>
                  </a:cxn>
                  <a:cxn ang="0">
                    <a:pos x="connsiteX2" y="connsiteY2"/>
                  </a:cxn>
                </a:cxnLst>
                <a:rect l="l" t="t" r="r" b="b"/>
                <a:pathLst>
                  <a:path w="757518" h="2223247">
                    <a:moveTo>
                      <a:pt x="31377" y="2223247"/>
                    </a:moveTo>
                    <a:cubicBezTo>
                      <a:pt x="15688" y="1758576"/>
                      <a:pt x="0" y="1293906"/>
                      <a:pt x="121024" y="923365"/>
                    </a:cubicBezTo>
                    <a:cubicBezTo>
                      <a:pt x="242048" y="552824"/>
                      <a:pt x="675342" y="143435"/>
                      <a:pt x="757518" y="0"/>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4800">
                  <a:sym typeface="Gill Sans" pitchFamily="-1" charset="0"/>
                </a:endParaRPr>
              </a:p>
            </p:txBody>
          </p:sp>
        </p:grpSp>
        <p:sp>
          <p:nvSpPr>
            <p:cNvPr id="49" name="Freeform 48"/>
            <p:cNvSpPr/>
            <p:nvPr/>
          </p:nvSpPr>
          <p:spPr>
            <a:xfrm>
              <a:off x="1371707" y="3918531"/>
              <a:ext cx="786144" cy="2438685"/>
            </a:xfrm>
            <a:custGeom>
              <a:avLst/>
              <a:gdLst>
                <a:gd name="connsiteX0" fmla="*/ 490071 w 1145988"/>
                <a:gd name="connsiteY0" fmla="*/ 2348753 h 2366683"/>
                <a:gd name="connsiteX1" fmla="*/ 992094 w 1145988"/>
                <a:gd name="connsiteY1" fmla="*/ 2268071 h 2366683"/>
                <a:gd name="connsiteX2" fmla="*/ 1144494 w 1145988"/>
                <a:gd name="connsiteY2" fmla="*/ 1757083 h 2366683"/>
                <a:gd name="connsiteX3" fmla="*/ 983130 w 1145988"/>
                <a:gd name="connsiteY3" fmla="*/ 1461247 h 2366683"/>
                <a:gd name="connsiteX4" fmla="*/ 176306 w 1145988"/>
                <a:gd name="connsiteY4" fmla="*/ 1497106 h 2366683"/>
                <a:gd name="connsiteX5" fmla="*/ 86659 w 1145988"/>
                <a:gd name="connsiteY5" fmla="*/ 1246094 h 2366683"/>
                <a:gd name="connsiteX6" fmla="*/ 696259 w 1145988"/>
                <a:gd name="connsiteY6" fmla="*/ 735106 h 2366683"/>
                <a:gd name="connsiteX7" fmla="*/ 1027953 w 1145988"/>
                <a:gd name="connsiteY7" fmla="*/ 0 h 236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5988" h="2366683">
                  <a:moveTo>
                    <a:pt x="490071" y="2348753"/>
                  </a:moveTo>
                  <a:cubicBezTo>
                    <a:pt x="686547" y="2357718"/>
                    <a:pt x="883024" y="2366683"/>
                    <a:pt x="992094" y="2268071"/>
                  </a:cubicBezTo>
                  <a:cubicBezTo>
                    <a:pt x="1101164" y="2169459"/>
                    <a:pt x="1145988" y="1891554"/>
                    <a:pt x="1144494" y="1757083"/>
                  </a:cubicBezTo>
                  <a:cubicBezTo>
                    <a:pt x="1143000" y="1622612"/>
                    <a:pt x="1144495" y="1504577"/>
                    <a:pt x="983130" y="1461247"/>
                  </a:cubicBezTo>
                  <a:cubicBezTo>
                    <a:pt x="821765" y="1417917"/>
                    <a:pt x="325718" y="1532965"/>
                    <a:pt x="176306" y="1497106"/>
                  </a:cubicBezTo>
                  <a:cubicBezTo>
                    <a:pt x="26894" y="1461247"/>
                    <a:pt x="0" y="1373094"/>
                    <a:pt x="86659" y="1246094"/>
                  </a:cubicBezTo>
                  <a:cubicBezTo>
                    <a:pt x="173318" y="1119094"/>
                    <a:pt x="539377" y="942788"/>
                    <a:pt x="696259" y="735106"/>
                  </a:cubicBezTo>
                  <a:cubicBezTo>
                    <a:pt x="853141" y="527424"/>
                    <a:pt x="975659" y="118035"/>
                    <a:pt x="1027953" y="0"/>
                  </a:cubicBezTo>
                </a:path>
              </a:pathLst>
            </a:custGeom>
            <a:ln w="381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4800">
                <a:sym typeface="Gill Sans" pitchFamily="-1" charset="0"/>
              </a:endParaRPr>
            </a:p>
          </p:txBody>
        </p:sp>
        <p:sp>
          <p:nvSpPr>
            <p:cNvPr id="50" name="Oval 49"/>
            <p:cNvSpPr/>
            <p:nvPr/>
          </p:nvSpPr>
          <p:spPr>
            <a:xfrm>
              <a:off x="1829013" y="3918531"/>
              <a:ext cx="520952" cy="500944"/>
            </a:xfrm>
            <a:prstGeom prst="ellipse">
              <a:avLst/>
            </a:prstGeom>
            <a:solidFill>
              <a:srgbClr val="92D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sz="1400" b="1" dirty="0">
                  <a:solidFill>
                    <a:schemeClr val="tx1"/>
                  </a:solidFill>
                  <a:cs typeface="Arial" pitchFamily="34" charset="0"/>
                  <a:sym typeface="Gill Sans" pitchFamily="-1" charset="0"/>
                </a:rPr>
                <a:t>CN</a:t>
              </a:r>
            </a:p>
          </p:txBody>
        </p:sp>
      </p:grpSp>
      <p:sp>
        <p:nvSpPr>
          <p:cNvPr id="53" name="Half Frame 52"/>
          <p:cNvSpPr/>
          <p:nvPr/>
        </p:nvSpPr>
        <p:spPr>
          <a:xfrm rot="5400000">
            <a:off x="5943600" y="4114800"/>
            <a:ext cx="381000" cy="1143000"/>
          </a:xfrm>
          <a:prstGeom prst="halfFrame">
            <a:avLst>
              <a:gd name="adj1" fmla="val 0"/>
              <a:gd name="adj2" fmla="val 32678"/>
            </a:avLst>
          </a:prstGeom>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sym typeface="Gill Sans" pitchFamily="-1"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t>OmniRAN and IP Mobility</a:t>
            </a:r>
          </a:p>
        </p:txBody>
      </p:sp>
      <p:sp>
        <p:nvSpPr>
          <p:cNvPr id="41987" name="Content Placeholder 2"/>
          <p:cNvSpPr>
            <a:spLocks noGrp="1"/>
          </p:cNvSpPr>
          <p:nvPr>
            <p:ph idx="1"/>
          </p:nvPr>
        </p:nvSpPr>
        <p:spPr>
          <a:xfrm>
            <a:off x="76200" y="1600200"/>
            <a:ext cx="8915400" cy="4419600"/>
          </a:xfrm>
        </p:spPr>
        <p:txBody>
          <a:bodyPr/>
          <a:lstStyle/>
          <a:p>
            <a:r>
              <a:rPr lang="en-US" smtClean="0"/>
              <a:t>Heterogeneous devices require integrated solutions to inter-RAT mobility</a:t>
            </a:r>
          </a:p>
          <a:p>
            <a:pPr lvl="1"/>
            <a:r>
              <a:rPr lang="en-US" smtClean="0"/>
              <a:t>IETF – LIF: guidelines only</a:t>
            </a:r>
          </a:p>
          <a:p>
            <a:pPr lvl="1"/>
            <a:r>
              <a:rPr lang="en-US" smtClean="0"/>
              <a:t>IETF – DMM: not addressing issues below L3</a:t>
            </a:r>
          </a:p>
          <a:p>
            <a:pPr lvl="1"/>
            <a:r>
              <a:rPr lang="en-US" smtClean="0"/>
              <a:t>IEEE 802.21: partial solution to mobility</a:t>
            </a:r>
          </a:p>
          <a:p>
            <a:pPr lvl="1"/>
            <a:r>
              <a:rPr lang="en-US" smtClean="0"/>
              <a:t>IEEE 802.3, 802.11, 802.15, 802.16, etc. &amp; 3GPP: out of scope</a:t>
            </a:r>
          </a:p>
          <a:p>
            <a:r>
              <a:rPr lang="en-US" sz="3200" b="1" smtClean="0"/>
              <a:t>Natural vacuum here for OmniRAN to fill in!</a:t>
            </a:r>
          </a:p>
        </p:txBody>
      </p:sp>
      <p:sp>
        <p:nvSpPr>
          <p:cNvPr id="75780" name="Slide Number Placeholder 3"/>
          <p:cNvSpPr>
            <a:spLocks noGrp="1"/>
          </p:cNvSpPr>
          <p:nvPr>
            <p:ph type="sldNum" sz="quarter" idx="10"/>
          </p:nvPr>
        </p:nvSpPr>
        <p:spPr>
          <a:noFill/>
        </p:spPr>
        <p:txBody>
          <a:bodyPr/>
          <a:lstStyle/>
          <a:p>
            <a:fld id="{DA5E52F0-2FCF-4247-960E-15796DA6B28B}" type="slidenum">
              <a:rPr lang="en-US" smtClean="0"/>
              <a:pPr/>
              <a:t>59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Multi-tier or Multi-Layer</a:t>
            </a:r>
            <a:br>
              <a:rPr lang="en-US" smtClean="0"/>
            </a:br>
            <a:r>
              <a:rPr lang="en-US" smtClean="0"/>
              <a:t>Heterogeneous Network (single RAT)</a:t>
            </a:r>
          </a:p>
        </p:txBody>
      </p:sp>
      <p:pic>
        <p:nvPicPr>
          <p:cNvPr id="19459" name="Content Placeholder 7" descr="SingleRAT.png"/>
          <p:cNvPicPr>
            <a:picLocks noGrp="1" noChangeAspect="1"/>
          </p:cNvPicPr>
          <p:nvPr>
            <p:ph idx="1"/>
          </p:nvPr>
        </p:nvPicPr>
        <p:blipFill>
          <a:blip r:embed="rId2"/>
          <a:srcRect l="-789" t="-2393" r="-410" b="2480"/>
          <a:stretch>
            <a:fillRect/>
          </a:stretch>
        </p:blipFill>
        <p:spPr>
          <a:xfrm>
            <a:off x="596900" y="1722438"/>
            <a:ext cx="7696200" cy="4429125"/>
          </a:xfrm>
        </p:spPr>
      </p:pic>
      <p:sp>
        <p:nvSpPr>
          <p:cNvPr id="19460" name="Slide Number Placeholder 3"/>
          <p:cNvSpPr>
            <a:spLocks noGrp="1"/>
          </p:cNvSpPr>
          <p:nvPr>
            <p:ph type="sldNum" sz="quarter" idx="10"/>
          </p:nvPr>
        </p:nvSpPr>
        <p:spPr>
          <a:noFill/>
        </p:spPr>
        <p:txBody>
          <a:bodyPr/>
          <a:lstStyle/>
          <a:p>
            <a:fld id="{C81D8045-71D4-4848-96C3-07EBC20AF640}" type="slidenum">
              <a:rPr lang="en-US"/>
              <a:pPr/>
              <a:t>6</a:t>
            </a:fld>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0"/>
          </p:nvPr>
        </p:nvSpPr>
        <p:spPr>
          <a:noFill/>
        </p:spPr>
        <p:txBody>
          <a:bodyPr/>
          <a:lstStyle/>
          <a:p>
            <a:fld id="{4D1EEFCA-1D6D-3244-A836-15E1AA3A96B9}" type="slidenum">
              <a:rPr lang="en-US"/>
              <a:pPr/>
              <a:t>60</a:t>
            </a:fld>
            <a:endParaRPr lang="en-US"/>
          </a:p>
        </p:txBody>
      </p:sp>
      <p:sp>
        <p:nvSpPr>
          <p:cNvPr id="76803" name="Rectangle 1"/>
          <p:cNvSpPr>
            <a:spLocks noGrp="1" noChangeArrowheads="1"/>
          </p:cNvSpPr>
          <p:nvPr>
            <p:ph type="title"/>
          </p:nvPr>
        </p:nvSpPr>
        <p:spPr>
          <a:xfrm>
            <a:off x="457200" y="92075"/>
            <a:ext cx="8102600" cy="6667500"/>
          </a:xfrm>
        </p:spPr>
        <p:txBody>
          <a:bodyPr/>
          <a:lstStyle/>
          <a:p>
            <a:pPr eaLnBrk="1" hangingPunct="1"/>
            <a:r>
              <a:rPr lang="en-US" b="1" smtClean="0"/>
              <a:t>Questions and Answers</a:t>
            </a:r>
            <a:r>
              <a:rPr lang="en-US" smtClean="0"/>
              <a:t/>
            </a:r>
            <a:br>
              <a:rPr lang="en-US" smtClean="0"/>
            </a:br>
            <a:r>
              <a:rPr lang="en-US" smtClean="0"/>
              <a:t/>
            </a:r>
            <a:br>
              <a:rPr lang="en-US" smtClean="0"/>
            </a:br>
            <a:r>
              <a:rPr lang="en-US" sz="2400" smtClean="0"/>
              <a:t/>
            </a:r>
            <a:br>
              <a:rPr lang="en-US" sz="2400" smtClean="0"/>
            </a:br>
            <a:r>
              <a:rPr lang="en-US" smtClean="0"/>
              <a:t/>
            </a:r>
            <a:br>
              <a:rPr lang="en-US" smtClean="0"/>
            </a:br>
            <a:r>
              <a:rPr lang="en-US" smtClean="0"/>
              <a:t/>
            </a:r>
            <a:br>
              <a:rPr lang="en-US" smtClean="0"/>
            </a:br>
            <a:r>
              <a:rPr lang="en-US" sz="2400" smtClean="0"/>
              <a:t/>
            </a:r>
            <a:br>
              <a:rPr lang="en-US" sz="2400" smtClean="0"/>
            </a:br>
            <a:r>
              <a:rPr lang="en-US" sz="2400" smtClean="0"/>
              <a:t>http://wirelessman.org/sg/het</a:t>
            </a:r>
            <a:br>
              <a:rPr lang="en-US" sz="2400" smtClean="0"/>
            </a:br>
            <a:r>
              <a:rPr lang="en-US" sz="2400" smtClean="0"/>
              <a:t/>
            </a:r>
            <a:br>
              <a:rPr lang="en-US" sz="2400" smtClean="0"/>
            </a:br>
            <a:r>
              <a:rPr lang="en-US" sz="2400" smtClean="0"/>
              <a:t/>
            </a:r>
            <a:br>
              <a:rPr lang="en-US" sz="2400" smtClean="0"/>
            </a:br>
            <a:endParaRPr lang="en-US" sz="1200" smtClean="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Multi-RAT</a:t>
            </a:r>
            <a:br>
              <a:rPr lang="en-US" smtClean="0"/>
            </a:br>
            <a:r>
              <a:rPr lang="en-US" smtClean="0"/>
              <a:t>Heterogeneous Network</a:t>
            </a:r>
          </a:p>
        </p:txBody>
      </p:sp>
      <p:sp>
        <p:nvSpPr>
          <p:cNvPr id="20483" name="Slide Number Placeholder 3"/>
          <p:cNvSpPr>
            <a:spLocks noGrp="1"/>
          </p:cNvSpPr>
          <p:nvPr>
            <p:ph type="sldNum" sz="quarter" idx="10"/>
          </p:nvPr>
        </p:nvSpPr>
        <p:spPr>
          <a:noFill/>
        </p:spPr>
        <p:txBody>
          <a:bodyPr/>
          <a:lstStyle/>
          <a:p>
            <a:fld id="{2DB79CFD-2087-4D4B-91A8-E7E83B068421}" type="slidenum">
              <a:rPr lang="en-US"/>
              <a:pPr/>
              <a:t>7</a:t>
            </a:fld>
            <a:endParaRPr lang="en-US"/>
          </a:p>
        </p:txBody>
      </p:sp>
      <p:pic>
        <p:nvPicPr>
          <p:cNvPr id="20484" name="Picture 4" descr="MultiRAN figure.pptx.pdf"/>
          <p:cNvPicPr>
            <a:picLocks noChangeAspect="1"/>
          </p:cNvPicPr>
          <p:nvPr/>
        </p:nvPicPr>
        <p:blipFill>
          <a:blip r:embed="rId2"/>
          <a:srcRect/>
          <a:stretch>
            <a:fillRect/>
          </a:stretch>
        </p:blipFill>
        <p:spPr bwMode="auto">
          <a:xfrm>
            <a:off x="342900" y="1828800"/>
            <a:ext cx="8458200" cy="4800600"/>
          </a:xfrm>
          <a:prstGeom prst="rect">
            <a:avLst/>
          </a:prstGeom>
          <a:noFill/>
          <a:ln w="9525">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Multi-Service</a:t>
            </a:r>
            <a:br>
              <a:rPr lang="en-US" smtClean="0"/>
            </a:br>
            <a:r>
              <a:rPr lang="en-US" smtClean="0"/>
              <a:t>Heterogeneous Network</a:t>
            </a:r>
          </a:p>
        </p:txBody>
      </p:sp>
      <p:sp>
        <p:nvSpPr>
          <p:cNvPr id="21507" name="Slide Number Placeholder 3"/>
          <p:cNvSpPr>
            <a:spLocks noGrp="1"/>
          </p:cNvSpPr>
          <p:nvPr>
            <p:ph type="sldNum" sz="quarter" idx="10"/>
          </p:nvPr>
        </p:nvSpPr>
        <p:spPr>
          <a:noFill/>
        </p:spPr>
        <p:txBody>
          <a:bodyPr/>
          <a:lstStyle/>
          <a:p>
            <a:fld id="{2E8CB040-5F1F-D844-BBC3-4569BD088F10}" type="slidenum">
              <a:rPr lang="en-US"/>
              <a:pPr/>
              <a:t>8</a:t>
            </a:fld>
            <a:endParaRPr lang="en-US"/>
          </a:p>
        </p:txBody>
      </p:sp>
      <p:sp>
        <p:nvSpPr>
          <p:cNvPr id="21508" name="Text Box 3"/>
          <p:cNvSpPr txBox="1">
            <a:spLocks noChangeArrowheads="1"/>
          </p:cNvSpPr>
          <p:nvPr/>
        </p:nvSpPr>
        <p:spPr bwMode="auto">
          <a:xfrm>
            <a:off x="271463" y="2032000"/>
            <a:ext cx="2087562" cy="4140200"/>
          </a:xfrm>
          <a:prstGeom prst="rect">
            <a:avLst/>
          </a:prstGeom>
          <a:solidFill>
            <a:srgbClr val="FFFF91"/>
          </a:solidFill>
          <a:ln w="9525">
            <a:noFill/>
            <a:miter lim="800000"/>
            <a:headEnd/>
            <a:tailEnd/>
          </a:ln>
        </p:spPr>
        <p:txBody>
          <a:bodyPr lIns="0" tIns="72000" rIns="0" bIns="0">
            <a:prstTxWarp prst="textNoShape">
              <a:avLst/>
            </a:prstTxWarp>
          </a:bodyPr>
          <a:lstStyle/>
          <a:p>
            <a:pPr algn="ctr">
              <a:lnSpc>
                <a:spcPct val="85000"/>
              </a:lnSpc>
              <a:spcBef>
                <a:spcPct val="15000"/>
              </a:spcBef>
            </a:pPr>
            <a:r>
              <a:rPr lang="en-US" sz="2400">
                <a:latin typeface="Arial" pitchFamily="-84" charset="0"/>
                <a:ea typeface="Arial" pitchFamily="-84" charset="0"/>
                <a:cs typeface="Arial" pitchFamily="-84" charset="0"/>
              </a:rPr>
              <a:t>Fixed</a:t>
            </a: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r>
              <a:rPr lang="en-US" sz="2400">
                <a:latin typeface="Arial" pitchFamily="-84" charset="0"/>
                <a:ea typeface="Arial" pitchFamily="-84" charset="0"/>
                <a:cs typeface="Arial" pitchFamily="-84" charset="0"/>
              </a:rPr>
              <a:t>DSL, Cable, FWA</a:t>
            </a:r>
            <a:endParaRPr lang="en-US" sz="2400" i="1">
              <a:latin typeface="Arial" pitchFamily="-84" charset="0"/>
              <a:ea typeface="Arial" pitchFamily="-84" charset="0"/>
              <a:cs typeface="Arial" pitchFamily="-84" charset="0"/>
            </a:endParaRPr>
          </a:p>
        </p:txBody>
      </p:sp>
      <p:sp>
        <p:nvSpPr>
          <p:cNvPr id="21509" name="Text Box 4"/>
          <p:cNvSpPr txBox="1">
            <a:spLocks noChangeArrowheads="1"/>
          </p:cNvSpPr>
          <p:nvPr/>
        </p:nvSpPr>
        <p:spPr bwMode="auto">
          <a:xfrm>
            <a:off x="4591050" y="2032000"/>
            <a:ext cx="2087563" cy="4140200"/>
          </a:xfrm>
          <a:prstGeom prst="rect">
            <a:avLst/>
          </a:prstGeom>
          <a:solidFill>
            <a:srgbClr val="FFB691"/>
          </a:solidFill>
          <a:ln w="9525">
            <a:noFill/>
            <a:miter lim="800000"/>
            <a:headEnd/>
            <a:tailEnd/>
          </a:ln>
        </p:spPr>
        <p:txBody>
          <a:bodyPr lIns="0" tIns="72000" rIns="0" bIns="0">
            <a:prstTxWarp prst="textNoShape">
              <a:avLst/>
            </a:prstTxWarp>
          </a:bodyPr>
          <a:lstStyle/>
          <a:p>
            <a:pPr algn="ctr">
              <a:lnSpc>
                <a:spcPct val="85000"/>
              </a:lnSpc>
              <a:spcBef>
                <a:spcPct val="15000"/>
              </a:spcBef>
            </a:pPr>
            <a:r>
              <a:rPr lang="en-US" sz="2400">
                <a:latin typeface="Arial" pitchFamily="-84" charset="0"/>
                <a:ea typeface="Arial" pitchFamily="-84" charset="0"/>
                <a:cs typeface="Arial" pitchFamily="-84" charset="0"/>
              </a:rPr>
              <a:t>Portable</a:t>
            </a: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r>
              <a:rPr lang="en-US" sz="2400">
                <a:latin typeface="Arial" pitchFamily="-84" charset="0"/>
                <a:ea typeface="Arial" pitchFamily="-84" charset="0"/>
                <a:cs typeface="Arial" pitchFamily="-84" charset="0"/>
              </a:rPr>
              <a:t>Wi-Fi</a:t>
            </a:r>
            <a:br>
              <a:rPr lang="en-US" sz="2400">
                <a:latin typeface="Arial" pitchFamily="-84" charset="0"/>
                <a:ea typeface="Arial" pitchFamily="-84" charset="0"/>
                <a:cs typeface="Arial" pitchFamily="-84" charset="0"/>
              </a:rPr>
            </a:b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r>
              <a:rPr lang="en-US" sz="2400" b="1" i="1">
                <a:latin typeface="Arial" pitchFamily="-84" charset="0"/>
                <a:ea typeface="Arial" pitchFamily="-84" charset="0"/>
                <a:cs typeface="Arial" pitchFamily="-84" charset="0"/>
              </a:rPr>
              <a:t>session continuity</a:t>
            </a:r>
          </a:p>
        </p:txBody>
      </p:sp>
      <p:sp>
        <p:nvSpPr>
          <p:cNvPr id="21510" name="Text Box 5"/>
          <p:cNvSpPr txBox="1">
            <a:spLocks noChangeArrowheads="1"/>
          </p:cNvSpPr>
          <p:nvPr/>
        </p:nvSpPr>
        <p:spPr bwMode="auto">
          <a:xfrm>
            <a:off x="6751638" y="2032000"/>
            <a:ext cx="2087562" cy="4140200"/>
          </a:xfrm>
          <a:prstGeom prst="rect">
            <a:avLst/>
          </a:prstGeom>
          <a:solidFill>
            <a:srgbClr val="FF9194"/>
          </a:solidFill>
          <a:ln w="9525">
            <a:noFill/>
            <a:miter lim="800000"/>
            <a:headEnd/>
            <a:tailEnd/>
          </a:ln>
        </p:spPr>
        <p:txBody>
          <a:bodyPr lIns="0" tIns="72000" rIns="0" bIns="0">
            <a:prstTxWarp prst="textNoShape">
              <a:avLst/>
            </a:prstTxWarp>
          </a:bodyPr>
          <a:lstStyle/>
          <a:p>
            <a:pPr algn="ctr">
              <a:lnSpc>
                <a:spcPct val="85000"/>
              </a:lnSpc>
              <a:spcBef>
                <a:spcPct val="15000"/>
              </a:spcBef>
            </a:pPr>
            <a:r>
              <a:rPr lang="en-US" sz="2400">
                <a:latin typeface="Arial" pitchFamily="-84" charset="0"/>
                <a:ea typeface="Arial" pitchFamily="-84" charset="0"/>
                <a:cs typeface="Arial" pitchFamily="-84" charset="0"/>
              </a:rPr>
              <a:t>Mobile</a:t>
            </a: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r>
              <a:rPr lang="en-US" sz="2400">
                <a:latin typeface="Arial" pitchFamily="-84" charset="0"/>
                <a:ea typeface="Arial" pitchFamily="-84" charset="0"/>
                <a:cs typeface="Arial" pitchFamily="-84" charset="0"/>
              </a:rPr>
              <a:t>Cellular</a:t>
            </a:r>
            <a:br>
              <a:rPr lang="en-US" sz="2400">
                <a:latin typeface="Arial" pitchFamily="-84" charset="0"/>
                <a:ea typeface="Arial" pitchFamily="-84" charset="0"/>
                <a:cs typeface="Arial" pitchFamily="-84" charset="0"/>
              </a:rPr>
            </a:b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r>
              <a:rPr lang="en-US" sz="2400" b="1" i="1">
                <a:latin typeface="Arial" pitchFamily="-84" charset="0"/>
                <a:ea typeface="Arial" pitchFamily="-84" charset="0"/>
                <a:cs typeface="Arial" pitchFamily="-84" charset="0"/>
              </a:rPr>
              <a:t>seamless handover</a:t>
            </a:r>
          </a:p>
        </p:txBody>
      </p:sp>
      <p:sp>
        <p:nvSpPr>
          <p:cNvPr id="21511" name="Text Box 18"/>
          <p:cNvSpPr txBox="1">
            <a:spLocks noChangeArrowheads="1"/>
          </p:cNvSpPr>
          <p:nvPr/>
        </p:nvSpPr>
        <p:spPr bwMode="auto">
          <a:xfrm>
            <a:off x="2432050" y="2032000"/>
            <a:ext cx="2089150" cy="4140200"/>
          </a:xfrm>
          <a:prstGeom prst="rect">
            <a:avLst/>
          </a:prstGeom>
          <a:solidFill>
            <a:srgbClr val="FFDA91"/>
          </a:solidFill>
          <a:ln w="9525">
            <a:noFill/>
            <a:miter lim="800000"/>
            <a:headEnd/>
            <a:tailEnd/>
          </a:ln>
        </p:spPr>
        <p:txBody>
          <a:bodyPr lIns="0" tIns="72000" rIns="0" bIns="0">
            <a:prstTxWarp prst="textNoShape">
              <a:avLst/>
            </a:prstTxWarp>
          </a:bodyPr>
          <a:lstStyle/>
          <a:p>
            <a:pPr algn="ctr">
              <a:lnSpc>
                <a:spcPct val="85000"/>
              </a:lnSpc>
              <a:spcBef>
                <a:spcPct val="15000"/>
              </a:spcBef>
            </a:pPr>
            <a:r>
              <a:rPr lang="en-US" sz="2400">
                <a:latin typeface="Arial" pitchFamily="-84" charset="0"/>
                <a:ea typeface="Arial" pitchFamily="-84" charset="0"/>
                <a:cs typeface="Arial" pitchFamily="-84" charset="0"/>
              </a:rPr>
              <a:t>Nomadic</a:t>
            </a: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r>
              <a:rPr lang="en-US" sz="2400">
                <a:latin typeface="Arial" pitchFamily="-84" charset="0"/>
                <a:ea typeface="Arial" pitchFamily="-84" charset="0"/>
                <a:cs typeface="Arial" pitchFamily="-84" charset="0"/>
              </a:rPr>
              <a:t>Fixed WiMAX</a:t>
            </a:r>
            <a:br>
              <a:rPr lang="en-US" sz="2400">
                <a:latin typeface="Arial" pitchFamily="-84" charset="0"/>
                <a:ea typeface="Arial" pitchFamily="-84" charset="0"/>
                <a:cs typeface="Arial" pitchFamily="-84" charset="0"/>
              </a:rPr>
            </a:br>
            <a:r>
              <a:rPr lang="en-US" sz="2400">
                <a:latin typeface="Arial" pitchFamily="-84" charset="0"/>
                <a:ea typeface="Arial" pitchFamily="-84" charset="0"/>
                <a:cs typeface="Arial" pitchFamily="-84" charset="0"/>
              </a:rPr>
              <a:t>Wi-Fi</a:t>
            </a: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endParaRPr lang="en-US" sz="2400">
              <a:latin typeface="Arial" pitchFamily="-84" charset="0"/>
              <a:ea typeface="Arial" pitchFamily="-84" charset="0"/>
              <a:cs typeface="Arial" pitchFamily="-84" charset="0"/>
            </a:endParaRPr>
          </a:p>
          <a:p>
            <a:pPr algn="ctr">
              <a:lnSpc>
                <a:spcPct val="85000"/>
              </a:lnSpc>
              <a:spcBef>
                <a:spcPct val="15000"/>
              </a:spcBef>
            </a:pPr>
            <a:endParaRPr lang="en-US" sz="2400" b="1" i="1">
              <a:latin typeface="Arial" pitchFamily="-84" charset="0"/>
              <a:ea typeface="Arial" pitchFamily="-84" charset="0"/>
              <a:cs typeface="Arial" pitchFamily="-84" charset="0"/>
            </a:endParaRPr>
          </a:p>
          <a:p>
            <a:pPr algn="ctr">
              <a:lnSpc>
                <a:spcPct val="85000"/>
              </a:lnSpc>
              <a:spcBef>
                <a:spcPct val="15000"/>
              </a:spcBef>
            </a:pPr>
            <a:r>
              <a:rPr lang="en-US" sz="2400" b="1" i="1">
                <a:latin typeface="Arial" pitchFamily="-84" charset="0"/>
                <a:ea typeface="Arial" pitchFamily="-84" charset="0"/>
                <a:cs typeface="Arial" pitchFamily="-84" charset="0"/>
              </a:rPr>
              <a:t>no session</a:t>
            </a:r>
          </a:p>
          <a:p>
            <a:pPr algn="ctr">
              <a:lnSpc>
                <a:spcPct val="85000"/>
              </a:lnSpc>
              <a:spcBef>
                <a:spcPct val="15000"/>
              </a:spcBef>
            </a:pPr>
            <a:r>
              <a:rPr lang="en-US" sz="2400" b="1" i="1">
                <a:latin typeface="Arial" pitchFamily="-84" charset="0"/>
                <a:ea typeface="Arial" pitchFamily="-84" charset="0"/>
                <a:cs typeface="Arial" pitchFamily="-84" charset="0"/>
              </a:rPr>
              <a:t>continuity</a:t>
            </a:r>
          </a:p>
        </p:txBody>
      </p:sp>
      <p:grpSp>
        <p:nvGrpSpPr>
          <p:cNvPr id="21512" name="Group 29"/>
          <p:cNvGrpSpPr>
            <a:grpSpLocks/>
          </p:cNvGrpSpPr>
          <p:nvPr/>
        </p:nvGrpSpPr>
        <p:grpSpPr bwMode="auto">
          <a:xfrm>
            <a:off x="487363" y="3278188"/>
            <a:ext cx="981075" cy="1522412"/>
            <a:chOff x="96" y="1616"/>
            <a:chExt cx="788" cy="1224"/>
          </a:xfrm>
        </p:grpSpPr>
        <p:pic>
          <p:nvPicPr>
            <p:cNvPr id="21520" name="Picture 30" descr="j0195384"/>
            <p:cNvPicPr>
              <a:picLocks noChangeAspect="1" noChangeArrowheads="1"/>
            </p:cNvPicPr>
            <p:nvPr/>
          </p:nvPicPr>
          <p:blipFill>
            <a:blip r:embed="rId2"/>
            <a:srcRect/>
            <a:stretch>
              <a:fillRect/>
            </a:stretch>
          </p:blipFill>
          <p:spPr bwMode="auto">
            <a:xfrm flipH="1">
              <a:off x="96" y="2320"/>
              <a:ext cx="509" cy="520"/>
            </a:xfrm>
            <a:prstGeom prst="rect">
              <a:avLst/>
            </a:prstGeom>
            <a:noFill/>
            <a:ln w="9525">
              <a:noFill/>
              <a:miter lim="800000"/>
              <a:headEnd/>
              <a:tailEnd/>
            </a:ln>
          </p:spPr>
        </p:pic>
        <p:sp>
          <p:nvSpPr>
            <p:cNvPr id="21521" name="Freeform 31"/>
            <p:cNvSpPr>
              <a:spLocks/>
            </p:cNvSpPr>
            <p:nvPr/>
          </p:nvSpPr>
          <p:spPr bwMode="auto">
            <a:xfrm>
              <a:off x="567" y="2251"/>
              <a:ext cx="181" cy="368"/>
            </a:xfrm>
            <a:custGeom>
              <a:avLst/>
              <a:gdLst>
                <a:gd name="T0" fmla="*/ 0 w 91"/>
                <a:gd name="T1" fmla="*/ 328 h 102"/>
                <a:gd name="T2" fmla="*/ 60 w 91"/>
                <a:gd name="T3" fmla="*/ 328 h 102"/>
                <a:gd name="T4" fmla="*/ 101 w 91"/>
                <a:gd name="T5" fmla="*/ 79 h 102"/>
                <a:gd name="T6" fmla="*/ 181 w 91"/>
                <a:gd name="T7" fmla="*/ 0 h 102"/>
                <a:gd name="T8" fmla="*/ 0 60000 65536"/>
                <a:gd name="T9" fmla="*/ 0 60000 65536"/>
                <a:gd name="T10" fmla="*/ 0 60000 65536"/>
                <a:gd name="T11" fmla="*/ 0 60000 65536"/>
                <a:gd name="T12" fmla="*/ 0 w 91"/>
                <a:gd name="T13" fmla="*/ 0 h 102"/>
                <a:gd name="T14" fmla="*/ 91 w 91"/>
                <a:gd name="T15" fmla="*/ 102 h 102"/>
              </a:gdLst>
              <a:ahLst/>
              <a:cxnLst>
                <a:cxn ang="T8">
                  <a:pos x="T0" y="T1"/>
                </a:cxn>
                <a:cxn ang="T9">
                  <a:pos x="T2" y="T3"/>
                </a:cxn>
                <a:cxn ang="T10">
                  <a:pos x="T4" y="T5"/>
                </a:cxn>
                <a:cxn ang="T11">
                  <a:pos x="T6" y="T7"/>
                </a:cxn>
              </a:cxnLst>
              <a:rect l="T12" t="T13" r="T14" b="T15"/>
              <a:pathLst>
                <a:path w="91" h="102">
                  <a:moveTo>
                    <a:pt x="0" y="91"/>
                  </a:moveTo>
                  <a:cubicBezTo>
                    <a:pt x="10" y="98"/>
                    <a:pt x="21" y="102"/>
                    <a:pt x="30" y="91"/>
                  </a:cubicBezTo>
                  <a:cubicBezTo>
                    <a:pt x="39" y="80"/>
                    <a:pt x="41" y="37"/>
                    <a:pt x="51" y="22"/>
                  </a:cubicBezTo>
                  <a:cubicBezTo>
                    <a:pt x="61" y="7"/>
                    <a:pt x="83" y="5"/>
                    <a:pt x="91" y="0"/>
                  </a:cubicBezTo>
                </a:path>
              </a:pathLst>
            </a:custGeom>
            <a:noFill/>
            <a:ln w="9525">
              <a:solidFill>
                <a:schemeClr val="tx1"/>
              </a:solidFill>
              <a:round/>
              <a:headEnd/>
              <a:tailEnd/>
            </a:ln>
          </p:spPr>
          <p:txBody>
            <a:bodyPr lIns="0" tIns="0">
              <a:prstTxWarp prst="textNoShape">
                <a:avLst/>
              </a:prstTxWarp>
            </a:bodyPr>
            <a:lstStyle/>
            <a:p>
              <a:pPr algn="ctr"/>
              <a:endParaRPr lang="en-US"/>
            </a:p>
          </p:txBody>
        </p:sp>
        <p:pic>
          <p:nvPicPr>
            <p:cNvPr id="21522" name="Picture 32" descr="typicalinstall"/>
            <p:cNvPicPr>
              <a:picLocks noChangeAspect="1" noChangeArrowheads="1"/>
            </p:cNvPicPr>
            <p:nvPr/>
          </p:nvPicPr>
          <p:blipFill>
            <a:blip r:embed="rId3">
              <a:clrChange>
                <a:clrFrom>
                  <a:srgbClr val="FFFFFF"/>
                </a:clrFrom>
                <a:clrTo>
                  <a:srgbClr val="FFFFFF">
                    <a:alpha val="0"/>
                  </a:srgbClr>
                </a:clrTo>
              </a:clrChange>
            </a:blip>
            <a:srcRect l="61122" t="8998" r="28680" b="68405"/>
            <a:stretch>
              <a:fillRect/>
            </a:stretch>
          </p:blipFill>
          <p:spPr bwMode="auto">
            <a:xfrm>
              <a:off x="750" y="1975"/>
              <a:ext cx="134" cy="323"/>
            </a:xfrm>
            <a:prstGeom prst="rect">
              <a:avLst/>
            </a:prstGeom>
            <a:noFill/>
            <a:ln w="9525">
              <a:noFill/>
              <a:miter lim="800000"/>
              <a:headEnd/>
              <a:tailEnd/>
            </a:ln>
          </p:spPr>
        </p:pic>
        <p:sp>
          <p:nvSpPr>
            <p:cNvPr id="21523" name="Freeform 33"/>
            <p:cNvSpPr>
              <a:spLocks/>
            </p:cNvSpPr>
            <p:nvPr/>
          </p:nvSpPr>
          <p:spPr bwMode="auto">
            <a:xfrm>
              <a:off x="270" y="1616"/>
              <a:ext cx="499" cy="1180"/>
            </a:xfrm>
            <a:custGeom>
              <a:avLst/>
              <a:gdLst>
                <a:gd name="T0" fmla="*/ 499 w 499"/>
                <a:gd name="T1" fmla="*/ 1180 h 1180"/>
                <a:gd name="T2" fmla="*/ 499 w 499"/>
                <a:gd name="T3" fmla="*/ 409 h 1180"/>
                <a:gd name="T4" fmla="*/ 0 w 499"/>
                <a:gd name="T5" fmla="*/ 0 h 1180"/>
                <a:gd name="T6" fmla="*/ 0 60000 65536"/>
                <a:gd name="T7" fmla="*/ 0 60000 65536"/>
                <a:gd name="T8" fmla="*/ 0 60000 65536"/>
                <a:gd name="T9" fmla="*/ 0 w 499"/>
                <a:gd name="T10" fmla="*/ 0 h 1180"/>
                <a:gd name="T11" fmla="*/ 499 w 499"/>
                <a:gd name="T12" fmla="*/ 1180 h 1180"/>
              </a:gdLst>
              <a:ahLst/>
              <a:cxnLst>
                <a:cxn ang="T6">
                  <a:pos x="T0" y="T1"/>
                </a:cxn>
                <a:cxn ang="T7">
                  <a:pos x="T2" y="T3"/>
                </a:cxn>
                <a:cxn ang="T8">
                  <a:pos x="T4" y="T5"/>
                </a:cxn>
              </a:cxnLst>
              <a:rect l="T9" t="T10" r="T11" b="T12"/>
              <a:pathLst>
                <a:path w="499" h="1180">
                  <a:moveTo>
                    <a:pt x="499" y="1180"/>
                  </a:moveTo>
                  <a:lnTo>
                    <a:pt x="499" y="409"/>
                  </a:lnTo>
                  <a:lnTo>
                    <a:pt x="0" y="0"/>
                  </a:lnTo>
                </a:path>
              </a:pathLst>
            </a:custGeom>
            <a:noFill/>
            <a:ln w="28575">
              <a:solidFill>
                <a:schemeClr val="accent2"/>
              </a:solidFill>
              <a:round/>
              <a:headEnd/>
              <a:tailEnd/>
            </a:ln>
          </p:spPr>
          <p:txBody>
            <a:bodyPr lIns="0" tIns="0">
              <a:prstTxWarp prst="textNoShape">
                <a:avLst/>
              </a:prstTxWarp>
            </a:bodyPr>
            <a:lstStyle/>
            <a:p>
              <a:pPr algn="ctr"/>
              <a:endParaRPr lang="en-US"/>
            </a:p>
          </p:txBody>
        </p:sp>
      </p:grpSp>
      <p:grpSp>
        <p:nvGrpSpPr>
          <p:cNvPr id="21513" name="Group 34"/>
          <p:cNvGrpSpPr>
            <a:grpSpLocks/>
          </p:cNvGrpSpPr>
          <p:nvPr/>
        </p:nvGrpSpPr>
        <p:grpSpPr bwMode="auto">
          <a:xfrm>
            <a:off x="1069975" y="4800600"/>
            <a:ext cx="966788" cy="896938"/>
            <a:chOff x="96" y="2320"/>
            <a:chExt cx="561" cy="520"/>
          </a:xfrm>
        </p:grpSpPr>
        <p:pic>
          <p:nvPicPr>
            <p:cNvPr id="21517" name="Picture 35" descr="j0195384"/>
            <p:cNvPicPr>
              <a:picLocks noChangeAspect="1" noChangeArrowheads="1"/>
            </p:cNvPicPr>
            <p:nvPr/>
          </p:nvPicPr>
          <p:blipFill>
            <a:blip r:embed="rId2"/>
            <a:srcRect/>
            <a:stretch>
              <a:fillRect/>
            </a:stretch>
          </p:blipFill>
          <p:spPr bwMode="auto">
            <a:xfrm flipH="1">
              <a:off x="96" y="2320"/>
              <a:ext cx="509" cy="520"/>
            </a:xfrm>
            <a:prstGeom prst="rect">
              <a:avLst/>
            </a:prstGeom>
            <a:noFill/>
            <a:ln w="9525">
              <a:noFill/>
              <a:miter lim="800000"/>
              <a:headEnd/>
              <a:tailEnd/>
            </a:ln>
          </p:spPr>
        </p:pic>
        <p:sp>
          <p:nvSpPr>
            <p:cNvPr id="21518" name="AutoShape 36"/>
            <p:cNvSpPr>
              <a:spLocks noChangeArrowheads="1"/>
            </p:cNvSpPr>
            <p:nvPr/>
          </p:nvSpPr>
          <p:spPr bwMode="auto">
            <a:xfrm>
              <a:off x="612" y="2456"/>
              <a:ext cx="45" cy="90"/>
            </a:xfrm>
            <a:prstGeom prst="cube">
              <a:avLst>
                <a:gd name="adj" fmla="val 74727"/>
              </a:avLst>
            </a:prstGeom>
            <a:solidFill>
              <a:srgbClr val="BAD1E8"/>
            </a:solidFill>
            <a:ln w="6350">
              <a:solidFill>
                <a:schemeClr val="tx1"/>
              </a:solidFill>
              <a:miter lim="800000"/>
              <a:headEnd/>
              <a:tailEnd/>
            </a:ln>
          </p:spPr>
          <p:txBody>
            <a:bodyPr wrap="none" lIns="0" tIns="0" anchor="ctr">
              <a:prstTxWarp prst="textNoShape">
                <a:avLst/>
              </a:prstTxWarp>
            </a:bodyPr>
            <a:lstStyle/>
            <a:p>
              <a:pPr algn="ctr"/>
              <a:endParaRPr lang="en-US"/>
            </a:p>
          </p:txBody>
        </p:sp>
        <p:sp>
          <p:nvSpPr>
            <p:cNvPr id="21519" name="Freeform 37"/>
            <p:cNvSpPr>
              <a:spLocks/>
            </p:cNvSpPr>
            <p:nvPr/>
          </p:nvSpPr>
          <p:spPr bwMode="auto">
            <a:xfrm>
              <a:off x="567" y="2517"/>
              <a:ext cx="45" cy="102"/>
            </a:xfrm>
            <a:custGeom>
              <a:avLst/>
              <a:gdLst>
                <a:gd name="T0" fmla="*/ 0 w 91"/>
                <a:gd name="T1" fmla="*/ 91 h 102"/>
                <a:gd name="T2" fmla="*/ 15 w 91"/>
                <a:gd name="T3" fmla="*/ 91 h 102"/>
                <a:gd name="T4" fmla="*/ 25 w 91"/>
                <a:gd name="T5" fmla="*/ 22 h 102"/>
                <a:gd name="T6" fmla="*/ 45 w 91"/>
                <a:gd name="T7" fmla="*/ 0 h 102"/>
                <a:gd name="T8" fmla="*/ 0 60000 65536"/>
                <a:gd name="T9" fmla="*/ 0 60000 65536"/>
                <a:gd name="T10" fmla="*/ 0 60000 65536"/>
                <a:gd name="T11" fmla="*/ 0 60000 65536"/>
                <a:gd name="T12" fmla="*/ 0 w 91"/>
                <a:gd name="T13" fmla="*/ 0 h 102"/>
                <a:gd name="T14" fmla="*/ 91 w 91"/>
                <a:gd name="T15" fmla="*/ 102 h 102"/>
              </a:gdLst>
              <a:ahLst/>
              <a:cxnLst>
                <a:cxn ang="T8">
                  <a:pos x="T0" y="T1"/>
                </a:cxn>
                <a:cxn ang="T9">
                  <a:pos x="T2" y="T3"/>
                </a:cxn>
                <a:cxn ang="T10">
                  <a:pos x="T4" y="T5"/>
                </a:cxn>
                <a:cxn ang="T11">
                  <a:pos x="T6" y="T7"/>
                </a:cxn>
              </a:cxnLst>
              <a:rect l="T12" t="T13" r="T14" b="T15"/>
              <a:pathLst>
                <a:path w="91" h="102">
                  <a:moveTo>
                    <a:pt x="0" y="91"/>
                  </a:moveTo>
                  <a:cubicBezTo>
                    <a:pt x="10" y="98"/>
                    <a:pt x="21" y="102"/>
                    <a:pt x="30" y="91"/>
                  </a:cubicBezTo>
                  <a:cubicBezTo>
                    <a:pt x="39" y="80"/>
                    <a:pt x="41" y="37"/>
                    <a:pt x="51" y="22"/>
                  </a:cubicBezTo>
                  <a:cubicBezTo>
                    <a:pt x="61" y="7"/>
                    <a:pt x="83" y="5"/>
                    <a:pt x="91" y="0"/>
                  </a:cubicBezTo>
                </a:path>
              </a:pathLst>
            </a:custGeom>
            <a:noFill/>
            <a:ln w="9525">
              <a:solidFill>
                <a:schemeClr val="tx1"/>
              </a:solidFill>
              <a:round/>
              <a:headEnd/>
              <a:tailEnd/>
            </a:ln>
          </p:spPr>
          <p:txBody>
            <a:bodyPr lIns="0" tIns="0">
              <a:prstTxWarp prst="textNoShape">
                <a:avLst/>
              </a:prstTxWarp>
            </a:bodyPr>
            <a:lstStyle/>
            <a:p>
              <a:pPr algn="ctr"/>
              <a:endParaRPr lang="en-US"/>
            </a:p>
          </p:txBody>
        </p:sp>
      </p:grpSp>
      <p:pic>
        <p:nvPicPr>
          <p:cNvPr id="21514" name="Picture 39" descr="PE01868_"/>
          <p:cNvPicPr>
            <a:picLocks noChangeAspect="1" noChangeArrowheads="1"/>
          </p:cNvPicPr>
          <p:nvPr/>
        </p:nvPicPr>
        <p:blipFill>
          <a:blip r:embed="rId4"/>
          <a:srcRect/>
          <a:stretch>
            <a:fillRect/>
          </a:stretch>
        </p:blipFill>
        <p:spPr bwMode="auto">
          <a:xfrm>
            <a:off x="6861175" y="3733800"/>
            <a:ext cx="1846263" cy="1276350"/>
          </a:xfrm>
          <a:prstGeom prst="rect">
            <a:avLst/>
          </a:prstGeom>
          <a:noFill/>
          <a:ln w="9525">
            <a:noFill/>
            <a:miter lim="800000"/>
            <a:headEnd/>
            <a:tailEnd/>
          </a:ln>
        </p:spPr>
      </p:pic>
      <p:pic>
        <p:nvPicPr>
          <p:cNvPr id="21515" name="Picture 41" descr="j0245209"/>
          <p:cNvPicPr>
            <a:picLocks noChangeAspect="1" noChangeArrowheads="1"/>
          </p:cNvPicPr>
          <p:nvPr/>
        </p:nvPicPr>
        <p:blipFill>
          <a:blip r:embed="rId5"/>
          <a:srcRect/>
          <a:stretch>
            <a:fillRect/>
          </a:stretch>
        </p:blipFill>
        <p:spPr bwMode="auto">
          <a:xfrm>
            <a:off x="4875213" y="3733800"/>
            <a:ext cx="1546225" cy="1371600"/>
          </a:xfrm>
          <a:prstGeom prst="rect">
            <a:avLst/>
          </a:prstGeom>
          <a:noFill/>
          <a:ln w="9525">
            <a:noFill/>
            <a:miter lim="800000"/>
            <a:headEnd/>
            <a:tailEnd/>
          </a:ln>
        </p:spPr>
      </p:pic>
      <p:pic>
        <p:nvPicPr>
          <p:cNvPr id="21516" name="Picture 42" descr="j0296215"/>
          <p:cNvPicPr>
            <a:picLocks noChangeAspect="1" noChangeArrowheads="1"/>
          </p:cNvPicPr>
          <p:nvPr/>
        </p:nvPicPr>
        <p:blipFill>
          <a:blip r:embed="rId6"/>
          <a:srcRect/>
          <a:stretch>
            <a:fillRect/>
          </a:stretch>
        </p:blipFill>
        <p:spPr bwMode="auto">
          <a:xfrm>
            <a:off x="2611438" y="3657600"/>
            <a:ext cx="1676400" cy="1527175"/>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Multi-Operator</a:t>
            </a:r>
            <a:br>
              <a:rPr lang="en-US" smtClean="0"/>
            </a:br>
            <a:r>
              <a:rPr lang="en-US" smtClean="0"/>
              <a:t>Heterogeneous Network</a:t>
            </a:r>
          </a:p>
        </p:txBody>
      </p:sp>
      <p:sp>
        <p:nvSpPr>
          <p:cNvPr id="22531" name="Slide Number Placeholder 3"/>
          <p:cNvSpPr>
            <a:spLocks noGrp="1"/>
          </p:cNvSpPr>
          <p:nvPr>
            <p:ph type="sldNum" sz="quarter" idx="10"/>
          </p:nvPr>
        </p:nvSpPr>
        <p:spPr>
          <a:noFill/>
        </p:spPr>
        <p:txBody>
          <a:bodyPr/>
          <a:lstStyle/>
          <a:p>
            <a:fld id="{A32A09CD-4BDE-324E-9FEA-90A1689E6C6D}" type="slidenum">
              <a:rPr lang="en-US"/>
              <a:pPr/>
              <a:t>9</a:t>
            </a:fld>
            <a:endParaRPr lang="en-US"/>
          </a:p>
        </p:txBody>
      </p:sp>
      <p:pic>
        <p:nvPicPr>
          <p:cNvPr id="22532" name="Picture 4"/>
          <p:cNvPicPr>
            <a:picLocks noChangeAspect="1"/>
          </p:cNvPicPr>
          <p:nvPr/>
        </p:nvPicPr>
        <p:blipFill>
          <a:blip r:embed="rId2"/>
          <a:srcRect/>
          <a:stretch>
            <a:fillRect/>
          </a:stretch>
        </p:blipFill>
        <p:spPr bwMode="auto">
          <a:xfrm>
            <a:off x="304800" y="1752600"/>
            <a:ext cx="8610600" cy="4646613"/>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Default - Title and Content">
  <a:themeElements>
    <a:clrScheme name="">
      <a:dk1>
        <a:srgbClr val="3F3F3F"/>
      </a:dk1>
      <a:lt1>
        <a:srgbClr val="FFFFFF"/>
      </a:lt1>
      <a:dk2>
        <a:srgbClr val="000000"/>
      </a:dk2>
      <a:lt2>
        <a:srgbClr val="000000"/>
      </a:lt2>
      <a:accent1>
        <a:srgbClr val="F3EB00"/>
      </a:accent1>
      <a:accent2>
        <a:srgbClr val="333399"/>
      </a:accent2>
      <a:accent3>
        <a:srgbClr val="FFFFFF"/>
      </a:accent3>
      <a:accent4>
        <a:srgbClr val="343434"/>
      </a:accent4>
      <a:accent5>
        <a:srgbClr val="F8F3AA"/>
      </a:accent5>
      <a:accent6>
        <a:srgbClr val="2D2D8A"/>
      </a:accent6>
      <a:hlink>
        <a:srgbClr val="009999"/>
      </a:hlink>
      <a:folHlink>
        <a:srgbClr val="99CC00"/>
      </a:folHlink>
    </a:clrScheme>
    <a:fontScheme name="Default - Title and Conten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pitchFamily="-65" charset="0"/>
            <a:ea typeface="ヒラギノ角ゴ ProN W3" pitchFamily="-65" charset="-128"/>
            <a:cs typeface="ヒラギノ角ゴ ProN W3" pitchFamily="-65" charset="-128"/>
            <a:sym typeface="Gill Sans" pitchFamily="-65"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TotalTime>
  <Pages>0</Pages>
  <Words>3933</Words>
  <Characters>0</Characters>
  <Application>Microsoft Macintosh PowerPoint</Application>
  <PresentationFormat>On-screen Show (4:3)</PresentationFormat>
  <Lines>0</Lines>
  <Paragraphs>673</Paragraphs>
  <Slides>60</Slides>
  <Notes>2</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Default - Title and Content</vt:lpstr>
      <vt:lpstr>Clip</vt:lpstr>
      <vt:lpstr>Slide 1</vt:lpstr>
      <vt:lpstr>IEEE 802 Tutorial –  Heterogeneous Networking among the IEEE 802 Family: Proposal for an ONMI Standard  16 July 2012 San Diego, CA, USA  Harry Bims (Bims Laboratories, Inc.)  Max Riegel (Nokia Siemens Networks) Roger Marks (Consensii LLC; WiMAX Forum)  Charlie Perkins (Futurewei)   Juan Carlos Zúñiga (InterDigital Communications, LLC)</vt:lpstr>
      <vt:lpstr>Abstract  Proposals arising in the IEEE 802.16 Study Group on Heterogeneous Networks (HetNet Study Group) have suggested the development of a new IEEE 802 Open Mobile Network Interface (OMNI) standard to specify a common method of heterogeneous networking among all (or at least many) IEEE 802 access technologies for mobile broadband IP services. This tutorial highlights discussions within the Study Group and current plans, particularly in the context of related activities and specifications from other organizations, including IETF and the WiMAX Forum. The intent is to inform IEEE 802 participants about the current thoughts, directions and evolving plans, including considerations about the best home for eventual standardization work, and to encourage additional perspectives.</vt:lpstr>
      <vt:lpstr>Status of IEEE 802.16’s HetNet Study Group (“Study Group on WirelessMAN radio interface in Heterogeneous Networks”)  Harry Bims Bims Laboratories, Inc.  see also: IEEE 802.16-12-0390-01-Gdoc IEEE 802.16-12-0351-00-Shet IEEE 802.16-12-0354-00-Shet IEEE 802.16-12-0392-00-Shet IEEE 802.16-12-0397-00-Shet </vt:lpstr>
      <vt:lpstr>What exactly is a heterogeneous network?</vt:lpstr>
      <vt:lpstr>Multi-tier or Multi-Layer Heterogeneous Network (single RAT)</vt:lpstr>
      <vt:lpstr>Multi-RAT Heterogeneous Network</vt:lpstr>
      <vt:lpstr>Multi-Service Heterogeneous Network</vt:lpstr>
      <vt:lpstr>Multi-Operator Heterogeneous Network</vt:lpstr>
      <vt:lpstr>IEEE 802 Scope per IEEE Std 802-2001</vt:lpstr>
      <vt:lpstr>IEEE 802 Scope per IEEE P802-REV/D1.4 (June 2012)</vt:lpstr>
      <vt:lpstr>HetNet Study Group Proposals</vt:lpstr>
      <vt:lpstr>Estimated OMNI Project Timeline</vt:lpstr>
      <vt:lpstr>WiMAX Network Architecture Concepts for Heterogeneous Networking in IEEE802  Max Riegel Nokia Siemens Networks  see also: IEEE 802.16-12-0354-00-Shet IEEE 802.16-12-0355-00-Shet</vt:lpstr>
      <vt:lpstr>Heterogeneous Networking</vt:lpstr>
      <vt:lpstr>Why Heterogeneous Networking?</vt:lpstr>
      <vt:lpstr>Network Partitioning for the Internet</vt:lpstr>
      <vt:lpstr>Multi- RAT/Service/Operator Networking </vt:lpstr>
      <vt:lpstr>For Comparison: The legacy Mobile Network Structure</vt:lpstr>
      <vt:lpstr>Mobile Network Architectures </vt:lpstr>
      <vt:lpstr>WiMAX Network Entities</vt:lpstr>
      <vt:lpstr>WiMAX Reference Points</vt:lpstr>
      <vt:lpstr>Mobile WiMAX Network Reference Model</vt:lpstr>
      <vt:lpstr>‘Heterogeneous’ Deployment of the Mobile WiMAX Architecture</vt:lpstr>
      <vt:lpstr>WiMAX Networking Summarized</vt:lpstr>
      <vt:lpstr>Heterogeneous Networking in IEEE 802</vt:lpstr>
      <vt:lpstr>Mobile WiMAX Specification Framework</vt:lpstr>
      <vt:lpstr>Leveraging WiMAX Specifications for heterogeneous networking in IEEE 802</vt:lpstr>
      <vt:lpstr>References for  Mobile WiMAX Networking</vt:lpstr>
      <vt:lpstr>An IEEE 802 OmniRAN  Roger Marks Consensii LLC &amp; WiMAX Forum  see also: IEEE 802.16-12-0350-00-Shet IEEE 802.16-12-0351-01-Shet IEEE 802.16-12-0352-01-Shet IEEE 802.16-12-0449-00-Shet IEEE 802.16-12-0450-00-Shet</vt:lpstr>
      <vt:lpstr>“OmniRAN” Terminology</vt:lpstr>
      <vt:lpstr>The Internet over IEEE 802</vt:lpstr>
      <vt:lpstr>Mind the Gap</vt:lpstr>
      <vt:lpstr>IEEE 802.16 in Commercial Service </vt:lpstr>
      <vt:lpstr>Closing the Gap: OmniRAN as a HetNet</vt:lpstr>
      <vt:lpstr>OmniRAN Functionality Menu</vt:lpstr>
      <vt:lpstr>WiMAX Forum Network Architecture</vt:lpstr>
      <vt:lpstr>OmniRAN Architecture</vt:lpstr>
      <vt:lpstr>Target Market for OmniRAN</vt:lpstr>
      <vt:lpstr>Segment Conclusions</vt:lpstr>
      <vt:lpstr>IETF Baseline Mobility and Architectures      Charlie Perkins Futurewei     </vt:lpstr>
      <vt:lpstr>IETF Advanced Mobility      Juan Carlos Zúñiga InterDigital Communications, LLC   </vt:lpstr>
      <vt:lpstr>IP Flow Mobility (IFOM)</vt:lpstr>
      <vt:lpstr>IP Flow Mobility (IFOM)</vt:lpstr>
      <vt:lpstr>IP Flow Mobility</vt:lpstr>
      <vt:lpstr>Logical Interface – Data Plane</vt:lpstr>
      <vt:lpstr>802.21 MIHS – Control Plane</vt:lpstr>
      <vt:lpstr>IETF Dynamic / Distributed Mobility Management (DMM)</vt:lpstr>
      <vt:lpstr>DMM Problem Statement</vt:lpstr>
      <vt:lpstr>Use Case 1: Low Mobility User    </vt:lpstr>
      <vt:lpstr>Use Case 2: Local Content/Breakout    </vt:lpstr>
      <vt:lpstr>Use Case 3: Mobility-enabled Apps  </vt:lpstr>
      <vt:lpstr>Dynamic/Distributed Mobility Management (DMM) – IETF Solutions</vt:lpstr>
      <vt:lpstr>DMM (1) </vt:lpstr>
      <vt:lpstr>Client-based DMM (2a)</vt:lpstr>
      <vt:lpstr>Client-based DMM (3a)</vt:lpstr>
      <vt:lpstr>Network-based DMM (2b)</vt:lpstr>
      <vt:lpstr>Network-based DMM (3b)</vt:lpstr>
      <vt:lpstr>OmniRAN and IP Mobility</vt:lpstr>
      <vt:lpstr>Questions and Answers      http://wirelessman.org/sg/het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Roger Marks</dc:creator>
  <cp:keywords/>
  <dc:description/>
  <cp:lastModifiedBy>Roger Marks</cp:lastModifiedBy>
  <cp:revision>164</cp:revision>
  <dcterms:created xsi:type="dcterms:W3CDTF">2012-07-15T19:46:12Z</dcterms:created>
  <dcterms:modified xsi:type="dcterms:W3CDTF">2012-07-15T19:47:19Z</dcterms:modified>
</cp:coreProperties>
</file>