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1" r:id="rId3"/>
    <p:sldId id="275" r:id="rId4"/>
    <p:sldId id="272" r:id="rId5"/>
    <p:sldId id="273" r:id="rId6"/>
    <p:sldId id="274" r:id="rId7"/>
    <p:sldId id="270" r:id="rId8"/>
    <p:sldId id="258" r:id="rId9"/>
    <p:sldId id="257" r:id="rId10"/>
    <p:sldId id="260" r:id="rId11"/>
    <p:sldId id="261" r:id="rId12"/>
    <p:sldId id="262" r:id="rId13"/>
    <p:sldId id="263" r:id="rId14"/>
    <p:sldId id="264" r:id="rId15"/>
    <p:sldId id="265" r:id="rId16"/>
    <p:sldId id="266"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5FD9"/>
    <a:srgbClr val="FFFF66"/>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81" autoAdjust="0"/>
    <p:restoredTop sz="94689" autoAdjust="0"/>
  </p:normalViewPr>
  <p:slideViewPr>
    <p:cSldViewPr>
      <p:cViewPr varScale="1">
        <p:scale>
          <a:sx n="82" d="100"/>
          <a:sy n="82" d="100"/>
        </p:scale>
        <p:origin x="-2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A7973E-F42B-4712-86B2-34B4053B14E6}" type="datetimeFigureOut">
              <a:rPr lang="en-US" smtClean="0"/>
              <a:pPr/>
              <a:t>7/15/2012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2FE65D-222C-4249-992A-D2D986E4162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AE60CB80-2DFD-4100-9ACB-C0EA08C3A765}" type="datetime1">
              <a:rPr lang="zh-CN" altLang="en-US" smtClean="0"/>
              <a:pPr/>
              <a:t>2012/7/15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7E828C0-0F76-484F-AE71-A34ECDDB4DBF}"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AF084F57-383D-449F-A570-142892681CD9}" type="datetime1">
              <a:rPr lang="zh-CN" altLang="en-US" smtClean="0"/>
              <a:pPr/>
              <a:t>2012/7/15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7E828C0-0F76-484F-AE71-A34ECDDB4DBF}"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FF07A33-1375-4429-A048-04E0353D5247}" type="datetime1">
              <a:rPr lang="zh-CN" altLang="en-US" smtClean="0"/>
              <a:pPr/>
              <a:t>2012/7/15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7E828C0-0F76-484F-AE71-A34ECDDB4DBF}"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29F3516-C914-4656-976C-1A98AD6B6F19}" type="datetime1">
              <a:rPr lang="zh-CN" altLang="en-US" smtClean="0"/>
              <a:pPr/>
              <a:t>2012/7/15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7E828C0-0F76-484F-AE71-A34ECDDB4DBF}"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69EB716D-A2B2-4F31-BC74-26443DB499DD}" type="datetime1">
              <a:rPr lang="zh-CN" altLang="en-US" smtClean="0"/>
              <a:pPr/>
              <a:t>2012/7/15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7E828C0-0F76-484F-AE71-A34ECDDB4DBF}"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1BF677B9-9246-4E22-BD98-5D75545BF5BA}" type="datetime1">
              <a:rPr lang="zh-CN" altLang="en-US" smtClean="0"/>
              <a:pPr/>
              <a:t>2012/7/15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7E828C0-0F76-484F-AE71-A34ECDDB4DBF}"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69707B48-D3E5-49BF-B712-51D5B1306607}" type="datetime1">
              <a:rPr lang="zh-CN" altLang="en-US" smtClean="0"/>
              <a:pPr/>
              <a:t>2012/7/15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7E828C0-0F76-484F-AE71-A34ECDDB4DBF}"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E5D114C0-BE68-41FA-BDD3-BD235780E7CC}" type="datetime1">
              <a:rPr lang="zh-CN" altLang="en-US" smtClean="0"/>
              <a:pPr/>
              <a:t>2012/7/15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7E828C0-0F76-484F-AE71-A34ECDDB4DBF}"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C6B6583-4D6D-4CF7-B531-EE52F1358CF4}" type="datetime1">
              <a:rPr lang="zh-CN" altLang="en-US" smtClean="0"/>
              <a:pPr/>
              <a:t>2012/7/15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7E828C0-0F76-484F-AE71-A34ECDDB4DBF}"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995DA8A-387C-42F9-B127-498C72C2FBE8}" type="datetime1">
              <a:rPr lang="zh-CN" altLang="en-US" smtClean="0"/>
              <a:pPr/>
              <a:t>2012/7/15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7E828C0-0F76-484F-AE71-A34ECDDB4DBF}"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50F3E0A-7CE2-41EF-9ECE-29CF41D9E334}" type="datetime1">
              <a:rPr lang="zh-CN" altLang="en-US" smtClean="0"/>
              <a:pPr/>
              <a:t>2012/7/15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7E828C0-0F76-484F-AE71-A34ECDDB4DBF}"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D2383C-9C32-4784-8C3B-E6082B3EA191}" type="datetime1">
              <a:rPr lang="zh-CN" altLang="en-US" smtClean="0"/>
              <a:pPr/>
              <a:t>2012/7/15</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E828C0-0F76-484F-AE71-A34ECDDB4DB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png"/><Relationship Id="rId4"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dirty="0" smtClean="0"/>
              <a:t>Mobile IP, PMIP, FMC, and a little bit more</a:t>
            </a:r>
            <a:endParaRPr lang="zh-CN" altLang="en-US" dirty="0"/>
          </a:p>
        </p:txBody>
      </p:sp>
      <p:sp>
        <p:nvSpPr>
          <p:cNvPr id="3" name="副标题 2"/>
          <p:cNvSpPr>
            <a:spLocks noGrp="1"/>
          </p:cNvSpPr>
          <p:nvPr>
            <p:ph type="subTitle" idx="1"/>
          </p:nvPr>
        </p:nvSpPr>
        <p:spPr/>
        <p:txBody>
          <a:bodyPr>
            <a:normAutofit/>
          </a:bodyPr>
          <a:lstStyle/>
          <a:p>
            <a:r>
              <a:rPr lang="en-US" altLang="zh-CN" dirty="0" smtClean="0"/>
              <a:t>Charlie Perkins</a:t>
            </a:r>
            <a:endParaRPr lang="en-US" altLang="zh-CN" dirty="0" smtClean="0"/>
          </a:p>
          <a:p>
            <a:r>
              <a:rPr lang="en-US" altLang="zh-CN" dirty="0" smtClean="0"/>
              <a:t>Futurewei</a:t>
            </a:r>
            <a:endParaRPr lang="en-US" altLang="zh-CN" dirty="0" smtClean="0"/>
          </a:p>
        </p:txBody>
      </p:sp>
      <p:sp>
        <p:nvSpPr>
          <p:cNvPr id="4" name="Slide Number Placeholder 3"/>
          <p:cNvSpPr>
            <a:spLocks noGrp="1"/>
          </p:cNvSpPr>
          <p:nvPr>
            <p:ph type="sldNum" sz="quarter" idx="12"/>
          </p:nvPr>
        </p:nvSpPr>
        <p:spPr/>
        <p:txBody>
          <a:bodyPr/>
          <a:lstStyle/>
          <a:p>
            <a:fld id="{27E828C0-0F76-484F-AE71-A34ECDDB4DBF}" type="slidenum">
              <a:rPr lang="zh-CN" altLang="en-US" smtClean="0"/>
              <a:pPr/>
              <a:t>1</a:t>
            </a:fld>
            <a:endParaRPr lang="zh-CN"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Key issues in FMC</a:t>
            </a:r>
            <a:endParaRPr lang="zh-CN" altLang="en-US" dirty="0"/>
          </a:p>
        </p:txBody>
      </p:sp>
      <p:sp>
        <p:nvSpPr>
          <p:cNvPr id="3" name="内容占位符 2"/>
          <p:cNvSpPr>
            <a:spLocks noGrp="1"/>
          </p:cNvSpPr>
          <p:nvPr>
            <p:ph idx="1"/>
          </p:nvPr>
        </p:nvSpPr>
        <p:spPr/>
        <p:txBody>
          <a:bodyPr/>
          <a:lstStyle/>
          <a:p>
            <a:pPr marL="514350" indent="-514350">
              <a:buFont typeface="+mj-lt"/>
              <a:buAutoNum type="arabicPeriod"/>
            </a:pPr>
            <a:r>
              <a:rPr lang="en-US" altLang="zh-CN" dirty="0" smtClean="0"/>
              <a:t>UE identification in FBB network</a:t>
            </a:r>
          </a:p>
          <a:p>
            <a:pPr marL="514350" indent="-514350">
              <a:buFont typeface="+mj-lt"/>
              <a:buAutoNum type="arabicPeriod"/>
            </a:pPr>
            <a:r>
              <a:rPr lang="en-US" altLang="zh-CN" dirty="0" smtClean="0"/>
              <a:t>Femto Access Point (FAP) Management</a:t>
            </a:r>
          </a:p>
          <a:p>
            <a:pPr marL="514350" indent="-514350">
              <a:buFont typeface="+mj-lt"/>
              <a:buAutoNum type="arabicPeriod"/>
            </a:pPr>
            <a:r>
              <a:rPr lang="en-US" altLang="zh-CN" dirty="0" smtClean="0"/>
              <a:t>Device type identification</a:t>
            </a:r>
          </a:p>
          <a:p>
            <a:pPr marL="514350" indent="-514350">
              <a:buFont typeface="+mj-lt"/>
              <a:buAutoNum type="arabicPeriod"/>
            </a:pPr>
            <a:r>
              <a:rPr lang="en-US" altLang="zh-CN" dirty="0" smtClean="0"/>
              <a:t>Carrier Grade NAT (CGN) related issues</a:t>
            </a:r>
          </a:p>
          <a:p>
            <a:pPr marL="514350" indent="-514350">
              <a:buFont typeface="+mj-lt"/>
              <a:buAutoNum type="arabicPeriod"/>
            </a:pPr>
            <a:r>
              <a:rPr lang="en-US" altLang="zh-CN" dirty="0" smtClean="0"/>
              <a:t>UE mobility in FBB network</a:t>
            </a:r>
          </a:p>
          <a:p>
            <a:pPr marL="514350" indent="-514350">
              <a:buFont typeface="+mj-lt"/>
              <a:buAutoNum type="arabicPeriod"/>
            </a:pPr>
            <a:r>
              <a:rPr lang="en-US" altLang="zh-CN" dirty="0" smtClean="0"/>
              <a:t>Flow mobility between different interfaces</a:t>
            </a:r>
            <a:endParaRPr lang="zh-CN" altLang="en-US" dirty="0"/>
          </a:p>
        </p:txBody>
      </p:sp>
      <p:sp>
        <p:nvSpPr>
          <p:cNvPr id="4" name="Slide Number Placeholder 3"/>
          <p:cNvSpPr>
            <a:spLocks noGrp="1"/>
          </p:cNvSpPr>
          <p:nvPr>
            <p:ph type="sldNum" sz="quarter" idx="12"/>
          </p:nvPr>
        </p:nvSpPr>
        <p:spPr/>
        <p:txBody>
          <a:bodyPr/>
          <a:lstStyle/>
          <a:p>
            <a:fld id="{27E828C0-0F76-484F-AE71-A34ECDDB4DBF}" type="slidenum">
              <a:rPr lang="zh-CN" altLang="en-US" smtClean="0"/>
              <a:pPr/>
              <a:t>10</a:t>
            </a:fld>
            <a:endParaRPr lang="zh-CN"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260648"/>
            <a:ext cx="8229600" cy="720080"/>
          </a:xfrm>
        </p:spPr>
        <p:txBody>
          <a:bodyPr>
            <a:normAutofit fontScale="90000"/>
          </a:bodyPr>
          <a:lstStyle/>
          <a:p>
            <a:r>
              <a:rPr lang="en-US" altLang="zh-CN" dirty="0" smtClean="0"/>
              <a:t>Issue 1: UE identification FBB network</a:t>
            </a:r>
            <a:br>
              <a:rPr lang="en-US" altLang="zh-CN" dirty="0" smtClean="0"/>
            </a:br>
            <a:endParaRPr lang="zh-CN" altLang="en-US" dirty="0"/>
          </a:p>
        </p:txBody>
      </p:sp>
      <p:sp>
        <p:nvSpPr>
          <p:cNvPr id="3" name="内容占位符 2"/>
          <p:cNvSpPr>
            <a:spLocks noGrp="1"/>
          </p:cNvSpPr>
          <p:nvPr>
            <p:ph idx="1"/>
          </p:nvPr>
        </p:nvSpPr>
        <p:spPr>
          <a:xfrm>
            <a:off x="431032" y="4968552"/>
            <a:ext cx="8712968" cy="1772816"/>
          </a:xfrm>
        </p:spPr>
        <p:txBody>
          <a:bodyPr>
            <a:normAutofit fontScale="70000" lnSpcReduction="20000"/>
          </a:bodyPr>
          <a:lstStyle/>
          <a:p>
            <a:r>
              <a:rPr lang="en-US" altLang="zh-CN" dirty="0" smtClean="0"/>
              <a:t>Key requirements: </a:t>
            </a:r>
          </a:p>
          <a:p>
            <a:pPr lvl="1"/>
            <a:r>
              <a:rPr lang="en-US" altLang="zh-CN" dirty="0" smtClean="0"/>
              <a:t>In FMC scenario, the policy control must be based on per-UE granularity.</a:t>
            </a:r>
          </a:p>
          <a:p>
            <a:pPr lvl="1"/>
            <a:r>
              <a:rPr lang="en-US" altLang="zh-CN" dirty="0" smtClean="0"/>
              <a:t>Efficient packet inspection deployment</a:t>
            </a:r>
          </a:p>
          <a:p>
            <a:r>
              <a:rPr lang="en-US" altLang="zh-CN" dirty="0" smtClean="0"/>
              <a:t>Issue:  Limitations with BNG implementations for per-UE granularity enforcement due to address sharing with NAT in RG, in case 2 and 4.</a:t>
            </a:r>
          </a:p>
          <a:p>
            <a:endParaRPr lang="zh-CN" altLang="en-US" dirty="0"/>
          </a:p>
        </p:txBody>
      </p:sp>
      <p:sp>
        <p:nvSpPr>
          <p:cNvPr id="7" name="Freeform 10"/>
          <p:cNvSpPr>
            <a:spLocks noEditPoints="1"/>
          </p:cNvSpPr>
          <p:nvPr/>
        </p:nvSpPr>
        <p:spPr bwMode="auto">
          <a:xfrm>
            <a:off x="2483768" y="3501008"/>
            <a:ext cx="4913313" cy="1368152"/>
          </a:xfrm>
          <a:custGeom>
            <a:avLst/>
            <a:gdLst>
              <a:gd name="T0" fmla="*/ 26931543 w 2117"/>
              <a:gd name="T1" fmla="*/ 1107323978 h 561"/>
              <a:gd name="T2" fmla="*/ 0 w 2117"/>
              <a:gd name="T3" fmla="*/ 906636376 h 561"/>
              <a:gd name="T4" fmla="*/ 26931543 w 2117"/>
              <a:gd name="T5" fmla="*/ 743725017 h 561"/>
              <a:gd name="T6" fmla="*/ 0 w 2117"/>
              <a:gd name="T7" fmla="*/ 448595557 h 561"/>
              <a:gd name="T8" fmla="*/ 0 w 2117"/>
              <a:gd name="T9" fmla="*/ 332905991 h 561"/>
              <a:gd name="T10" fmla="*/ 26931543 w 2117"/>
              <a:gd name="T11" fmla="*/ 37776448 h 561"/>
              <a:gd name="T12" fmla="*/ 393215861 w 2117"/>
              <a:gd name="T13" fmla="*/ 0 h 561"/>
              <a:gd name="T14" fmla="*/ 770271409 w 2117"/>
              <a:gd name="T15" fmla="*/ 11805427 h 561"/>
              <a:gd name="T16" fmla="*/ 1443583262 w 2117"/>
              <a:gd name="T17" fmla="*/ 0 h 561"/>
              <a:gd name="T18" fmla="*/ 1712907886 w 2117"/>
              <a:gd name="T19" fmla="*/ 0 h 561"/>
              <a:gd name="T20" fmla="*/ 2147483647 w 2117"/>
              <a:gd name="T21" fmla="*/ 11805427 h 561"/>
              <a:gd name="T22" fmla="*/ 2147483647 w 2117"/>
              <a:gd name="T23" fmla="*/ 0 h 561"/>
              <a:gd name="T24" fmla="*/ 2147483647 w 2117"/>
              <a:gd name="T25" fmla="*/ 11805427 h 561"/>
              <a:gd name="T26" fmla="*/ 2147483647 w 2117"/>
              <a:gd name="T27" fmla="*/ 0 h 561"/>
              <a:gd name="T28" fmla="*/ 2147483647 w 2117"/>
              <a:gd name="T29" fmla="*/ 0 h 561"/>
              <a:gd name="T30" fmla="*/ 2147483647 w 2117"/>
              <a:gd name="T31" fmla="*/ 11805427 h 561"/>
              <a:gd name="T32" fmla="*/ 2147483647 w 2117"/>
              <a:gd name="T33" fmla="*/ 0 h 561"/>
              <a:gd name="T34" fmla="*/ 2147483647 w 2117"/>
              <a:gd name="T35" fmla="*/ 11805427 h 561"/>
              <a:gd name="T36" fmla="*/ 2147483647 w 2117"/>
              <a:gd name="T37" fmla="*/ 0 h 561"/>
              <a:gd name="T38" fmla="*/ 2147483647 w 2117"/>
              <a:gd name="T39" fmla="*/ 0 h 561"/>
              <a:gd name="T40" fmla="*/ 2147483647 w 2117"/>
              <a:gd name="T41" fmla="*/ 11805427 h 561"/>
              <a:gd name="T42" fmla="*/ 2147483647 w 2117"/>
              <a:gd name="T43" fmla="*/ 0 h 561"/>
              <a:gd name="T44" fmla="*/ 2147483647 w 2117"/>
              <a:gd name="T45" fmla="*/ 11805427 h 561"/>
              <a:gd name="T46" fmla="*/ 2147483647 w 2117"/>
              <a:gd name="T47" fmla="*/ 0 h 561"/>
              <a:gd name="T48" fmla="*/ 2147483647 w 2117"/>
              <a:gd name="T49" fmla="*/ 0 h 561"/>
              <a:gd name="T50" fmla="*/ 2147483647 w 2117"/>
              <a:gd name="T51" fmla="*/ 11805427 h 561"/>
              <a:gd name="T52" fmla="*/ 2147483647 w 2117"/>
              <a:gd name="T53" fmla="*/ 0 h 561"/>
              <a:gd name="T54" fmla="*/ 2147483647 w 2117"/>
              <a:gd name="T55" fmla="*/ 11805427 h 561"/>
              <a:gd name="T56" fmla="*/ 2147483647 w 2117"/>
              <a:gd name="T57" fmla="*/ 0 h 561"/>
              <a:gd name="T58" fmla="*/ 2147483647 w 2117"/>
              <a:gd name="T59" fmla="*/ 103885630 h 561"/>
              <a:gd name="T60" fmla="*/ 2147483647 w 2117"/>
              <a:gd name="T61" fmla="*/ 219576684 h 561"/>
              <a:gd name="T62" fmla="*/ 2147483647 w 2117"/>
              <a:gd name="T63" fmla="*/ 514704704 h 561"/>
              <a:gd name="T64" fmla="*/ 2147483647 w 2117"/>
              <a:gd name="T65" fmla="*/ 713032143 h 561"/>
              <a:gd name="T66" fmla="*/ 2147483647 w 2117"/>
              <a:gd name="T67" fmla="*/ 878303665 h 561"/>
              <a:gd name="T68" fmla="*/ 2147483647 w 2117"/>
              <a:gd name="T69" fmla="*/ 1171071425 h 561"/>
              <a:gd name="T70" fmla="*/ 2147483647 w 2117"/>
              <a:gd name="T71" fmla="*/ 1312733443 h 561"/>
              <a:gd name="T72" fmla="*/ 2147483647 w 2117"/>
              <a:gd name="T73" fmla="*/ 1324538867 h 561"/>
              <a:gd name="T74" fmla="*/ 2147483647 w 2117"/>
              <a:gd name="T75" fmla="*/ 1312733443 h 561"/>
              <a:gd name="T76" fmla="*/ 2147483647 w 2117"/>
              <a:gd name="T77" fmla="*/ 1324538867 h 561"/>
              <a:gd name="T78" fmla="*/ 2147483647 w 2117"/>
              <a:gd name="T79" fmla="*/ 1312733443 h 561"/>
              <a:gd name="T80" fmla="*/ 2147483647 w 2117"/>
              <a:gd name="T81" fmla="*/ 1324538867 h 561"/>
              <a:gd name="T82" fmla="*/ 2147483647 w 2117"/>
              <a:gd name="T83" fmla="*/ 1324538867 h 561"/>
              <a:gd name="T84" fmla="*/ 2147483647 w 2117"/>
              <a:gd name="T85" fmla="*/ 1312733443 h 561"/>
              <a:gd name="T86" fmla="*/ 2147483647 w 2117"/>
              <a:gd name="T87" fmla="*/ 1324538867 h 561"/>
              <a:gd name="T88" fmla="*/ 2147483647 w 2117"/>
              <a:gd name="T89" fmla="*/ 1312733443 h 561"/>
              <a:gd name="T90" fmla="*/ 2147483647 w 2117"/>
              <a:gd name="T91" fmla="*/ 1324538867 h 561"/>
              <a:gd name="T92" fmla="*/ 2147483647 w 2117"/>
              <a:gd name="T93" fmla="*/ 1324538867 h 561"/>
              <a:gd name="T94" fmla="*/ 2147483647 w 2117"/>
              <a:gd name="T95" fmla="*/ 1312733443 h 561"/>
              <a:gd name="T96" fmla="*/ 2147483647 w 2117"/>
              <a:gd name="T97" fmla="*/ 1324538867 h 561"/>
              <a:gd name="T98" fmla="*/ 2147483647 w 2117"/>
              <a:gd name="T99" fmla="*/ 1312733443 h 561"/>
              <a:gd name="T100" fmla="*/ 2147483647 w 2117"/>
              <a:gd name="T101" fmla="*/ 1324538867 h 561"/>
              <a:gd name="T102" fmla="*/ 2147483647 w 2117"/>
              <a:gd name="T103" fmla="*/ 1324538867 h 561"/>
              <a:gd name="T104" fmla="*/ 2147483647 w 2117"/>
              <a:gd name="T105" fmla="*/ 1312733443 h 561"/>
              <a:gd name="T106" fmla="*/ 2147483647 w 2117"/>
              <a:gd name="T107" fmla="*/ 1324538867 h 561"/>
              <a:gd name="T108" fmla="*/ 2147483647 w 2117"/>
              <a:gd name="T109" fmla="*/ 1312733443 h 561"/>
              <a:gd name="T110" fmla="*/ 1556700811 w 2117"/>
              <a:gd name="T111" fmla="*/ 1324538867 h 561"/>
              <a:gd name="T112" fmla="*/ 1287373865 w 2117"/>
              <a:gd name="T113" fmla="*/ 1324538867 h 561"/>
              <a:gd name="T114" fmla="*/ 614062013 w 2117"/>
              <a:gd name="T115" fmla="*/ 1312733443 h 561"/>
              <a:gd name="T116" fmla="*/ 156209469 w 2117"/>
              <a:gd name="T117" fmla="*/ 1324538867 h 56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117"/>
              <a:gd name="T178" fmla="*/ 0 h 561"/>
              <a:gd name="T179" fmla="*/ 2117 w 2117"/>
              <a:gd name="T180" fmla="*/ 561 h 56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117" h="561">
                <a:moveTo>
                  <a:pt x="0" y="559"/>
                </a:moveTo>
                <a:lnTo>
                  <a:pt x="0" y="539"/>
                </a:lnTo>
                <a:lnTo>
                  <a:pt x="5" y="539"/>
                </a:lnTo>
                <a:lnTo>
                  <a:pt x="5" y="559"/>
                </a:lnTo>
                <a:lnTo>
                  <a:pt x="0" y="559"/>
                </a:lnTo>
                <a:close/>
                <a:moveTo>
                  <a:pt x="0" y="524"/>
                </a:moveTo>
                <a:lnTo>
                  <a:pt x="0" y="504"/>
                </a:lnTo>
                <a:lnTo>
                  <a:pt x="5" y="504"/>
                </a:lnTo>
                <a:lnTo>
                  <a:pt x="5" y="524"/>
                </a:lnTo>
                <a:lnTo>
                  <a:pt x="0" y="524"/>
                </a:lnTo>
                <a:close/>
                <a:moveTo>
                  <a:pt x="0" y="489"/>
                </a:moveTo>
                <a:lnTo>
                  <a:pt x="0" y="469"/>
                </a:lnTo>
                <a:lnTo>
                  <a:pt x="5" y="469"/>
                </a:lnTo>
                <a:lnTo>
                  <a:pt x="5" y="489"/>
                </a:lnTo>
                <a:lnTo>
                  <a:pt x="0" y="489"/>
                </a:lnTo>
                <a:close/>
                <a:moveTo>
                  <a:pt x="0" y="454"/>
                </a:moveTo>
                <a:lnTo>
                  <a:pt x="0" y="434"/>
                </a:lnTo>
                <a:lnTo>
                  <a:pt x="5" y="434"/>
                </a:lnTo>
                <a:lnTo>
                  <a:pt x="5" y="454"/>
                </a:lnTo>
                <a:lnTo>
                  <a:pt x="0" y="454"/>
                </a:lnTo>
                <a:close/>
                <a:moveTo>
                  <a:pt x="0" y="419"/>
                </a:moveTo>
                <a:lnTo>
                  <a:pt x="0" y="399"/>
                </a:lnTo>
                <a:lnTo>
                  <a:pt x="5" y="399"/>
                </a:lnTo>
                <a:lnTo>
                  <a:pt x="5" y="419"/>
                </a:lnTo>
                <a:lnTo>
                  <a:pt x="0" y="419"/>
                </a:lnTo>
                <a:close/>
                <a:moveTo>
                  <a:pt x="0" y="384"/>
                </a:moveTo>
                <a:lnTo>
                  <a:pt x="0" y="365"/>
                </a:lnTo>
                <a:lnTo>
                  <a:pt x="5" y="365"/>
                </a:lnTo>
                <a:lnTo>
                  <a:pt x="5" y="384"/>
                </a:lnTo>
                <a:lnTo>
                  <a:pt x="0" y="384"/>
                </a:lnTo>
                <a:close/>
                <a:moveTo>
                  <a:pt x="0" y="350"/>
                </a:moveTo>
                <a:lnTo>
                  <a:pt x="0" y="330"/>
                </a:lnTo>
                <a:lnTo>
                  <a:pt x="5" y="330"/>
                </a:lnTo>
                <a:lnTo>
                  <a:pt x="5" y="350"/>
                </a:lnTo>
                <a:lnTo>
                  <a:pt x="0" y="350"/>
                </a:lnTo>
                <a:close/>
                <a:moveTo>
                  <a:pt x="0" y="315"/>
                </a:moveTo>
                <a:lnTo>
                  <a:pt x="0" y="295"/>
                </a:lnTo>
                <a:lnTo>
                  <a:pt x="5" y="295"/>
                </a:lnTo>
                <a:lnTo>
                  <a:pt x="5" y="315"/>
                </a:lnTo>
                <a:lnTo>
                  <a:pt x="0" y="315"/>
                </a:lnTo>
                <a:close/>
                <a:moveTo>
                  <a:pt x="0" y="280"/>
                </a:moveTo>
                <a:lnTo>
                  <a:pt x="0" y="260"/>
                </a:lnTo>
                <a:lnTo>
                  <a:pt x="5" y="260"/>
                </a:lnTo>
                <a:lnTo>
                  <a:pt x="5" y="280"/>
                </a:lnTo>
                <a:lnTo>
                  <a:pt x="0" y="280"/>
                </a:lnTo>
                <a:close/>
                <a:moveTo>
                  <a:pt x="0" y="245"/>
                </a:moveTo>
                <a:lnTo>
                  <a:pt x="0" y="225"/>
                </a:lnTo>
                <a:lnTo>
                  <a:pt x="5" y="225"/>
                </a:lnTo>
                <a:lnTo>
                  <a:pt x="5" y="245"/>
                </a:lnTo>
                <a:lnTo>
                  <a:pt x="0" y="245"/>
                </a:lnTo>
                <a:close/>
                <a:moveTo>
                  <a:pt x="0" y="210"/>
                </a:moveTo>
                <a:lnTo>
                  <a:pt x="0" y="190"/>
                </a:lnTo>
                <a:lnTo>
                  <a:pt x="5" y="190"/>
                </a:lnTo>
                <a:lnTo>
                  <a:pt x="5" y="210"/>
                </a:lnTo>
                <a:lnTo>
                  <a:pt x="0" y="210"/>
                </a:lnTo>
                <a:close/>
                <a:moveTo>
                  <a:pt x="0" y="175"/>
                </a:moveTo>
                <a:lnTo>
                  <a:pt x="0" y="156"/>
                </a:lnTo>
                <a:lnTo>
                  <a:pt x="5" y="156"/>
                </a:lnTo>
                <a:lnTo>
                  <a:pt x="5" y="175"/>
                </a:lnTo>
                <a:lnTo>
                  <a:pt x="0" y="175"/>
                </a:lnTo>
                <a:close/>
                <a:moveTo>
                  <a:pt x="0" y="141"/>
                </a:moveTo>
                <a:lnTo>
                  <a:pt x="0" y="121"/>
                </a:lnTo>
                <a:lnTo>
                  <a:pt x="5" y="121"/>
                </a:lnTo>
                <a:lnTo>
                  <a:pt x="5" y="141"/>
                </a:lnTo>
                <a:lnTo>
                  <a:pt x="0" y="141"/>
                </a:lnTo>
                <a:close/>
                <a:moveTo>
                  <a:pt x="0" y="106"/>
                </a:moveTo>
                <a:lnTo>
                  <a:pt x="0" y="86"/>
                </a:lnTo>
                <a:lnTo>
                  <a:pt x="5" y="86"/>
                </a:lnTo>
                <a:lnTo>
                  <a:pt x="5" y="106"/>
                </a:lnTo>
                <a:lnTo>
                  <a:pt x="0" y="106"/>
                </a:lnTo>
                <a:close/>
                <a:moveTo>
                  <a:pt x="0" y="71"/>
                </a:moveTo>
                <a:lnTo>
                  <a:pt x="0" y="51"/>
                </a:lnTo>
                <a:lnTo>
                  <a:pt x="5" y="51"/>
                </a:lnTo>
                <a:lnTo>
                  <a:pt x="5" y="71"/>
                </a:lnTo>
                <a:lnTo>
                  <a:pt x="0" y="71"/>
                </a:lnTo>
                <a:close/>
                <a:moveTo>
                  <a:pt x="0" y="36"/>
                </a:moveTo>
                <a:lnTo>
                  <a:pt x="0" y="16"/>
                </a:lnTo>
                <a:lnTo>
                  <a:pt x="5" y="16"/>
                </a:lnTo>
                <a:lnTo>
                  <a:pt x="5" y="36"/>
                </a:lnTo>
                <a:lnTo>
                  <a:pt x="0" y="36"/>
                </a:lnTo>
                <a:close/>
                <a:moveTo>
                  <a:pt x="3" y="0"/>
                </a:moveTo>
                <a:lnTo>
                  <a:pt x="23" y="0"/>
                </a:lnTo>
                <a:lnTo>
                  <a:pt x="23" y="5"/>
                </a:lnTo>
                <a:lnTo>
                  <a:pt x="3" y="5"/>
                </a:lnTo>
                <a:lnTo>
                  <a:pt x="3" y="0"/>
                </a:lnTo>
                <a:close/>
                <a:moveTo>
                  <a:pt x="38" y="0"/>
                </a:moveTo>
                <a:lnTo>
                  <a:pt x="58" y="0"/>
                </a:lnTo>
                <a:lnTo>
                  <a:pt x="58" y="5"/>
                </a:lnTo>
                <a:lnTo>
                  <a:pt x="38" y="5"/>
                </a:lnTo>
                <a:lnTo>
                  <a:pt x="38" y="0"/>
                </a:lnTo>
                <a:close/>
                <a:moveTo>
                  <a:pt x="73" y="0"/>
                </a:moveTo>
                <a:lnTo>
                  <a:pt x="93" y="0"/>
                </a:lnTo>
                <a:lnTo>
                  <a:pt x="93" y="5"/>
                </a:lnTo>
                <a:lnTo>
                  <a:pt x="73" y="5"/>
                </a:lnTo>
                <a:lnTo>
                  <a:pt x="73" y="0"/>
                </a:lnTo>
                <a:close/>
                <a:moveTo>
                  <a:pt x="108" y="0"/>
                </a:moveTo>
                <a:lnTo>
                  <a:pt x="128" y="0"/>
                </a:lnTo>
                <a:lnTo>
                  <a:pt x="128" y="5"/>
                </a:lnTo>
                <a:lnTo>
                  <a:pt x="108" y="5"/>
                </a:lnTo>
                <a:lnTo>
                  <a:pt x="108" y="0"/>
                </a:lnTo>
                <a:close/>
                <a:moveTo>
                  <a:pt x="143" y="0"/>
                </a:moveTo>
                <a:lnTo>
                  <a:pt x="163" y="0"/>
                </a:lnTo>
                <a:lnTo>
                  <a:pt x="163" y="5"/>
                </a:lnTo>
                <a:lnTo>
                  <a:pt x="143" y="5"/>
                </a:lnTo>
                <a:lnTo>
                  <a:pt x="143" y="0"/>
                </a:lnTo>
                <a:close/>
                <a:moveTo>
                  <a:pt x="178" y="0"/>
                </a:moveTo>
                <a:lnTo>
                  <a:pt x="198" y="0"/>
                </a:lnTo>
                <a:lnTo>
                  <a:pt x="198" y="5"/>
                </a:lnTo>
                <a:lnTo>
                  <a:pt x="178" y="5"/>
                </a:lnTo>
                <a:lnTo>
                  <a:pt x="178" y="0"/>
                </a:lnTo>
                <a:close/>
                <a:moveTo>
                  <a:pt x="213" y="0"/>
                </a:moveTo>
                <a:lnTo>
                  <a:pt x="233" y="0"/>
                </a:lnTo>
                <a:lnTo>
                  <a:pt x="233" y="5"/>
                </a:lnTo>
                <a:lnTo>
                  <a:pt x="213" y="5"/>
                </a:lnTo>
                <a:lnTo>
                  <a:pt x="213" y="0"/>
                </a:lnTo>
                <a:close/>
                <a:moveTo>
                  <a:pt x="248" y="0"/>
                </a:moveTo>
                <a:lnTo>
                  <a:pt x="268" y="0"/>
                </a:lnTo>
                <a:lnTo>
                  <a:pt x="268" y="5"/>
                </a:lnTo>
                <a:lnTo>
                  <a:pt x="248" y="5"/>
                </a:lnTo>
                <a:lnTo>
                  <a:pt x="248" y="0"/>
                </a:lnTo>
                <a:close/>
                <a:moveTo>
                  <a:pt x="283" y="0"/>
                </a:moveTo>
                <a:lnTo>
                  <a:pt x="303" y="0"/>
                </a:lnTo>
                <a:lnTo>
                  <a:pt x="303" y="5"/>
                </a:lnTo>
                <a:lnTo>
                  <a:pt x="283" y="5"/>
                </a:lnTo>
                <a:lnTo>
                  <a:pt x="283" y="0"/>
                </a:lnTo>
                <a:close/>
                <a:moveTo>
                  <a:pt x="318" y="0"/>
                </a:moveTo>
                <a:lnTo>
                  <a:pt x="338" y="0"/>
                </a:lnTo>
                <a:lnTo>
                  <a:pt x="338" y="5"/>
                </a:lnTo>
                <a:lnTo>
                  <a:pt x="318" y="5"/>
                </a:lnTo>
                <a:lnTo>
                  <a:pt x="318" y="0"/>
                </a:lnTo>
                <a:close/>
                <a:moveTo>
                  <a:pt x="353" y="0"/>
                </a:moveTo>
                <a:lnTo>
                  <a:pt x="373" y="0"/>
                </a:lnTo>
                <a:lnTo>
                  <a:pt x="373" y="5"/>
                </a:lnTo>
                <a:lnTo>
                  <a:pt x="353" y="5"/>
                </a:lnTo>
                <a:lnTo>
                  <a:pt x="353" y="0"/>
                </a:lnTo>
                <a:close/>
                <a:moveTo>
                  <a:pt x="388" y="0"/>
                </a:moveTo>
                <a:lnTo>
                  <a:pt x="408" y="0"/>
                </a:lnTo>
                <a:lnTo>
                  <a:pt x="408" y="5"/>
                </a:lnTo>
                <a:lnTo>
                  <a:pt x="388" y="5"/>
                </a:lnTo>
                <a:lnTo>
                  <a:pt x="388" y="0"/>
                </a:lnTo>
                <a:close/>
                <a:moveTo>
                  <a:pt x="423" y="0"/>
                </a:moveTo>
                <a:lnTo>
                  <a:pt x="443" y="0"/>
                </a:lnTo>
                <a:lnTo>
                  <a:pt x="443" y="5"/>
                </a:lnTo>
                <a:lnTo>
                  <a:pt x="423" y="5"/>
                </a:lnTo>
                <a:lnTo>
                  <a:pt x="423" y="0"/>
                </a:lnTo>
                <a:close/>
                <a:moveTo>
                  <a:pt x="458" y="0"/>
                </a:moveTo>
                <a:lnTo>
                  <a:pt x="478" y="0"/>
                </a:lnTo>
                <a:lnTo>
                  <a:pt x="478" y="5"/>
                </a:lnTo>
                <a:lnTo>
                  <a:pt x="458" y="5"/>
                </a:lnTo>
                <a:lnTo>
                  <a:pt x="458" y="0"/>
                </a:lnTo>
                <a:close/>
                <a:moveTo>
                  <a:pt x="493" y="0"/>
                </a:moveTo>
                <a:lnTo>
                  <a:pt x="513" y="0"/>
                </a:lnTo>
                <a:lnTo>
                  <a:pt x="513" y="5"/>
                </a:lnTo>
                <a:lnTo>
                  <a:pt x="493" y="5"/>
                </a:lnTo>
                <a:lnTo>
                  <a:pt x="493" y="0"/>
                </a:lnTo>
                <a:close/>
                <a:moveTo>
                  <a:pt x="528" y="0"/>
                </a:moveTo>
                <a:lnTo>
                  <a:pt x="548" y="0"/>
                </a:lnTo>
                <a:lnTo>
                  <a:pt x="548" y="5"/>
                </a:lnTo>
                <a:lnTo>
                  <a:pt x="528" y="5"/>
                </a:lnTo>
                <a:lnTo>
                  <a:pt x="528" y="0"/>
                </a:lnTo>
                <a:close/>
                <a:moveTo>
                  <a:pt x="563" y="0"/>
                </a:moveTo>
                <a:lnTo>
                  <a:pt x="583" y="0"/>
                </a:lnTo>
                <a:lnTo>
                  <a:pt x="583" y="5"/>
                </a:lnTo>
                <a:lnTo>
                  <a:pt x="563" y="5"/>
                </a:lnTo>
                <a:lnTo>
                  <a:pt x="563" y="0"/>
                </a:lnTo>
                <a:close/>
                <a:moveTo>
                  <a:pt x="598" y="0"/>
                </a:moveTo>
                <a:lnTo>
                  <a:pt x="618" y="0"/>
                </a:lnTo>
                <a:lnTo>
                  <a:pt x="618" y="5"/>
                </a:lnTo>
                <a:lnTo>
                  <a:pt x="598" y="5"/>
                </a:lnTo>
                <a:lnTo>
                  <a:pt x="598" y="0"/>
                </a:lnTo>
                <a:close/>
                <a:moveTo>
                  <a:pt x="633" y="0"/>
                </a:moveTo>
                <a:lnTo>
                  <a:pt x="653" y="0"/>
                </a:lnTo>
                <a:lnTo>
                  <a:pt x="653" y="5"/>
                </a:lnTo>
                <a:lnTo>
                  <a:pt x="633" y="5"/>
                </a:lnTo>
                <a:lnTo>
                  <a:pt x="633" y="0"/>
                </a:lnTo>
                <a:close/>
                <a:moveTo>
                  <a:pt x="668" y="0"/>
                </a:moveTo>
                <a:lnTo>
                  <a:pt x="688" y="0"/>
                </a:lnTo>
                <a:lnTo>
                  <a:pt x="688" y="5"/>
                </a:lnTo>
                <a:lnTo>
                  <a:pt x="668" y="5"/>
                </a:lnTo>
                <a:lnTo>
                  <a:pt x="668" y="0"/>
                </a:lnTo>
                <a:close/>
                <a:moveTo>
                  <a:pt x="703" y="0"/>
                </a:moveTo>
                <a:lnTo>
                  <a:pt x="723" y="0"/>
                </a:lnTo>
                <a:lnTo>
                  <a:pt x="723" y="5"/>
                </a:lnTo>
                <a:lnTo>
                  <a:pt x="703" y="5"/>
                </a:lnTo>
                <a:lnTo>
                  <a:pt x="703" y="0"/>
                </a:lnTo>
                <a:close/>
                <a:moveTo>
                  <a:pt x="738" y="0"/>
                </a:moveTo>
                <a:lnTo>
                  <a:pt x="758" y="0"/>
                </a:lnTo>
                <a:lnTo>
                  <a:pt x="758" y="5"/>
                </a:lnTo>
                <a:lnTo>
                  <a:pt x="738" y="5"/>
                </a:lnTo>
                <a:lnTo>
                  <a:pt x="738" y="0"/>
                </a:lnTo>
                <a:close/>
                <a:moveTo>
                  <a:pt x="773" y="0"/>
                </a:moveTo>
                <a:lnTo>
                  <a:pt x="793" y="0"/>
                </a:lnTo>
                <a:lnTo>
                  <a:pt x="793" y="5"/>
                </a:lnTo>
                <a:lnTo>
                  <a:pt x="773" y="5"/>
                </a:lnTo>
                <a:lnTo>
                  <a:pt x="773" y="0"/>
                </a:lnTo>
                <a:close/>
                <a:moveTo>
                  <a:pt x="808" y="0"/>
                </a:moveTo>
                <a:lnTo>
                  <a:pt x="828" y="0"/>
                </a:lnTo>
                <a:lnTo>
                  <a:pt x="828" y="5"/>
                </a:lnTo>
                <a:lnTo>
                  <a:pt x="808" y="5"/>
                </a:lnTo>
                <a:lnTo>
                  <a:pt x="808" y="0"/>
                </a:lnTo>
                <a:close/>
                <a:moveTo>
                  <a:pt x="843" y="0"/>
                </a:moveTo>
                <a:lnTo>
                  <a:pt x="863" y="0"/>
                </a:lnTo>
                <a:lnTo>
                  <a:pt x="863" y="5"/>
                </a:lnTo>
                <a:lnTo>
                  <a:pt x="843" y="5"/>
                </a:lnTo>
                <a:lnTo>
                  <a:pt x="843" y="0"/>
                </a:lnTo>
                <a:close/>
                <a:moveTo>
                  <a:pt x="878" y="0"/>
                </a:moveTo>
                <a:lnTo>
                  <a:pt x="898" y="0"/>
                </a:lnTo>
                <a:lnTo>
                  <a:pt x="898" y="5"/>
                </a:lnTo>
                <a:lnTo>
                  <a:pt x="878" y="5"/>
                </a:lnTo>
                <a:lnTo>
                  <a:pt x="878" y="0"/>
                </a:lnTo>
                <a:close/>
                <a:moveTo>
                  <a:pt x="913" y="0"/>
                </a:moveTo>
                <a:lnTo>
                  <a:pt x="933" y="0"/>
                </a:lnTo>
                <a:lnTo>
                  <a:pt x="933" y="5"/>
                </a:lnTo>
                <a:lnTo>
                  <a:pt x="913" y="5"/>
                </a:lnTo>
                <a:lnTo>
                  <a:pt x="913" y="0"/>
                </a:lnTo>
                <a:close/>
                <a:moveTo>
                  <a:pt x="948" y="0"/>
                </a:moveTo>
                <a:lnTo>
                  <a:pt x="968" y="0"/>
                </a:lnTo>
                <a:lnTo>
                  <a:pt x="968" y="5"/>
                </a:lnTo>
                <a:lnTo>
                  <a:pt x="948" y="5"/>
                </a:lnTo>
                <a:lnTo>
                  <a:pt x="948" y="0"/>
                </a:lnTo>
                <a:close/>
                <a:moveTo>
                  <a:pt x="983" y="0"/>
                </a:moveTo>
                <a:lnTo>
                  <a:pt x="1003" y="0"/>
                </a:lnTo>
                <a:lnTo>
                  <a:pt x="1003" y="5"/>
                </a:lnTo>
                <a:lnTo>
                  <a:pt x="983" y="5"/>
                </a:lnTo>
                <a:lnTo>
                  <a:pt x="983" y="0"/>
                </a:lnTo>
                <a:close/>
                <a:moveTo>
                  <a:pt x="1018" y="0"/>
                </a:moveTo>
                <a:lnTo>
                  <a:pt x="1037" y="0"/>
                </a:lnTo>
                <a:lnTo>
                  <a:pt x="1037" y="5"/>
                </a:lnTo>
                <a:lnTo>
                  <a:pt x="1018" y="5"/>
                </a:lnTo>
                <a:lnTo>
                  <a:pt x="1018" y="0"/>
                </a:lnTo>
                <a:close/>
                <a:moveTo>
                  <a:pt x="1053" y="0"/>
                </a:moveTo>
                <a:lnTo>
                  <a:pt x="1072" y="0"/>
                </a:lnTo>
                <a:lnTo>
                  <a:pt x="1072" y="5"/>
                </a:lnTo>
                <a:lnTo>
                  <a:pt x="1053" y="5"/>
                </a:lnTo>
                <a:lnTo>
                  <a:pt x="1053" y="0"/>
                </a:lnTo>
                <a:close/>
                <a:moveTo>
                  <a:pt x="1088" y="0"/>
                </a:moveTo>
                <a:lnTo>
                  <a:pt x="1107" y="0"/>
                </a:lnTo>
                <a:lnTo>
                  <a:pt x="1107" y="5"/>
                </a:lnTo>
                <a:lnTo>
                  <a:pt x="1088" y="5"/>
                </a:lnTo>
                <a:lnTo>
                  <a:pt x="1088" y="0"/>
                </a:lnTo>
                <a:close/>
                <a:moveTo>
                  <a:pt x="1122" y="0"/>
                </a:moveTo>
                <a:lnTo>
                  <a:pt x="1142" y="0"/>
                </a:lnTo>
                <a:lnTo>
                  <a:pt x="1142" y="5"/>
                </a:lnTo>
                <a:lnTo>
                  <a:pt x="1122" y="5"/>
                </a:lnTo>
                <a:lnTo>
                  <a:pt x="1122" y="0"/>
                </a:lnTo>
                <a:close/>
                <a:moveTo>
                  <a:pt x="1157" y="0"/>
                </a:moveTo>
                <a:lnTo>
                  <a:pt x="1177" y="0"/>
                </a:lnTo>
                <a:lnTo>
                  <a:pt x="1177" y="5"/>
                </a:lnTo>
                <a:lnTo>
                  <a:pt x="1157" y="5"/>
                </a:lnTo>
                <a:lnTo>
                  <a:pt x="1157" y="0"/>
                </a:lnTo>
                <a:close/>
                <a:moveTo>
                  <a:pt x="1192" y="0"/>
                </a:moveTo>
                <a:lnTo>
                  <a:pt x="1212" y="0"/>
                </a:lnTo>
                <a:lnTo>
                  <a:pt x="1212" y="5"/>
                </a:lnTo>
                <a:lnTo>
                  <a:pt x="1192" y="5"/>
                </a:lnTo>
                <a:lnTo>
                  <a:pt x="1192" y="0"/>
                </a:lnTo>
                <a:close/>
                <a:moveTo>
                  <a:pt x="1227" y="0"/>
                </a:moveTo>
                <a:lnTo>
                  <a:pt x="1247" y="0"/>
                </a:lnTo>
                <a:lnTo>
                  <a:pt x="1247" y="5"/>
                </a:lnTo>
                <a:lnTo>
                  <a:pt x="1227" y="5"/>
                </a:lnTo>
                <a:lnTo>
                  <a:pt x="1227" y="0"/>
                </a:lnTo>
                <a:close/>
                <a:moveTo>
                  <a:pt x="1262" y="0"/>
                </a:moveTo>
                <a:lnTo>
                  <a:pt x="1282" y="0"/>
                </a:lnTo>
                <a:lnTo>
                  <a:pt x="1282" y="5"/>
                </a:lnTo>
                <a:lnTo>
                  <a:pt x="1262" y="5"/>
                </a:lnTo>
                <a:lnTo>
                  <a:pt x="1262" y="0"/>
                </a:lnTo>
                <a:close/>
                <a:moveTo>
                  <a:pt x="1297" y="0"/>
                </a:moveTo>
                <a:lnTo>
                  <a:pt x="1317" y="0"/>
                </a:lnTo>
                <a:lnTo>
                  <a:pt x="1317" y="5"/>
                </a:lnTo>
                <a:lnTo>
                  <a:pt x="1297" y="5"/>
                </a:lnTo>
                <a:lnTo>
                  <a:pt x="1297" y="0"/>
                </a:lnTo>
                <a:close/>
                <a:moveTo>
                  <a:pt x="1332" y="0"/>
                </a:moveTo>
                <a:lnTo>
                  <a:pt x="1352" y="0"/>
                </a:lnTo>
                <a:lnTo>
                  <a:pt x="1352" y="5"/>
                </a:lnTo>
                <a:lnTo>
                  <a:pt x="1332" y="5"/>
                </a:lnTo>
                <a:lnTo>
                  <a:pt x="1332" y="0"/>
                </a:lnTo>
                <a:close/>
                <a:moveTo>
                  <a:pt x="1367" y="0"/>
                </a:moveTo>
                <a:lnTo>
                  <a:pt x="1387" y="0"/>
                </a:lnTo>
                <a:lnTo>
                  <a:pt x="1387" y="5"/>
                </a:lnTo>
                <a:lnTo>
                  <a:pt x="1367" y="5"/>
                </a:lnTo>
                <a:lnTo>
                  <a:pt x="1367" y="0"/>
                </a:lnTo>
                <a:close/>
                <a:moveTo>
                  <a:pt x="1402" y="0"/>
                </a:moveTo>
                <a:lnTo>
                  <a:pt x="1422" y="0"/>
                </a:lnTo>
                <a:lnTo>
                  <a:pt x="1422" y="5"/>
                </a:lnTo>
                <a:lnTo>
                  <a:pt x="1402" y="5"/>
                </a:lnTo>
                <a:lnTo>
                  <a:pt x="1402" y="0"/>
                </a:lnTo>
                <a:close/>
                <a:moveTo>
                  <a:pt x="1437" y="0"/>
                </a:moveTo>
                <a:lnTo>
                  <a:pt x="1457" y="0"/>
                </a:lnTo>
                <a:lnTo>
                  <a:pt x="1457" y="5"/>
                </a:lnTo>
                <a:lnTo>
                  <a:pt x="1437" y="5"/>
                </a:lnTo>
                <a:lnTo>
                  <a:pt x="1437" y="0"/>
                </a:lnTo>
                <a:close/>
                <a:moveTo>
                  <a:pt x="1472" y="0"/>
                </a:moveTo>
                <a:lnTo>
                  <a:pt x="1492" y="0"/>
                </a:lnTo>
                <a:lnTo>
                  <a:pt x="1492" y="5"/>
                </a:lnTo>
                <a:lnTo>
                  <a:pt x="1472" y="5"/>
                </a:lnTo>
                <a:lnTo>
                  <a:pt x="1472" y="0"/>
                </a:lnTo>
                <a:close/>
                <a:moveTo>
                  <a:pt x="1507" y="0"/>
                </a:moveTo>
                <a:lnTo>
                  <a:pt x="1527" y="0"/>
                </a:lnTo>
                <a:lnTo>
                  <a:pt x="1527" y="5"/>
                </a:lnTo>
                <a:lnTo>
                  <a:pt x="1507" y="5"/>
                </a:lnTo>
                <a:lnTo>
                  <a:pt x="1507" y="0"/>
                </a:lnTo>
                <a:close/>
                <a:moveTo>
                  <a:pt x="1542" y="0"/>
                </a:moveTo>
                <a:lnTo>
                  <a:pt x="1562" y="0"/>
                </a:lnTo>
                <a:lnTo>
                  <a:pt x="1562" y="5"/>
                </a:lnTo>
                <a:lnTo>
                  <a:pt x="1542" y="5"/>
                </a:lnTo>
                <a:lnTo>
                  <a:pt x="1542" y="0"/>
                </a:lnTo>
                <a:close/>
                <a:moveTo>
                  <a:pt x="1577" y="0"/>
                </a:moveTo>
                <a:lnTo>
                  <a:pt x="1597" y="0"/>
                </a:lnTo>
                <a:lnTo>
                  <a:pt x="1597" y="5"/>
                </a:lnTo>
                <a:lnTo>
                  <a:pt x="1577" y="5"/>
                </a:lnTo>
                <a:lnTo>
                  <a:pt x="1577" y="0"/>
                </a:lnTo>
                <a:close/>
                <a:moveTo>
                  <a:pt x="1612" y="0"/>
                </a:moveTo>
                <a:lnTo>
                  <a:pt x="1632" y="0"/>
                </a:lnTo>
                <a:lnTo>
                  <a:pt x="1632" y="5"/>
                </a:lnTo>
                <a:lnTo>
                  <a:pt x="1612" y="5"/>
                </a:lnTo>
                <a:lnTo>
                  <a:pt x="1612" y="0"/>
                </a:lnTo>
                <a:close/>
                <a:moveTo>
                  <a:pt x="1647" y="0"/>
                </a:moveTo>
                <a:lnTo>
                  <a:pt x="1667" y="0"/>
                </a:lnTo>
                <a:lnTo>
                  <a:pt x="1667" y="5"/>
                </a:lnTo>
                <a:lnTo>
                  <a:pt x="1647" y="5"/>
                </a:lnTo>
                <a:lnTo>
                  <a:pt x="1647" y="0"/>
                </a:lnTo>
                <a:close/>
                <a:moveTo>
                  <a:pt x="1682" y="0"/>
                </a:moveTo>
                <a:lnTo>
                  <a:pt x="1702" y="0"/>
                </a:lnTo>
                <a:lnTo>
                  <a:pt x="1702" y="5"/>
                </a:lnTo>
                <a:lnTo>
                  <a:pt x="1682" y="5"/>
                </a:lnTo>
                <a:lnTo>
                  <a:pt x="1682" y="0"/>
                </a:lnTo>
                <a:close/>
                <a:moveTo>
                  <a:pt x="1717" y="0"/>
                </a:moveTo>
                <a:lnTo>
                  <a:pt x="1737" y="0"/>
                </a:lnTo>
                <a:lnTo>
                  <a:pt x="1737" y="5"/>
                </a:lnTo>
                <a:lnTo>
                  <a:pt x="1717" y="5"/>
                </a:lnTo>
                <a:lnTo>
                  <a:pt x="1717" y="0"/>
                </a:lnTo>
                <a:close/>
                <a:moveTo>
                  <a:pt x="1752" y="0"/>
                </a:moveTo>
                <a:lnTo>
                  <a:pt x="1772" y="0"/>
                </a:lnTo>
                <a:lnTo>
                  <a:pt x="1772" y="5"/>
                </a:lnTo>
                <a:lnTo>
                  <a:pt x="1752" y="5"/>
                </a:lnTo>
                <a:lnTo>
                  <a:pt x="1752" y="0"/>
                </a:lnTo>
                <a:close/>
                <a:moveTo>
                  <a:pt x="1787" y="0"/>
                </a:moveTo>
                <a:lnTo>
                  <a:pt x="1807" y="0"/>
                </a:lnTo>
                <a:lnTo>
                  <a:pt x="1807" y="5"/>
                </a:lnTo>
                <a:lnTo>
                  <a:pt x="1787" y="5"/>
                </a:lnTo>
                <a:lnTo>
                  <a:pt x="1787" y="0"/>
                </a:lnTo>
                <a:close/>
                <a:moveTo>
                  <a:pt x="1822" y="0"/>
                </a:moveTo>
                <a:lnTo>
                  <a:pt x="1842" y="0"/>
                </a:lnTo>
                <a:lnTo>
                  <a:pt x="1842" y="5"/>
                </a:lnTo>
                <a:lnTo>
                  <a:pt x="1822" y="5"/>
                </a:lnTo>
                <a:lnTo>
                  <a:pt x="1822" y="0"/>
                </a:lnTo>
                <a:close/>
                <a:moveTo>
                  <a:pt x="1857" y="0"/>
                </a:moveTo>
                <a:lnTo>
                  <a:pt x="1877" y="0"/>
                </a:lnTo>
                <a:lnTo>
                  <a:pt x="1877" y="5"/>
                </a:lnTo>
                <a:lnTo>
                  <a:pt x="1857" y="5"/>
                </a:lnTo>
                <a:lnTo>
                  <a:pt x="1857" y="0"/>
                </a:lnTo>
                <a:close/>
                <a:moveTo>
                  <a:pt x="1892" y="0"/>
                </a:moveTo>
                <a:lnTo>
                  <a:pt x="1912" y="0"/>
                </a:lnTo>
                <a:lnTo>
                  <a:pt x="1912" y="5"/>
                </a:lnTo>
                <a:lnTo>
                  <a:pt x="1892" y="5"/>
                </a:lnTo>
                <a:lnTo>
                  <a:pt x="1892" y="0"/>
                </a:lnTo>
                <a:close/>
                <a:moveTo>
                  <a:pt x="1927" y="0"/>
                </a:moveTo>
                <a:lnTo>
                  <a:pt x="1947" y="0"/>
                </a:lnTo>
                <a:lnTo>
                  <a:pt x="1947" y="5"/>
                </a:lnTo>
                <a:lnTo>
                  <a:pt x="1927" y="5"/>
                </a:lnTo>
                <a:lnTo>
                  <a:pt x="1927" y="0"/>
                </a:lnTo>
                <a:close/>
                <a:moveTo>
                  <a:pt x="1962" y="0"/>
                </a:moveTo>
                <a:lnTo>
                  <a:pt x="1982" y="0"/>
                </a:lnTo>
                <a:lnTo>
                  <a:pt x="1982" y="5"/>
                </a:lnTo>
                <a:lnTo>
                  <a:pt x="1962" y="5"/>
                </a:lnTo>
                <a:lnTo>
                  <a:pt x="1962" y="0"/>
                </a:lnTo>
                <a:close/>
                <a:moveTo>
                  <a:pt x="1997" y="0"/>
                </a:moveTo>
                <a:lnTo>
                  <a:pt x="2017" y="0"/>
                </a:lnTo>
                <a:lnTo>
                  <a:pt x="2017" y="5"/>
                </a:lnTo>
                <a:lnTo>
                  <a:pt x="1997" y="5"/>
                </a:lnTo>
                <a:lnTo>
                  <a:pt x="1997" y="0"/>
                </a:lnTo>
                <a:close/>
                <a:moveTo>
                  <a:pt x="2032" y="0"/>
                </a:moveTo>
                <a:lnTo>
                  <a:pt x="2052" y="0"/>
                </a:lnTo>
                <a:lnTo>
                  <a:pt x="2052" y="5"/>
                </a:lnTo>
                <a:lnTo>
                  <a:pt x="2032" y="5"/>
                </a:lnTo>
                <a:lnTo>
                  <a:pt x="2032" y="0"/>
                </a:lnTo>
                <a:close/>
                <a:moveTo>
                  <a:pt x="2067" y="0"/>
                </a:moveTo>
                <a:lnTo>
                  <a:pt x="2087" y="0"/>
                </a:lnTo>
                <a:lnTo>
                  <a:pt x="2087" y="5"/>
                </a:lnTo>
                <a:lnTo>
                  <a:pt x="2067" y="5"/>
                </a:lnTo>
                <a:lnTo>
                  <a:pt x="2067" y="0"/>
                </a:lnTo>
                <a:close/>
                <a:moveTo>
                  <a:pt x="2102" y="0"/>
                </a:moveTo>
                <a:lnTo>
                  <a:pt x="2117" y="0"/>
                </a:lnTo>
                <a:lnTo>
                  <a:pt x="2117" y="9"/>
                </a:lnTo>
                <a:lnTo>
                  <a:pt x="2112" y="9"/>
                </a:lnTo>
                <a:lnTo>
                  <a:pt x="2112" y="2"/>
                </a:lnTo>
                <a:lnTo>
                  <a:pt x="2115" y="5"/>
                </a:lnTo>
                <a:lnTo>
                  <a:pt x="2102" y="5"/>
                </a:lnTo>
                <a:lnTo>
                  <a:pt x="2102" y="0"/>
                </a:lnTo>
                <a:close/>
                <a:moveTo>
                  <a:pt x="2117" y="24"/>
                </a:moveTo>
                <a:lnTo>
                  <a:pt x="2117" y="44"/>
                </a:lnTo>
                <a:lnTo>
                  <a:pt x="2112" y="44"/>
                </a:lnTo>
                <a:lnTo>
                  <a:pt x="2112" y="24"/>
                </a:lnTo>
                <a:lnTo>
                  <a:pt x="2117" y="24"/>
                </a:lnTo>
                <a:close/>
                <a:moveTo>
                  <a:pt x="2117" y="58"/>
                </a:moveTo>
                <a:lnTo>
                  <a:pt x="2117" y="78"/>
                </a:lnTo>
                <a:lnTo>
                  <a:pt x="2112" y="78"/>
                </a:lnTo>
                <a:lnTo>
                  <a:pt x="2112" y="58"/>
                </a:lnTo>
                <a:lnTo>
                  <a:pt x="2117" y="58"/>
                </a:lnTo>
                <a:close/>
                <a:moveTo>
                  <a:pt x="2117" y="93"/>
                </a:moveTo>
                <a:lnTo>
                  <a:pt x="2117" y="113"/>
                </a:lnTo>
                <a:lnTo>
                  <a:pt x="2112" y="113"/>
                </a:lnTo>
                <a:lnTo>
                  <a:pt x="2112" y="93"/>
                </a:lnTo>
                <a:lnTo>
                  <a:pt x="2117" y="93"/>
                </a:lnTo>
                <a:close/>
                <a:moveTo>
                  <a:pt x="2117" y="128"/>
                </a:moveTo>
                <a:lnTo>
                  <a:pt x="2117" y="148"/>
                </a:lnTo>
                <a:lnTo>
                  <a:pt x="2112" y="148"/>
                </a:lnTo>
                <a:lnTo>
                  <a:pt x="2112" y="128"/>
                </a:lnTo>
                <a:lnTo>
                  <a:pt x="2117" y="128"/>
                </a:lnTo>
                <a:close/>
                <a:moveTo>
                  <a:pt x="2117" y="163"/>
                </a:moveTo>
                <a:lnTo>
                  <a:pt x="2117" y="183"/>
                </a:lnTo>
                <a:lnTo>
                  <a:pt x="2112" y="183"/>
                </a:lnTo>
                <a:lnTo>
                  <a:pt x="2112" y="163"/>
                </a:lnTo>
                <a:lnTo>
                  <a:pt x="2117" y="163"/>
                </a:lnTo>
                <a:close/>
                <a:moveTo>
                  <a:pt x="2117" y="198"/>
                </a:moveTo>
                <a:lnTo>
                  <a:pt x="2117" y="218"/>
                </a:lnTo>
                <a:lnTo>
                  <a:pt x="2112" y="218"/>
                </a:lnTo>
                <a:lnTo>
                  <a:pt x="2112" y="198"/>
                </a:lnTo>
                <a:lnTo>
                  <a:pt x="2117" y="198"/>
                </a:lnTo>
                <a:close/>
                <a:moveTo>
                  <a:pt x="2117" y="233"/>
                </a:moveTo>
                <a:lnTo>
                  <a:pt x="2117" y="253"/>
                </a:lnTo>
                <a:lnTo>
                  <a:pt x="2112" y="253"/>
                </a:lnTo>
                <a:lnTo>
                  <a:pt x="2112" y="233"/>
                </a:lnTo>
                <a:lnTo>
                  <a:pt x="2117" y="233"/>
                </a:lnTo>
                <a:close/>
                <a:moveTo>
                  <a:pt x="2117" y="267"/>
                </a:moveTo>
                <a:lnTo>
                  <a:pt x="2117" y="287"/>
                </a:lnTo>
                <a:lnTo>
                  <a:pt x="2112" y="287"/>
                </a:lnTo>
                <a:lnTo>
                  <a:pt x="2112" y="267"/>
                </a:lnTo>
                <a:lnTo>
                  <a:pt x="2117" y="267"/>
                </a:lnTo>
                <a:close/>
                <a:moveTo>
                  <a:pt x="2117" y="302"/>
                </a:moveTo>
                <a:lnTo>
                  <a:pt x="2117" y="322"/>
                </a:lnTo>
                <a:lnTo>
                  <a:pt x="2112" y="322"/>
                </a:lnTo>
                <a:lnTo>
                  <a:pt x="2112" y="302"/>
                </a:lnTo>
                <a:lnTo>
                  <a:pt x="2117" y="302"/>
                </a:lnTo>
                <a:close/>
                <a:moveTo>
                  <a:pt x="2117" y="337"/>
                </a:moveTo>
                <a:lnTo>
                  <a:pt x="2117" y="357"/>
                </a:lnTo>
                <a:lnTo>
                  <a:pt x="2112" y="357"/>
                </a:lnTo>
                <a:lnTo>
                  <a:pt x="2112" y="337"/>
                </a:lnTo>
                <a:lnTo>
                  <a:pt x="2117" y="337"/>
                </a:lnTo>
                <a:close/>
                <a:moveTo>
                  <a:pt x="2117" y="372"/>
                </a:moveTo>
                <a:lnTo>
                  <a:pt x="2117" y="392"/>
                </a:lnTo>
                <a:lnTo>
                  <a:pt x="2112" y="392"/>
                </a:lnTo>
                <a:lnTo>
                  <a:pt x="2112" y="372"/>
                </a:lnTo>
                <a:lnTo>
                  <a:pt x="2117" y="372"/>
                </a:lnTo>
                <a:close/>
                <a:moveTo>
                  <a:pt x="2117" y="407"/>
                </a:moveTo>
                <a:lnTo>
                  <a:pt x="2117" y="427"/>
                </a:lnTo>
                <a:lnTo>
                  <a:pt x="2112" y="427"/>
                </a:lnTo>
                <a:lnTo>
                  <a:pt x="2112" y="407"/>
                </a:lnTo>
                <a:lnTo>
                  <a:pt x="2117" y="407"/>
                </a:lnTo>
                <a:close/>
                <a:moveTo>
                  <a:pt x="2117" y="442"/>
                </a:moveTo>
                <a:lnTo>
                  <a:pt x="2117" y="462"/>
                </a:lnTo>
                <a:lnTo>
                  <a:pt x="2112" y="462"/>
                </a:lnTo>
                <a:lnTo>
                  <a:pt x="2112" y="442"/>
                </a:lnTo>
                <a:lnTo>
                  <a:pt x="2117" y="442"/>
                </a:lnTo>
                <a:close/>
                <a:moveTo>
                  <a:pt x="2117" y="477"/>
                </a:moveTo>
                <a:lnTo>
                  <a:pt x="2117" y="496"/>
                </a:lnTo>
                <a:lnTo>
                  <a:pt x="2112" y="496"/>
                </a:lnTo>
                <a:lnTo>
                  <a:pt x="2112" y="477"/>
                </a:lnTo>
                <a:lnTo>
                  <a:pt x="2117" y="477"/>
                </a:lnTo>
                <a:close/>
                <a:moveTo>
                  <a:pt x="2117" y="511"/>
                </a:moveTo>
                <a:lnTo>
                  <a:pt x="2117" y="531"/>
                </a:lnTo>
                <a:lnTo>
                  <a:pt x="2112" y="531"/>
                </a:lnTo>
                <a:lnTo>
                  <a:pt x="2112" y="511"/>
                </a:lnTo>
                <a:lnTo>
                  <a:pt x="2117" y="511"/>
                </a:lnTo>
                <a:close/>
                <a:moveTo>
                  <a:pt x="2117" y="546"/>
                </a:moveTo>
                <a:lnTo>
                  <a:pt x="2117" y="561"/>
                </a:lnTo>
                <a:lnTo>
                  <a:pt x="2107" y="561"/>
                </a:lnTo>
                <a:lnTo>
                  <a:pt x="2107" y="556"/>
                </a:lnTo>
                <a:lnTo>
                  <a:pt x="2115" y="556"/>
                </a:lnTo>
                <a:lnTo>
                  <a:pt x="2112" y="559"/>
                </a:lnTo>
                <a:lnTo>
                  <a:pt x="2112" y="546"/>
                </a:lnTo>
                <a:lnTo>
                  <a:pt x="2117" y="546"/>
                </a:lnTo>
                <a:close/>
                <a:moveTo>
                  <a:pt x="2092" y="561"/>
                </a:moveTo>
                <a:lnTo>
                  <a:pt x="2072" y="561"/>
                </a:lnTo>
                <a:lnTo>
                  <a:pt x="2072" y="556"/>
                </a:lnTo>
                <a:lnTo>
                  <a:pt x="2092" y="556"/>
                </a:lnTo>
                <a:lnTo>
                  <a:pt x="2092" y="561"/>
                </a:lnTo>
                <a:close/>
                <a:moveTo>
                  <a:pt x="2057" y="561"/>
                </a:moveTo>
                <a:lnTo>
                  <a:pt x="2037" y="561"/>
                </a:lnTo>
                <a:lnTo>
                  <a:pt x="2037" y="556"/>
                </a:lnTo>
                <a:lnTo>
                  <a:pt x="2057" y="556"/>
                </a:lnTo>
                <a:lnTo>
                  <a:pt x="2057" y="561"/>
                </a:lnTo>
                <a:close/>
                <a:moveTo>
                  <a:pt x="2022" y="561"/>
                </a:moveTo>
                <a:lnTo>
                  <a:pt x="2002" y="561"/>
                </a:lnTo>
                <a:lnTo>
                  <a:pt x="2002" y="556"/>
                </a:lnTo>
                <a:lnTo>
                  <a:pt x="2022" y="556"/>
                </a:lnTo>
                <a:lnTo>
                  <a:pt x="2022" y="561"/>
                </a:lnTo>
                <a:close/>
                <a:moveTo>
                  <a:pt x="1987" y="561"/>
                </a:moveTo>
                <a:lnTo>
                  <a:pt x="1968" y="561"/>
                </a:lnTo>
                <a:lnTo>
                  <a:pt x="1968" y="556"/>
                </a:lnTo>
                <a:lnTo>
                  <a:pt x="1987" y="556"/>
                </a:lnTo>
                <a:lnTo>
                  <a:pt x="1987" y="561"/>
                </a:lnTo>
                <a:close/>
                <a:moveTo>
                  <a:pt x="1952" y="561"/>
                </a:moveTo>
                <a:lnTo>
                  <a:pt x="1933" y="561"/>
                </a:lnTo>
                <a:lnTo>
                  <a:pt x="1933" y="556"/>
                </a:lnTo>
                <a:lnTo>
                  <a:pt x="1952" y="556"/>
                </a:lnTo>
                <a:lnTo>
                  <a:pt x="1952" y="561"/>
                </a:lnTo>
                <a:close/>
                <a:moveTo>
                  <a:pt x="1918" y="561"/>
                </a:moveTo>
                <a:lnTo>
                  <a:pt x="1898" y="561"/>
                </a:lnTo>
                <a:lnTo>
                  <a:pt x="1898" y="556"/>
                </a:lnTo>
                <a:lnTo>
                  <a:pt x="1918" y="556"/>
                </a:lnTo>
                <a:lnTo>
                  <a:pt x="1918" y="561"/>
                </a:lnTo>
                <a:close/>
                <a:moveTo>
                  <a:pt x="1883" y="561"/>
                </a:moveTo>
                <a:lnTo>
                  <a:pt x="1863" y="561"/>
                </a:lnTo>
                <a:lnTo>
                  <a:pt x="1863" y="556"/>
                </a:lnTo>
                <a:lnTo>
                  <a:pt x="1883" y="556"/>
                </a:lnTo>
                <a:lnTo>
                  <a:pt x="1883" y="561"/>
                </a:lnTo>
                <a:close/>
                <a:moveTo>
                  <a:pt x="1848" y="561"/>
                </a:moveTo>
                <a:lnTo>
                  <a:pt x="1828" y="561"/>
                </a:lnTo>
                <a:lnTo>
                  <a:pt x="1828" y="556"/>
                </a:lnTo>
                <a:lnTo>
                  <a:pt x="1848" y="556"/>
                </a:lnTo>
                <a:lnTo>
                  <a:pt x="1848" y="561"/>
                </a:lnTo>
                <a:close/>
                <a:moveTo>
                  <a:pt x="1813" y="561"/>
                </a:moveTo>
                <a:lnTo>
                  <a:pt x="1793" y="561"/>
                </a:lnTo>
                <a:lnTo>
                  <a:pt x="1793" y="556"/>
                </a:lnTo>
                <a:lnTo>
                  <a:pt x="1813" y="556"/>
                </a:lnTo>
                <a:lnTo>
                  <a:pt x="1813" y="561"/>
                </a:lnTo>
                <a:close/>
                <a:moveTo>
                  <a:pt x="1778" y="561"/>
                </a:moveTo>
                <a:lnTo>
                  <a:pt x="1758" y="561"/>
                </a:lnTo>
                <a:lnTo>
                  <a:pt x="1758" y="556"/>
                </a:lnTo>
                <a:lnTo>
                  <a:pt x="1778" y="556"/>
                </a:lnTo>
                <a:lnTo>
                  <a:pt x="1778" y="561"/>
                </a:lnTo>
                <a:close/>
                <a:moveTo>
                  <a:pt x="1743" y="561"/>
                </a:moveTo>
                <a:lnTo>
                  <a:pt x="1723" y="561"/>
                </a:lnTo>
                <a:lnTo>
                  <a:pt x="1723" y="556"/>
                </a:lnTo>
                <a:lnTo>
                  <a:pt x="1743" y="556"/>
                </a:lnTo>
                <a:lnTo>
                  <a:pt x="1743" y="561"/>
                </a:lnTo>
                <a:close/>
                <a:moveTo>
                  <a:pt x="1708" y="561"/>
                </a:moveTo>
                <a:lnTo>
                  <a:pt x="1688" y="561"/>
                </a:lnTo>
                <a:lnTo>
                  <a:pt x="1688" y="556"/>
                </a:lnTo>
                <a:lnTo>
                  <a:pt x="1708" y="556"/>
                </a:lnTo>
                <a:lnTo>
                  <a:pt x="1708" y="561"/>
                </a:lnTo>
                <a:close/>
                <a:moveTo>
                  <a:pt x="1673" y="561"/>
                </a:moveTo>
                <a:lnTo>
                  <a:pt x="1653" y="561"/>
                </a:lnTo>
                <a:lnTo>
                  <a:pt x="1653" y="556"/>
                </a:lnTo>
                <a:lnTo>
                  <a:pt x="1673" y="556"/>
                </a:lnTo>
                <a:lnTo>
                  <a:pt x="1673" y="561"/>
                </a:lnTo>
                <a:close/>
                <a:moveTo>
                  <a:pt x="1638" y="561"/>
                </a:moveTo>
                <a:lnTo>
                  <a:pt x="1618" y="561"/>
                </a:lnTo>
                <a:lnTo>
                  <a:pt x="1618" y="556"/>
                </a:lnTo>
                <a:lnTo>
                  <a:pt x="1638" y="556"/>
                </a:lnTo>
                <a:lnTo>
                  <a:pt x="1638" y="561"/>
                </a:lnTo>
                <a:close/>
                <a:moveTo>
                  <a:pt x="1603" y="561"/>
                </a:moveTo>
                <a:lnTo>
                  <a:pt x="1583" y="561"/>
                </a:lnTo>
                <a:lnTo>
                  <a:pt x="1583" y="556"/>
                </a:lnTo>
                <a:lnTo>
                  <a:pt x="1603" y="556"/>
                </a:lnTo>
                <a:lnTo>
                  <a:pt x="1603" y="561"/>
                </a:lnTo>
                <a:close/>
                <a:moveTo>
                  <a:pt x="1568" y="561"/>
                </a:moveTo>
                <a:lnTo>
                  <a:pt x="1548" y="561"/>
                </a:lnTo>
                <a:lnTo>
                  <a:pt x="1548" y="556"/>
                </a:lnTo>
                <a:lnTo>
                  <a:pt x="1568" y="556"/>
                </a:lnTo>
                <a:lnTo>
                  <a:pt x="1568" y="561"/>
                </a:lnTo>
                <a:close/>
                <a:moveTo>
                  <a:pt x="1533" y="561"/>
                </a:moveTo>
                <a:lnTo>
                  <a:pt x="1513" y="561"/>
                </a:lnTo>
                <a:lnTo>
                  <a:pt x="1513" y="556"/>
                </a:lnTo>
                <a:lnTo>
                  <a:pt x="1533" y="556"/>
                </a:lnTo>
                <a:lnTo>
                  <a:pt x="1533" y="561"/>
                </a:lnTo>
                <a:close/>
                <a:moveTo>
                  <a:pt x="1498" y="561"/>
                </a:moveTo>
                <a:lnTo>
                  <a:pt x="1478" y="561"/>
                </a:lnTo>
                <a:lnTo>
                  <a:pt x="1478" y="556"/>
                </a:lnTo>
                <a:lnTo>
                  <a:pt x="1498" y="556"/>
                </a:lnTo>
                <a:lnTo>
                  <a:pt x="1498" y="561"/>
                </a:lnTo>
                <a:close/>
                <a:moveTo>
                  <a:pt x="1463" y="561"/>
                </a:moveTo>
                <a:lnTo>
                  <a:pt x="1443" y="561"/>
                </a:lnTo>
                <a:lnTo>
                  <a:pt x="1443" y="556"/>
                </a:lnTo>
                <a:lnTo>
                  <a:pt x="1463" y="556"/>
                </a:lnTo>
                <a:lnTo>
                  <a:pt x="1463" y="561"/>
                </a:lnTo>
                <a:close/>
                <a:moveTo>
                  <a:pt x="1428" y="561"/>
                </a:moveTo>
                <a:lnTo>
                  <a:pt x="1408" y="561"/>
                </a:lnTo>
                <a:lnTo>
                  <a:pt x="1408" y="556"/>
                </a:lnTo>
                <a:lnTo>
                  <a:pt x="1428" y="556"/>
                </a:lnTo>
                <a:lnTo>
                  <a:pt x="1428" y="561"/>
                </a:lnTo>
                <a:close/>
                <a:moveTo>
                  <a:pt x="1393" y="561"/>
                </a:moveTo>
                <a:lnTo>
                  <a:pt x="1373" y="561"/>
                </a:lnTo>
                <a:lnTo>
                  <a:pt x="1373" y="556"/>
                </a:lnTo>
                <a:lnTo>
                  <a:pt x="1393" y="556"/>
                </a:lnTo>
                <a:lnTo>
                  <a:pt x="1393" y="561"/>
                </a:lnTo>
                <a:close/>
                <a:moveTo>
                  <a:pt x="1358" y="561"/>
                </a:moveTo>
                <a:lnTo>
                  <a:pt x="1338" y="561"/>
                </a:lnTo>
                <a:lnTo>
                  <a:pt x="1338" y="556"/>
                </a:lnTo>
                <a:lnTo>
                  <a:pt x="1358" y="556"/>
                </a:lnTo>
                <a:lnTo>
                  <a:pt x="1358" y="561"/>
                </a:lnTo>
                <a:close/>
                <a:moveTo>
                  <a:pt x="1323" y="561"/>
                </a:moveTo>
                <a:lnTo>
                  <a:pt x="1303" y="561"/>
                </a:lnTo>
                <a:lnTo>
                  <a:pt x="1303" y="556"/>
                </a:lnTo>
                <a:lnTo>
                  <a:pt x="1323" y="556"/>
                </a:lnTo>
                <a:lnTo>
                  <a:pt x="1323" y="561"/>
                </a:lnTo>
                <a:close/>
                <a:moveTo>
                  <a:pt x="1288" y="561"/>
                </a:moveTo>
                <a:lnTo>
                  <a:pt x="1268" y="561"/>
                </a:lnTo>
                <a:lnTo>
                  <a:pt x="1268" y="556"/>
                </a:lnTo>
                <a:lnTo>
                  <a:pt x="1288" y="556"/>
                </a:lnTo>
                <a:lnTo>
                  <a:pt x="1288" y="561"/>
                </a:lnTo>
                <a:close/>
                <a:moveTo>
                  <a:pt x="1253" y="561"/>
                </a:moveTo>
                <a:lnTo>
                  <a:pt x="1233" y="561"/>
                </a:lnTo>
                <a:lnTo>
                  <a:pt x="1233" y="556"/>
                </a:lnTo>
                <a:lnTo>
                  <a:pt x="1253" y="556"/>
                </a:lnTo>
                <a:lnTo>
                  <a:pt x="1253" y="561"/>
                </a:lnTo>
                <a:close/>
                <a:moveTo>
                  <a:pt x="1218" y="561"/>
                </a:moveTo>
                <a:lnTo>
                  <a:pt x="1198" y="561"/>
                </a:lnTo>
                <a:lnTo>
                  <a:pt x="1198" y="556"/>
                </a:lnTo>
                <a:lnTo>
                  <a:pt x="1218" y="556"/>
                </a:lnTo>
                <a:lnTo>
                  <a:pt x="1218" y="561"/>
                </a:lnTo>
                <a:close/>
                <a:moveTo>
                  <a:pt x="1183" y="561"/>
                </a:moveTo>
                <a:lnTo>
                  <a:pt x="1163" y="561"/>
                </a:lnTo>
                <a:lnTo>
                  <a:pt x="1163" y="556"/>
                </a:lnTo>
                <a:lnTo>
                  <a:pt x="1183" y="556"/>
                </a:lnTo>
                <a:lnTo>
                  <a:pt x="1183" y="561"/>
                </a:lnTo>
                <a:close/>
                <a:moveTo>
                  <a:pt x="1148" y="561"/>
                </a:moveTo>
                <a:lnTo>
                  <a:pt x="1128" y="561"/>
                </a:lnTo>
                <a:lnTo>
                  <a:pt x="1128" y="556"/>
                </a:lnTo>
                <a:lnTo>
                  <a:pt x="1148" y="556"/>
                </a:lnTo>
                <a:lnTo>
                  <a:pt x="1148" y="561"/>
                </a:lnTo>
                <a:close/>
                <a:moveTo>
                  <a:pt x="1113" y="561"/>
                </a:moveTo>
                <a:lnTo>
                  <a:pt x="1093" y="561"/>
                </a:lnTo>
                <a:lnTo>
                  <a:pt x="1093" y="556"/>
                </a:lnTo>
                <a:lnTo>
                  <a:pt x="1113" y="556"/>
                </a:lnTo>
                <a:lnTo>
                  <a:pt x="1113" y="561"/>
                </a:lnTo>
                <a:close/>
                <a:moveTo>
                  <a:pt x="1078" y="561"/>
                </a:moveTo>
                <a:lnTo>
                  <a:pt x="1058" y="561"/>
                </a:lnTo>
                <a:lnTo>
                  <a:pt x="1058" y="556"/>
                </a:lnTo>
                <a:lnTo>
                  <a:pt x="1078" y="556"/>
                </a:lnTo>
                <a:lnTo>
                  <a:pt x="1078" y="561"/>
                </a:lnTo>
                <a:close/>
                <a:moveTo>
                  <a:pt x="1043" y="561"/>
                </a:moveTo>
                <a:lnTo>
                  <a:pt x="1023" y="561"/>
                </a:lnTo>
                <a:lnTo>
                  <a:pt x="1023" y="556"/>
                </a:lnTo>
                <a:lnTo>
                  <a:pt x="1043" y="556"/>
                </a:lnTo>
                <a:lnTo>
                  <a:pt x="1043" y="561"/>
                </a:lnTo>
                <a:close/>
                <a:moveTo>
                  <a:pt x="1008" y="561"/>
                </a:moveTo>
                <a:lnTo>
                  <a:pt x="988" y="561"/>
                </a:lnTo>
                <a:lnTo>
                  <a:pt x="988" y="556"/>
                </a:lnTo>
                <a:lnTo>
                  <a:pt x="1008" y="556"/>
                </a:lnTo>
                <a:lnTo>
                  <a:pt x="1008" y="561"/>
                </a:lnTo>
                <a:close/>
                <a:moveTo>
                  <a:pt x="973" y="561"/>
                </a:moveTo>
                <a:lnTo>
                  <a:pt x="953" y="561"/>
                </a:lnTo>
                <a:lnTo>
                  <a:pt x="953" y="556"/>
                </a:lnTo>
                <a:lnTo>
                  <a:pt x="973" y="556"/>
                </a:lnTo>
                <a:lnTo>
                  <a:pt x="973" y="561"/>
                </a:lnTo>
                <a:close/>
                <a:moveTo>
                  <a:pt x="938" y="561"/>
                </a:moveTo>
                <a:lnTo>
                  <a:pt x="918" y="561"/>
                </a:lnTo>
                <a:lnTo>
                  <a:pt x="918" y="556"/>
                </a:lnTo>
                <a:lnTo>
                  <a:pt x="938" y="556"/>
                </a:lnTo>
                <a:lnTo>
                  <a:pt x="938" y="561"/>
                </a:lnTo>
                <a:close/>
                <a:moveTo>
                  <a:pt x="903" y="561"/>
                </a:moveTo>
                <a:lnTo>
                  <a:pt x="884" y="561"/>
                </a:lnTo>
                <a:lnTo>
                  <a:pt x="884" y="556"/>
                </a:lnTo>
                <a:lnTo>
                  <a:pt x="903" y="556"/>
                </a:lnTo>
                <a:lnTo>
                  <a:pt x="903" y="561"/>
                </a:lnTo>
                <a:close/>
                <a:moveTo>
                  <a:pt x="868" y="561"/>
                </a:moveTo>
                <a:lnTo>
                  <a:pt x="849" y="561"/>
                </a:lnTo>
                <a:lnTo>
                  <a:pt x="849" y="556"/>
                </a:lnTo>
                <a:lnTo>
                  <a:pt x="868" y="556"/>
                </a:lnTo>
                <a:lnTo>
                  <a:pt x="868" y="561"/>
                </a:lnTo>
                <a:close/>
                <a:moveTo>
                  <a:pt x="833" y="561"/>
                </a:moveTo>
                <a:lnTo>
                  <a:pt x="814" y="561"/>
                </a:lnTo>
                <a:lnTo>
                  <a:pt x="814" y="556"/>
                </a:lnTo>
                <a:lnTo>
                  <a:pt x="833" y="556"/>
                </a:lnTo>
                <a:lnTo>
                  <a:pt x="833" y="561"/>
                </a:lnTo>
                <a:close/>
                <a:moveTo>
                  <a:pt x="799" y="561"/>
                </a:moveTo>
                <a:lnTo>
                  <a:pt x="779" y="561"/>
                </a:lnTo>
                <a:lnTo>
                  <a:pt x="779" y="556"/>
                </a:lnTo>
                <a:lnTo>
                  <a:pt x="799" y="556"/>
                </a:lnTo>
                <a:lnTo>
                  <a:pt x="799" y="561"/>
                </a:lnTo>
                <a:close/>
                <a:moveTo>
                  <a:pt x="764" y="561"/>
                </a:moveTo>
                <a:lnTo>
                  <a:pt x="744" y="561"/>
                </a:lnTo>
                <a:lnTo>
                  <a:pt x="744" y="556"/>
                </a:lnTo>
                <a:lnTo>
                  <a:pt x="764" y="556"/>
                </a:lnTo>
                <a:lnTo>
                  <a:pt x="764" y="561"/>
                </a:lnTo>
                <a:close/>
                <a:moveTo>
                  <a:pt x="729" y="561"/>
                </a:moveTo>
                <a:lnTo>
                  <a:pt x="709" y="561"/>
                </a:lnTo>
                <a:lnTo>
                  <a:pt x="709" y="556"/>
                </a:lnTo>
                <a:lnTo>
                  <a:pt x="729" y="556"/>
                </a:lnTo>
                <a:lnTo>
                  <a:pt x="729" y="561"/>
                </a:lnTo>
                <a:close/>
                <a:moveTo>
                  <a:pt x="694" y="561"/>
                </a:moveTo>
                <a:lnTo>
                  <a:pt x="674" y="561"/>
                </a:lnTo>
                <a:lnTo>
                  <a:pt x="674" y="556"/>
                </a:lnTo>
                <a:lnTo>
                  <a:pt x="694" y="556"/>
                </a:lnTo>
                <a:lnTo>
                  <a:pt x="694" y="561"/>
                </a:lnTo>
                <a:close/>
                <a:moveTo>
                  <a:pt x="659" y="561"/>
                </a:moveTo>
                <a:lnTo>
                  <a:pt x="639" y="561"/>
                </a:lnTo>
                <a:lnTo>
                  <a:pt x="639" y="556"/>
                </a:lnTo>
                <a:lnTo>
                  <a:pt x="659" y="556"/>
                </a:lnTo>
                <a:lnTo>
                  <a:pt x="659" y="561"/>
                </a:lnTo>
                <a:close/>
                <a:moveTo>
                  <a:pt x="624" y="561"/>
                </a:moveTo>
                <a:lnTo>
                  <a:pt x="604" y="561"/>
                </a:lnTo>
                <a:lnTo>
                  <a:pt x="604" y="556"/>
                </a:lnTo>
                <a:lnTo>
                  <a:pt x="624" y="556"/>
                </a:lnTo>
                <a:lnTo>
                  <a:pt x="624" y="561"/>
                </a:lnTo>
                <a:close/>
                <a:moveTo>
                  <a:pt x="589" y="561"/>
                </a:moveTo>
                <a:lnTo>
                  <a:pt x="569" y="561"/>
                </a:lnTo>
                <a:lnTo>
                  <a:pt x="569" y="556"/>
                </a:lnTo>
                <a:lnTo>
                  <a:pt x="589" y="556"/>
                </a:lnTo>
                <a:lnTo>
                  <a:pt x="589" y="561"/>
                </a:lnTo>
                <a:close/>
                <a:moveTo>
                  <a:pt x="554" y="561"/>
                </a:moveTo>
                <a:lnTo>
                  <a:pt x="534" y="561"/>
                </a:lnTo>
                <a:lnTo>
                  <a:pt x="534" y="556"/>
                </a:lnTo>
                <a:lnTo>
                  <a:pt x="554" y="556"/>
                </a:lnTo>
                <a:lnTo>
                  <a:pt x="554" y="561"/>
                </a:lnTo>
                <a:close/>
                <a:moveTo>
                  <a:pt x="519" y="561"/>
                </a:moveTo>
                <a:lnTo>
                  <a:pt x="499" y="561"/>
                </a:lnTo>
                <a:lnTo>
                  <a:pt x="499" y="556"/>
                </a:lnTo>
                <a:lnTo>
                  <a:pt x="519" y="556"/>
                </a:lnTo>
                <a:lnTo>
                  <a:pt x="519" y="561"/>
                </a:lnTo>
                <a:close/>
                <a:moveTo>
                  <a:pt x="484" y="561"/>
                </a:moveTo>
                <a:lnTo>
                  <a:pt x="464" y="561"/>
                </a:lnTo>
                <a:lnTo>
                  <a:pt x="464" y="556"/>
                </a:lnTo>
                <a:lnTo>
                  <a:pt x="484" y="556"/>
                </a:lnTo>
                <a:lnTo>
                  <a:pt x="484" y="561"/>
                </a:lnTo>
                <a:close/>
                <a:moveTo>
                  <a:pt x="449" y="561"/>
                </a:moveTo>
                <a:lnTo>
                  <a:pt x="429" y="561"/>
                </a:lnTo>
                <a:lnTo>
                  <a:pt x="429" y="556"/>
                </a:lnTo>
                <a:lnTo>
                  <a:pt x="449" y="556"/>
                </a:lnTo>
                <a:lnTo>
                  <a:pt x="449" y="561"/>
                </a:lnTo>
                <a:close/>
                <a:moveTo>
                  <a:pt x="414" y="561"/>
                </a:moveTo>
                <a:lnTo>
                  <a:pt x="394" y="561"/>
                </a:lnTo>
                <a:lnTo>
                  <a:pt x="394" y="556"/>
                </a:lnTo>
                <a:lnTo>
                  <a:pt x="414" y="556"/>
                </a:lnTo>
                <a:lnTo>
                  <a:pt x="414" y="561"/>
                </a:lnTo>
                <a:close/>
                <a:moveTo>
                  <a:pt x="379" y="561"/>
                </a:moveTo>
                <a:lnTo>
                  <a:pt x="359" y="561"/>
                </a:lnTo>
                <a:lnTo>
                  <a:pt x="359" y="556"/>
                </a:lnTo>
                <a:lnTo>
                  <a:pt x="379" y="556"/>
                </a:lnTo>
                <a:lnTo>
                  <a:pt x="379" y="561"/>
                </a:lnTo>
                <a:close/>
                <a:moveTo>
                  <a:pt x="344" y="561"/>
                </a:moveTo>
                <a:lnTo>
                  <a:pt x="324" y="561"/>
                </a:lnTo>
                <a:lnTo>
                  <a:pt x="324" y="556"/>
                </a:lnTo>
                <a:lnTo>
                  <a:pt x="344" y="556"/>
                </a:lnTo>
                <a:lnTo>
                  <a:pt x="344" y="561"/>
                </a:lnTo>
                <a:close/>
                <a:moveTo>
                  <a:pt x="309" y="561"/>
                </a:moveTo>
                <a:lnTo>
                  <a:pt x="289" y="561"/>
                </a:lnTo>
                <a:lnTo>
                  <a:pt x="289" y="556"/>
                </a:lnTo>
                <a:lnTo>
                  <a:pt x="309" y="556"/>
                </a:lnTo>
                <a:lnTo>
                  <a:pt x="309" y="561"/>
                </a:lnTo>
                <a:close/>
                <a:moveTo>
                  <a:pt x="274" y="561"/>
                </a:moveTo>
                <a:lnTo>
                  <a:pt x="254" y="561"/>
                </a:lnTo>
                <a:lnTo>
                  <a:pt x="254" y="556"/>
                </a:lnTo>
                <a:lnTo>
                  <a:pt x="274" y="556"/>
                </a:lnTo>
                <a:lnTo>
                  <a:pt x="274" y="561"/>
                </a:lnTo>
                <a:close/>
                <a:moveTo>
                  <a:pt x="239" y="561"/>
                </a:moveTo>
                <a:lnTo>
                  <a:pt x="219" y="561"/>
                </a:lnTo>
                <a:lnTo>
                  <a:pt x="219" y="556"/>
                </a:lnTo>
                <a:lnTo>
                  <a:pt x="239" y="556"/>
                </a:lnTo>
                <a:lnTo>
                  <a:pt x="239" y="561"/>
                </a:lnTo>
                <a:close/>
                <a:moveTo>
                  <a:pt x="204" y="561"/>
                </a:moveTo>
                <a:lnTo>
                  <a:pt x="184" y="561"/>
                </a:lnTo>
                <a:lnTo>
                  <a:pt x="184" y="556"/>
                </a:lnTo>
                <a:lnTo>
                  <a:pt x="204" y="556"/>
                </a:lnTo>
                <a:lnTo>
                  <a:pt x="204" y="561"/>
                </a:lnTo>
                <a:close/>
                <a:moveTo>
                  <a:pt x="169" y="561"/>
                </a:moveTo>
                <a:lnTo>
                  <a:pt x="149" y="561"/>
                </a:lnTo>
                <a:lnTo>
                  <a:pt x="149" y="556"/>
                </a:lnTo>
                <a:lnTo>
                  <a:pt x="169" y="556"/>
                </a:lnTo>
                <a:lnTo>
                  <a:pt x="169" y="561"/>
                </a:lnTo>
                <a:close/>
                <a:moveTo>
                  <a:pt x="134" y="561"/>
                </a:moveTo>
                <a:lnTo>
                  <a:pt x="114" y="561"/>
                </a:lnTo>
                <a:lnTo>
                  <a:pt x="114" y="556"/>
                </a:lnTo>
                <a:lnTo>
                  <a:pt x="134" y="556"/>
                </a:lnTo>
                <a:lnTo>
                  <a:pt x="134" y="561"/>
                </a:lnTo>
                <a:close/>
                <a:moveTo>
                  <a:pt x="99" y="561"/>
                </a:moveTo>
                <a:lnTo>
                  <a:pt x="79" y="561"/>
                </a:lnTo>
                <a:lnTo>
                  <a:pt x="79" y="556"/>
                </a:lnTo>
                <a:lnTo>
                  <a:pt x="99" y="556"/>
                </a:lnTo>
                <a:lnTo>
                  <a:pt x="99" y="561"/>
                </a:lnTo>
                <a:close/>
                <a:moveTo>
                  <a:pt x="64" y="561"/>
                </a:moveTo>
                <a:lnTo>
                  <a:pt x="44" y="561"/>
                </a:lnTo>
                <a:lnTo>
                  <a:pt x="44" y="556"/>
                </a:lnTo>
                <a:lnTo>
                  <a:pt x="64" y="556"/>
                </a:lnTo>
                <a:lnTo>
                  <a:pt x="64" y="561"/>
                </a:lnTo>
                <a:close/>
                <a:moveTo>
                  <a:pt x="29" y="561"/>
                </a:moveTo>
                <a:lnTo>
                  <a:pt x="9" y="561"/>
                </a:lnTo>
                <a:lnTo>
                  <a:pt x="9" y="556"/>
                </a:lnTo>
                <a:lnTo>
                  <a:pt x="29" y="556"/>
                </a:lnTo>
                <a:lnTo>
                  <a:pt x="29" y="561"/>
                </a:lnTo>
                <a:close/>
              </a:path>
            </a:pathLst>
          </a:custGeom>
          <a:solidFill>
            <a:srgbClr val="000000"/>
          </a:solidFill>
          <a:ln w="0" cap="flat">
            <a:solidFill>
              <a:srgbClr val="000000"/>
            </a:solidFill>
            <a:prstDash val="lgDashDot"/>
            <a:round/>
            <a:headEnd/>
            <a:tailEnd/>
          </a:ln>
        </p:spPr>
        <p:txBody>
          <a:bodyPr/>
          <a:lstStyle/>
          <a:p>
            <a:endParaRPr lang="zh-CN" altLang="en-US"/>
          </a:p>
        </p:txBody>
      </p:sp>
      <p:sp>
        <p:nvSpPr>
          <p:cNvPr id="8" name="Rectangle 14"/>
          <p:cNvSpPr>
            <a:spLocks noChangeArrowheads="1"/>
          </p:cNvSpPr>
          <p:nvPr/>
        </p:nvSpPr>
        <p:spPr bwMode="auto">
          <a:xfrm>
            <a:off x="2555776" y="3501008"/>
            <a:ext cx="1440160" cy="215444"/>
          </a:xfrm>
          <a:prstGeom prst="rect">
            <a:avLst/>
          </a:prstGeom>
          <a:noFill/>
          <a:ln w="9525">
            <a:noFill/>
            <a:miter lim="800000"/>
            <a:headEnd/>
            <a:tailEnd/>
          </a:ln>
        </p:spPr>
        <p:txBody>
          <a:bodyPr wrap="square" lIns="0" tIns="0" rIns="0" bIns="0">
            <a:spAutoFit/>
          </a:bodyPr>
          <a:lstStyle/>
          <a:p>
            <a:r>
              <a:rPr lang="en-US" sz="1400" b="1" dirty="0" smtClean="0"/>
              <a:t>Fixed Network</a:t>
            </a:r>
            <a:endParaRPr lang="en-US" sz="4400" dirty="0">
              <a:solidFill>
                <a:schemeClr val="tx1"/>
              </a:solidFill>
            </a:endParaRPr>
          </a:p>
        </p:txBody>
      </p:sp>
      <p:sp>
        <p:nvSpPr>
          <p:cNvPr id="9" name="Freeform 21"/>
          <p:cNvSpPr>
            <a:spLocks noEditPoints="1"/>
          </p:cNvSpPr>
          <p:nvPr/>
        </p:nvSpPr>
        <p:spPr bwMode="auto">
          <a:xfrm>
            <a:off x="2483768" y="1628800"/>
            <a:ext cx="4896544" cy="1723901"/>
          </a:xfrm>
          <a:custGeom>
            <a:avLst/>
            <a:gdLst>
              <a:gd name="T0" fmla="*/ 13747437 w 2945"/>
              <a:gd name="T1" fmla="*/ 2147483647 h 1097"/>
              <a:gd name="T2" fmla="*/ 13747437 w 2945"/>
              <a:gd name="T3" fmla="*/ 2147483647 h 1097"/>
              <a:gd name="T4" fmla="*/ 0 w 2945"/>
              <a:gd name="T5" fmla="*/ 2147483647 h 1097"/>
              <a:gd name="T6" fmla="*/ 0 w 2945"/>
              <a:gd name="T7" fmla="*/ 1788762578 h 1097"/>
              <a:gd name="T8" fmla="*/ 0 w 2945"/>
              <a:gd name="T9" fmla="*/ 1460404334 h 1097"/>
              <a:gd name="T10" fmla="*/ 13747437 w 2945"/>
              <a:gd name="T11" fmla="*/ 1025723393 h 1097"/>
              <a:gd name="T12" fmla="*/ 13747437 w 2945"/>
              <a:gd name="T13" fmla="*/ 528497803 h 1097"/>
              <a:gd name="T14" fmla="*/ 0 w 2945"/>
              <a:gd name="T15" fmla="*/ 90688386 h 1097"/>
              <a:gd name="T16" fmla="*/ 222696542 w 2945"/>
              <a:gd name="T17" fmla="*/ 15636114 h 1097"/>
              <a:gd name="T18" fmla="*/ 607604806 w 2945"/>
              <a:gd name="T19" fmla="*/ 0 h 1097"/>
              <a:gd name="T20" fmla="*/ 937526767 w 2945"/>
              <a:gd name="T21" fmla="*/ 0 h 1097"/>
              <a:gd name="T22" fmla="*/ 1223458733 w 2945"/>
              <a:gd name="T23" fmla="*/ 0 h 1097"/>
              <a:gd name="T24" fmla="*/ 1608368551 w 2945"/>
              <a:gd name="T25" fmla="*/ 15636114 h 1097"/>
              <a:gd name="T26" fmla="*/ 2048263533 w 2945"/>
              <a:gd name="T27" fmla="*/ 15636114 h 1097"/>
              <a:gd name="T28" fmla="*/ 2147483647 w 2945"/>
              <a:gd name="T29" fmla="*/ 0 h 1097"/>
              <a:gd name="T30" fmla="*/ 2147483647 w 2945"/>
              <a:gd name="T31" fmla="*/ 0 h 1097"/>
              <a:gd name="T32" fmla="*/ 2147483647 w 2945"/>
              <a:gd name="T33" fmla="*/ 0 h 1097"/>
              <a:gd name="T34" fmla="*/ 2147483647 w 2945"/>
              <a:gd name="T35" fmla="*/ 15636114 h 1097"/>
              <a:gd name="T36" fmla="*/ 2147483647 w 2945"/>
              <a:gd name="T37" fmla="*/ 15636114 h 1097"/>
              <a:gd name="T38" fmla="*/ 2147483647 w 2945"/>
              <a:gd name="T39" fmla="*/ 0 h 1097"/>
              <a:gd name="T40" fmla="*/ 2147483647 w 2945"/>
              <a:gd name="T41" fmla="*/ 0 h 1097"/>
              <a:gd name="T42" fmla="*/ 2147483647 w 2945"/>
              <a:gd name="T43" fmla="*/ 0 h 1097"/>
              <a:gd name="T44" fmla="*/ 2147483647 w 2945"/>
              <a:gd name="T45" fmla="*/ 15636114 h 1097"/>
              <a:gd name="T46" fmla="*/ 2147483647 w 2945"/>
              <a:gd name="T47" fmla="*/ 15636114 h 1097"/>
              <a:gd name="T48" fmla="*/ 2147483647 w 2945"/>
              <a:gd name="T49" fmla="*/ 0 h 1097"/>
              <a:gd name="T50" fmla="*/ 2147483647 w 2945"/>
              <a:gd name="T51" fmla="*/ 0 h 1097"/>
              <a:gd name="T52" fmla="*/ 2147483647 w 2945"/>
              <a:gd name="T53" fmla="*/ 0 h 1097"/>
              <a:gd name="T54" fmla="*/ 2147483647 w 2945"/>
              <a:gd name="T55" fmla="*/ 15636114 h 1097"/>
              <a:gd name="T56" fmla="*/ 2147483647 w 2945"/>
              <a:gd name="T57" fmla="*/ 15636114 h 1097"/>
              <a:gd name="T58" fmla="*/ 2147483647 w 2945"/>
              <a:gd name="T59" fmla="*/ 0 h 1097"/>
              <a:gd name="T60" fmla="*/ 2147483647 w 2945"/>
              <a:gd name="T61" fmla="*/ 134470220 h 1097"/>
              <a:gd name="T62" fmla="*/ 2147483647 w 2945"/>
              <a:gd name="T63" fmla="*/ 572279610 h 1097"/>
              <a:gd name="T64" fmla="*/ 2147483647 w 2945"/>
              <a:gd name="T65" fmla="*/ 944416344 h 1097"/>
              <a:gd name="T66" fmla="*/ 2147483647 w 2945"/>
              <a:gd name="T67" fmla="*/ 1272772820 h 1097"/>
              <a:gd name="T68" fmla="*/ 2147483647 w 2945"/>
              <a:gd name="T69" fmla="*/ 1707455529 h 1097"/>
              <a:gd name="T70" fmla="*/ 2147483647 w 2945"/>
              <a:gd name="T71" fmla="*/ 2147483647 h 1097"/>
              <a:gd name="T72" fmla="*/ 2147483647 w 2945"/>
              <a:gd name="T73" fmla="*/ 2147483647 h 1097"/>
              <a:gd name="T74" fmla="*/ 2147483647 w 2945"/>
              <a:gd name="T75" fmla="*/ 2147483647 h 1097"/>
              <a:gd name="T76" fmla="*/ 2147483647 w 2945"/>
              <a:gd name="T77" fmla="*/ 2147483647 h 1097"/>
              <a:gd name="T78" fmla="*/ 2147483647 w 2945"/>
              <a:gd name="T79" fmla="*/ 2147483647 h 1097"/>
              <a:gd name="T80" fmla="*/ 2147483647 w 2945"/>
              <a:gd name="T81" fmla="*/ 2147483647 h 1097"/>
              <a:gd name="T82" fmla="*/ 2147483647 w 2945"/>
              <a:gd name="T83" fmla="*/ 2147483647 h 1097"/>
              <a:gd name="T84" fmla="*/ 2147483647 w 2945"/>
              <a:gd name="T85" fmla="*/ 2147483647 h 1097"/>
              <a:gd name="T86" fmla="*/ 2147483647 w 2945"/>
              <a:gd name="T87" fmla="*/ 2147483647 h 1097"/>
              <a:gd name="T88" fmla="*/ 2147483647 w 2945"/>
              <a:gd name="T89" fmla="*/ 2147483647 h 1097"/>
              <a:gd name="T90" fmla="*/ 2147483647 w 2945"/>
              <a:gd name="T91" fmla="*/ 2147483647 h 1097"/>
              <a:gd name="T92" fmla="*/ 2147483647 w 2945"/>
              <a:gd name="T93" fmla="*/ 2147483647 h 1097"/>
              <a:gd name="T94" fmla="*/ 2147483647 w 2945"/>
              <a:gd name="T95" fmla="*/ 2147483647 h 1097"/>
              <a:gd name="T96" fmla="*/ 2147483647 w 2945"/>
              <a:gd name="T97" fmla="*/ 2147483647 h 1097"/>
              <a:gd name="T98" fmla="*/ 2147483647 w 2945"/>
              <a:gd name="T99" fmla="*/ 2147483647 h 1097"/>
              <a:gd name="T100" fmla="*/ 2147483647 w 2945"/>
              <a:gd name="T101" fmla="*/ 2147483647 h 1097"/>
              <a:gd name="T102" fmla="*/ 2147483647 w 2945"/>
              <a:gd name="T103" fmla="*/ 2147483647 h 1097"/>
              <a:gd name="T104" fmla="*/ 2147483647 w 2945"/>
              <a:gd name="T105" fmla="*/ 2147483647 h 1097"/>
              <a:gd name="T106" fmla="*/ 2147483647 w 2945"/>
              <a:gd name="T107" fmla="*/ 2147483647 h 1097"/>
              <a:gd name="T108" fmla="*/ 2147483647 w 2945"/>
              <a:gd name="T109" fmla="*/ 2147483647 h 1097"/>
              <a:gd name="T110" fmla="*/ 1855809452 w 2945"/>
              <a:gd name="T111" fmla="*/ 2147483647 h 1097"/>
              <a:gd name="T112" fmla="*/ 1470900877 w 2945"/>
              <a:gd name="T113" fmla="*/ 2147483647 h 1097"/>
              <a:gd name="T114" fmla="*/ 1140979123 w 2945"/>
              <a:gd name="T115" fmla="*/ 2147483647 h 1097"/>
              <a:gd name="T116" fmla="*/ 855046950 w 2945"/>
              <a:gd name="T117" fmla="*/ 2147483647 h 1097"/>
              <a:gd name="T118" fmla="*/ 470138790 w 2945"/>
              <a:gd name="T119" fmla="*/ 2147483647 h 1097"/>
              <a:gd name="T120" fmla="*/ 30242371 w 2945"/>
              <a:gd name="T121" fmla="*/ 2147483647 h 109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2945"/>
              <a:gd name="T184" fmla="*/ 0 h 1097"/>
              <a:gd name="T185" fmla="*/ 2945 w 2945"/>
              <a:gd name="T186" fmla="*/ 1097 h 109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2945" h="1097">
                <a:moveTo>
                  <a:pt x="0" y="1094"/>
                </a:moveTo>
                <a:lnTo>
                  <a:pt x="0" y="1075"/>
                </a:lnTo>
                <a:lnTo>
                  <a:pt x="5" y="1075"/>
                </a:lnTo>
                <a:lnTo>
                  <a:pt x="5" y="1094"/>
                </a:lnTo>
                <a:lnTo>
                  <a:pt x="0" y="1094"/>
                </a:lnTo>
                <a:close/>
                <a:moveTo>
                  <a:pt x="0" y="1060"/>
                </a:moveTo>
                <a:lnTo>
                  <a:pt x="0" y="1040"/>
                </a:lnTo>
                <a:lnTo>
                  <a:pt x="5" y="1040"/>
                </a:lnTo>
                <a:lnTo>
                  <a:pt x="5" y="1060"/>
                </a:lnTo>
                <a:lnTo>
                  <a:pt x="0" y="1060"/>
                </a:lnTo>
                <a:close/>
                <a:moveTo>
                  <a:pt x="0" y="1025"/>
                </a:moveTo>
                <a:lnTo>
                  <a:pt x="0" y="1005"/>
                </a:lnTo>
                <a:lnTo>
                  <a:pt x="5" y="1005"/>
                </a:lnTo>
                <a:lnTo>
                  <a:pt x="5" y="1025"/>
                </a:lnTo>
                <a:lnTo>
                  <a:pt x="0" y="1025"/>
                </a:lnTo>
                <a:close/>
                <a:moveTo>
                  <a:pt x="0" y="990"/>
                </a:moveTo>
                <a:lnTo>
                  <a:pt x="0" y="970"/>
                </a:lnTo>
                <a:lnTo>
                  <a:pt x="5" y="970"/>
                </a:lnTo>
                <a:lnTo>
                  <a:pt x="5" y="990"/>
                </a:lnTo>
                <a:lnTo>
                  <a:pt x="0" y="990"/>
                </a:lnTo>
                <a:close/>
                <a:moveTo>
                  <a:pt x="0" y="955"/>
                </a:moveTo>
                <a:lnTo>
                  <a:pt x="0" y="935"/>
                </a:lnTo>
                <a:lnTo>
                  <a:pt x="5" y="935"/>
                </a:lnTo>
                <a:lnTo>
                  <a:pt x="5" y="955"/>
                </a:lnTo>
                <a:lnTo>
                  <a:pt x="0" y="955"/>
                </a:lnTo>
                <a:close/>
                <a:moveTo>
                  <a:pt x="0" y="920"/>
                </a:moveTo>
                <a:lnTo>
                  <a:pt x="0" y="900"/>
                </a:lnTo>
                <a:lnTo>
                  <a:pt x="5" y="900"/>
                </a:lnTo>
                <a:lnTo>
                  <a:pt x="5" y="920"/>
                </a:lnTo>
                <a:lnTo>
                  <a:pt x="0" y="920"/>
                </a:lnTo>
                <a:close/>
                <a:moveTo>
                  <a:pt x="0" y="885"/>
                </a:moveTo>
                <a:lnTo>
                  <a:pt x="0" y="865"/>
                </a:lnTo>
                <a:lnTo>
                  <a:pt x="5" y="865"/>
                </a:lnTo>
                <a:lnTo>
                  <a:pt x="5" y="885"/>
                </a:lnTo>
                <a:lnTo>
                  <a:pt x="0" y="885"/>
                </a:lnTo>
                <a:close/>
                <a:moveTo>
                  <a:pt x="0" y="851"/>
                </a:moveTo>
                <a:lnTo>
                  <a:pt x="0" y="831"/>
                </a:lnTo>
                <a:lnTo>
                  <a:pt x="5" y="831"/>
                </a:lnTo>
                <a:lnTo>
                  <a:pt x="5" y="851"/>
                </a:lnTo>
                <a:lnTo>
                  <a:pt x="0" y="851"/>
                </a:lnTo>
                <a:close/>
                <a:moveTo>
                  <a:pt x="0" y="816"/>
                </a:moveTo>
                <a:lnTo>
                  <a:pt x="0" y="796"/>
                </a:lnTo>
                <a:lnTo>
                  <a:pt x="5" y="796"/>
                </a:lnTo>
                <a:lnTo>
                  <a:pt x="5" y="816"/>
                </a:lnTo>
                <a:lnTo>
                  <a:pt x="0" y="816"/>
                </a:lnTo>
                <a:close/>
                <a:moveTo>
                  <a:pt x="0" y="781"/>
                </a:moveTo>
                <a:lnTo>
                  <a:pt x="0" y="761"/>
                </a:lnTo>
                <a:lnTo>
                  <a:pt x="5" y="761"/>
                </a:lnTo>
                <a:lnTo>
                  <a:pt x="5" y="781"/>
                </a:lnTo>
                <a:lnTo>
                  <a:pt x="0" y="781"/>
                </a:lnTo>
                <a:close/>
                <a:moveTo>
                  <a:pt x="0" y="746"/>
                </a:moveTo>
                <a:lnTo>
                  <a:pt x="0" y="726"/>
                </a:lnTo>
                <a:lnTo>
                  <a:pt x="5" y="726"/>
                </a:lnTo>
                <a:lnTo>
                  <a:pt x="5" y="746"/>
                </a:lnTo>
                <a:lnTo>
                  <a:pt x="0" y="746"/>
                </a:lnTo>
                <a:close/>
                <a:moveTo>
                  <a:pt x="0" y="711"/>
                </a:moveTo>
                <a:lnTo>
                  <a:pt x="0" y="691"/>
                </a:lnTo>
                <a:lnTo>
                  <a:pt x="5" y="691"/>
                </a:lnTo>
                <a:lnTo>
                  <a:pt x="5" y="711"/>
                </a:lnTo>
                <a:lnTo>
                  <a:pt x="0" y="711"/>
                </a:lnTo>
                <a:close/>
                <a:moveTo>
                  <a:pt x="0" y="676"/>
                </a:moveTo>
                <a:lnTo>
                  <a:pt x="0" y="656"/>
                </a:lnTo>
                <a:lnTo>
                  <a:pt x="5" y="656"/>
                </a:lnTo>
                <a:lnTo>
                  <a:pt x="5" y="676"/>
                </a:lnTo>
                <a:lnTo>
                  <a:pt x="0" y="676"/>
                </a:lnTo>
                <a:close/>
                <a:moveTo>
                  <a:pt x="0" y="642"/>
                </a:moveTo>
                <a:lnTo>
                  <a:pt x="0" y="622"/>
                </a:lnTo>
                <a:lnTo>
                  <a:pt x="5" y="622"/>
                </a:lnTo>
                <a:lnTo>
                  <a:pt x="5" y="642"/>
                </a:lnTo>
                <a:lnTo>
                  <a:pt x="0" y="642"/>
                </a:lnTo>
                <a:close/>
                <a:moveTo>
                  <a:pt x="0" y="607"/>
                </a:moveTo>
                <a:lnTo>
                  <a:pt x="0" y="587"/>
                </a:lnTo>
                <a:lnTo>
                  <a:pt x="5" y="587"/>
                </a:lnTo>
                <a:lnTo>
                  <a:pt x="5" y="607"/>
                </a:lnTo>
                <a:lnTo>
                  <a:pt x="0" y="607"/>
                </a:lnTo>
                <a:close/>
                <a:moveTo>
                  <a:pt x="0" y="572"/>
                </a:moveTo>
                <a:lnTo>
                  <a:pt x="0" y="552"/>
                </a:lnTo>
                <a:lnTo>
                  <a:pt x="5" y="552"/>
                </a:lnTo>
                <a:lnTo>
                  <a:pt x="5" y="572"/>
                </a:lnTo>
                <a:lnTo>
                  <a:pt x="0" y="572"/>
                </a:lnTo>
                <a:close/>
                <a:moveTo>
                  <a:pt x="0" y="537"/>
                </a:moveTo>
                <a:lnTo>
                  <a:pt x="0" y="517"/>
                </a:lnTo>
                <a:lnTo>
                  <a:pt x="5" y="517"/>
                </a:lnTo>
                <a:lnTo>
                  <a:pt x="5" y="537"/>
                </a:lnTo>
                <a:lnTo>
                  <a:pt x="0" y="537"/>
                </a:lnTo>
                <a:close/>
                <a:moveTo>
                  <a:pt x="0" y="502"/>
                </a:moveTo>
                <a:lnTo>
                  <a:pt x="0" y="482"/>
                </a:lnTo>
                <a:lnTo>
                  <a:pt x="5" y="482"/>
                </a:lnTo>
                <a:lnTo>
                  <a:pt x="5" y="502"/>
                </a:lnTo>
                <a:lnTo>
                  <a:pt x="0" y="502"/>
                </a:lnTo>
                <a:close/>
                <a:moveTo>
                  <a:pt x="0" y="467"/>
                </a:moveTo>
                <a:lnTo>
                  <a:pt x="0" y="447"/>
                </a:lnTo>
                <a:lnTo>
                  <a:pt x="5" y="447"/>
                </a:lnTo>
                <a:lnTo>
                  <a:pt x="5" y="467"/>
                </a:lnTo>
                <a:lnTo>
                  <a:pt x="0" y="467"/>
                </a:lnTo>
                <a:close/>
                <a:moveTo>
                  <a:pt x="0" y="432"/>
                </a:moveTo>
                <a:lnTo>
                  <a:pt x="0" y="413"/>
                </a:lnTo>
                <a:lnTo>
                  <a:pt x="5" y="413"/>
                </a:lnTo>
                <a:lnTo>
                  <a:pt x="5" y="432"/>
                </a:lnTo>
                <a:lnTo>
                  <a:pt x="0" y="432"/>
                </a:lnTo>
                <a:close/>
                <a:moveTo>
                  <a:pt x="0" y="398"/>
                </a:moveTo>
                <a:lnTo>
                  <a:pt x="0" y="378"/>
                </a:lnTo>
                <a:lnTo>
                  <a:pt x="5" y="378"/>
                </a:lnTo>
                <a:lnTo>
                  <a:pt x="5" y="398"/>
                </a:lnTo>
                <a:lnTo>
                  <a:pt x="0" y="398"/>
                </a:lnTo>
                <a:close/>
                <a:moveTo>
                  <a:pt x="0" y="363"/>
                </a:moveTo>
                <a:lnTo>
                  <a:pt x="0" y="343"/>
                </a:lnTo>
                <a:lnTo>
                  <a:pt x="5" y="343"/>
                </a:lnTo>
                <a:lnTo>
                  <a:pt x="5" y="363"/>
                </a:lnTo>
                <a:lnTo>
                  <a:pt x="0" y="363"/>
                </a:lnTo>
                <a:close/>
                <a:moveTo>
                  <a:pt x="0" y="328"/>
                </a:moveTo>
                <a:lnTo>
                  <a:pt x="0" y="308"/>
                </a:lnTo>
                <a:lnTo>
                  <a:pt x="5" y="308"/>
                </a:lnTo>
                <a:lnTo>
                  <a:pt x="5" y="328"/>
                </a:lnTo>
                <a:lnTo>
                  <a:pt x="0" y="328"/>
                </a:lnTo>
                <a:close/>
                <a:moveTo>
                  <a:pt x="0" y="293"/>
                </a:moveTo>
                <a:lnTo>
                  <a:pt x="0" y="273"/>
                </a:lnTo>
                <a:lnTo>
                  <a:pt x="5" y="273"/>
                </a:lnTo>
                <a:lnTo>
                  <a:pt x="5" y="293"/>
                </a:lnTo>
                <a:lnTo>
                  <a:pt x="0" y="293"/>
                </a:lnTo>
                <a:close/>
                <a:moveTo>
                  <a:pt x="0" y="258"/>
                </a:moveTo>
                <a:lnTo>
                  <a:pt x="0" y="238"/>
                </a:lnTo>
                <a:lnTo>
                  <a:pt x="5" y="238"/>
                </a:lnTo>
                <a:lnTo>
                  <a:pt x="5" y="258"/>
                </a:lnTo>
                <a:lnTo>
                  <a:pt x="0" y="258"/>
                </a:lnTo>
                <a:close/>
                <a:moveTo>
                  <a:pt x="0" y="223"/>
                </a:moveTo>
                <a:lnTo>
                  <a:pt x="0" y="204"/>
                </a:lnTo>
                <a:lnTo>
                  <a:pt x="5" y="204"/>
                </a:lnTo>
                <a:lnTo>
                  <a:pt x="5" y="223"/>
                </a:lnTo>
                <a:lnTo>
                  <a:pt x="0" y="223"/>
                </a:lnTo>
                <a:close/>
                <a:moveTo>
                  <a:pt x="0" y="189"/>
                </a:moveTo>
                <a:lnTo>
                  <a:pt x="0" y="169"/>
                </a:lnTo>
                <a:lnTo>
                  <a:pt x="5" y="169"/>
                </a:lnTo>
                <a:lnTo>
                  <a:pt x="5" y="189"/>
                </a:lnTo>
                <a:lnTo>
                  <a:pt x="0" y="189"/>
                </a:lnTo>
                <a:close/>
                <a:moveTo>
                  <a:pt x="0" y="154"/>
                </a:moveTo>
                <a:lnTo>
                  <a:pt x="0" y="134"/>
                </a:lnTo>
                <a:lnTo>
                  <a:pt x="5" y="134"/>
                </a:lnTo>
                <a:lnTo>
                  <a:pt x="5" y="154"/>
                </a:lnTo>
                <a:lnTo>
                  <a:pt x="0" y="154"/>
                </a:lnTo>
                <a:close/>
                <a:moveTo>
                  <a:pt x="0" y="119"/>
                </a:moveTo>
                <a:lnTo>
                  <a:pt x="0" y="99"/>
                </a:lnTo>
                <a:lnTo>
                  <a:pt x="5" y="99"/>
                </a:lnTo>
                <a:lnTo>
                  <a:pt x="5" y="119"/>
                </a:lnTo>
                <a:lnTo>
                  <a:pt x="0" y="119"/>
                </a:lnTo>
                <a:close/>
                <a:moveTo>
                  <a:pt x="0" y="84"/>
                </a:moveTo>
                <a:lnTo>
                  <a:pt x="0" y="64"/>
                </a:lnTo>
                <a:lnTo>
                  <a:pt x="5" y="64"/>
                </a:lnTo>
                <a:lnTo>
                  <a:pt x="5" y="84"/>
                </a:lnTo>
                <a:lnTo>
                  <a:pt x="0" y="84"/>
                </a:lnTo>
                <a:close/>
                <a:moveTo>
                  <a:pt x="0" y="49"/>
                </a:moveTo>
                <a:lnTo>
                  <a:pt x="0" y="29"/>
                </a:lnTo>
                <a:lnTo>
                  <a:pt x="5" y="29"/>
                </a:lnTo>
                <a:lnTo>
                  <a:pt x="5" y="49"/>
                </a:lnTo>
                <a:lnTo>
                  <a:pt x="0" y="49"/>
                </a:lnTo>
                <a:close/>
                <a:moveTo>
                  <a:pt x="0" y="14"/>
                </a:moveTo>
                <a:lnTo>
                  <a:pt x="0" y="0"/>
                </a:lnTo>
                <a:lnTo>
                  <a:pt x="11" y="0"/>
                </a:lnTo>
                <a:lnTo>
                  <a:pt x="11" y="5"/>
                </a:lnTo>
                <a:lnTo>
                  <a:pt x="2" y="5"/>
                </a:lnTo>
                <a:lnTo>
                  <a:pt x="5" y="3"/>
                </a:lnTo>
                <a:lnTo>
                  <a:pt x="5" y="14"/>
                </a:lnTo>
                <a:lnTo>
                  <a:pt x="0" y="14"/>
                </a:lnTo>
                <a:close/>
                <a:moveTo>
                  <a:pt x="26" y="0"/>
                </a:moveTo>
                <a:lnTo>
                  <a:pt x="46" y="0"/>
                </a:lnTo>
                <a:lnTo>
                  <a:pt x="46" y="5"/>
                </a:lnTo>
                <a:lnTo>
                  <a:pt x="26" y="5"/>
                </a:lnTo>
                <a:lnTo>
                  <a:pt x="26" y="0"/>
                </a:lnTo>
                <a:close/>
                <a:moveTo>
                  <a:pt x="61" y="0"/>
                </a:moveTo>
                <a:lnTo>
                  <a:pt x="81" y="0"/>
                </a:lnTo>
                <a:lnTo>
                  <a:pt x="81" y="5"/>
                </a:lnTo>
                <a:lnTo>
                  <a:pt x="61" y="5"/>
                </a:lnTo>
                <a:lnTo>
                  <a:pt x="61" y="0"/>
                </a:lnTo>
                <a:close/>
                <a:moveTo>
                  <a:pt x="96" y="0"/>
                </a:moveTo>
                <a:lnTo>
                  <a:pt x="116" y="0"/>
                </a:lnTo>
                <a:lnTo>
                  <a:pt x="116" y="5"/>
                </a:lnTo>
                <a:lnTo>
                  <a:pt x="96" y="5"/>
                </a:lnTo>
                <a:lnTo>
                  <a:pt x="96" y="0"/>
                </a:lnTo>
                <a:close/>
                <a:moveTo>
                  <a:pt x="131" y="0"/>
                </a:moveTo>
                <a:lnTo>
                  <a:pt x="151" y="0"/>
                </a:lnTo>
                <a:lnTo>
                  <a:pt x="151" y="5"/>
                </a:lnTo>
                <a:lnTo>
                  <a:pt x="131" y="5"/>
                </a:lnTo>
                <a:lnTo>
                  <a:pt x="131" y="0"/>
                </a:lnTo>
                <a:close/>
                <a:moveTo>
                  <a:pt x="166" y="0"/>
                </a:moveTo>
                <a:lnTo>
                  <a:pt x="186" y="0"/>
                </a:lnTo>
                <a:lnTo>
                  <a:pt x="186" y="5"/>
                </a:lnTo>
                <a:lnTo>
                  <a:pt x="166" y="5"/>
                </a:lnTo>
                <a:lnTo>
                  <a:pt x="166" y="0"/>
                </a:lnTo>
                <a:close/>
                <a:moveTo>
                  <a:pt x="201" y="0"/>
                </a:moveTo>
                <a:lnTo>
                  <a:pt x="221" y="0"/>
                </a:lnTo>
                <a:lnTo>
                  <a:pt x="221" y="5"/>
                </a:lnTo>
                <a:lnTo>
                  <a:pt x="201" y="5"/>
                </a:lnTo>
                <a:lnTo>
                  <a:pt x="201" y="0"/>
                </a:lnTo>
                <a:close/>
                <a:moveTo>
                  <a:pt x="236" y="0"/>
                </a:moveTo>
                <a:lnTo>
                  <a:pt x="256" y="0"/>
                </a:lnTo>
                <a:lnTo>
                  <a:pt x="256" y="5"/>
                </a:lnTo>
                <a:lnTo>
                  <a:pt x="236" y="5"/>
                </a:lnTo>
                <a:lnTo>
                  <a:pt x="236" y="0"/>
                </a:lnTo>
                <a:close/>
                <a:moveTo>
                  <a:pt x="271" y="0"/>
                </a:moveTo>
                <a:lnTo>
                  <a:pt x="290" y="0"/>
                </a:lnTo>
                <a:lnTo>
                  <a:pt x="290" y="5"/>
                </a:lnTo>
                <a:lnTo>
                  <a:pt x="271" y="5"/>
                </a:lnTo>
                <a:lnTo>
                  <a:pt x="271" y="0"/>
                </a:lnTo>
                <a:close/>
                <a:moveTo>
                  <a:pt x="306" y="0"/>
                </a:moveTo>
                <a:lnTo>
                  <a:pt x="325" y="0"/>
                </a:lnTo>
                <a:lnTo>
                  <a:pt x="325" y="5"/>
                </a:lnTo>
                <a:lnTo>
                  <a:pt x="306" y="5"/>
                </a:lnTo>
                <a:lnTo>
                  <a:pt x="306" y="0"/>
                </a:lnTo>
                <a:close/>
                <a:moveTo>
                  <a:pt x="341" y="0"/>
                </a:moveTo>
                <a:lnTo>
                  <a:pt x="360" y="0"/>
                </a:lnTo>
                <a:lnTo>
                  <a:pt x="360" y="5"/>
                </a:lnTo>
                <a:lnTo>
                  <a:pt x="341" y="5"/>
                </a:lnTo>
                <a:lnTo>
                  <a:pt x="341" y="0"/>
                </a:lnTo>
                <a:close/>
                <a:moveTo>
                  <a:pt x="375" y="0"/>
                </a:moveTo>
                <a:lnTo>
                  <a:pt x="395" y="0"/>
                </a:lnTo>
                <a:lnTo>
                  <a:pt x="395" y="5"/>
                </a:lnTo>
                <a:lnTo>
                  <a:pt x="375" y="5"/>
                </a:lnTo>
                <a:lnTo>
                  <a:pt x="375" y="0"/>
                </a:lnTo>
                <a:close/>
                <a:moveTo>
                  <a:pt x="410" y="0"/>
                </a:moveTo>
                <a:lnTo>
                  <a:pt x="430" y="0"/>
                </a:lnTo>
                <a:lnTo>
                  <a:pt x="430" y="5"/>
                </a:lnTo>
                <a:lnTo>
                  <a:pt x="410" y="5"/>
                </a:lnTo>
                <a:lnTo>
                  <a:pt x="410" y="0"/>
                </a:lnTo>
                <a:close/>
                <a:moveTo>
                  <a:pt x="445" y="0"/>
                </a:moveTo>
                <a:lnTo>
                  <a:pt x="465" y="0"/>
                </a:lnTo>
                <a:lnTo>
                  <a:pt x="465" y="5"/>
                </a:lnTo>
                <a:lnTo>
                  <a:pt x="445" y="5"/>
                </a:lnTo>
                <a:lnTo>
                  <a:pt x="445" y="0"/>
                </a:lnTo>
                <a:close/>
                <a:moveTo>
                  <a:pt x="480" y="0"/>
                </a:moveTo>
                <a:lnTo>
                  <a:pt x="500" y="0"/>
                </a:lnTo>
                <a:lnTo>
                  <a:pt x="500" y="5"/>
                </a:lnTo>
                <a:lnTo>
                  <a:pt x="480" y="5"/>
                </a:lnTo>
                <a:lnTo>
                  <a:pt x="480" y="0"/>
                </a:lnTo>
                <a:close/>
                <a:moveTo>
                  <a:pt x="515" y="0"/>
                </a:moveTo>
                <a:lnTo>
                  <a:pt x="535" y="0"/>
                </a:lnTo>
                <a:lnTo>
                  <a:pt x="535" y="5"/>
                </a:lnTo>
                <a:lnTo>
                  <a:pt x="515" y="5"/>
                </a:lnTo>
                <a:lnTo>
                  <a:pt x="515" y="0"/>
                </a:lnTo>
                <a:close/>
                <a:moveTo>
                  <a:pt x="550" y="0"/>
                </a:moveTo>
                <a:lnTo>
                  <a:pt x="570" y="0"/>
                </a:lnTo>
                <a:lnTo>
                  <a:pt x="570" y="5"/>
                </a:lnTo>
                <a:lnTo>
                  <a:pt x="550" y="5"/>
                </a:lnTo>
                <a:lnTo>
                  <a:pt x="550" y="0"/>
                </a:lnTo>
                <a:close/>
                <a:moveTo>
                  <a:pt x="585" y="0"/>
                </a:moveTo>
                <a:lnTo>
                  <a:pt x="605" y="0"/>
                </a:lnTo>
                <a:lnTo>
                  <a:pt x="605" y="5"/>
                </a:lnTo>
                <a:lnTo>
                  <a:pt x="585" y="5"/>
                </a:lnTo>
                <a:lnTo>
                  <a:pt x="585" y="0"/>
                </a:lnTo>
                <a:close/>
                <a:moveTo>
                  <a:pt x="620" y="0"/>
                </a:moveTo>
                <a:lnTo>
                  <a:pt x="640" y="0"/>
                </a:lnTo>
                <a:lnTo>
                  <a:pt x="640" y="5"/>
                </a:lnTo>
                <a:lnTo>
                  <a:pt x="620" y="5"/>
                </a:lnTo>
                <a:lnTo>
                  <a:pt x="620" y="0"/>
                </a:lnTo>
                <a:close/>
                <a:moveTo>
                  <a:pt x="655" y="0"/>
                </a:moveTo>
                <a:lnTo>
                  <a:pt x="675" y="0"/>
                </a:lnTo>
                <a:lnTo>
                  <a:pt x="675" y="5"/>
                </a:lnTo>
                <a:lnTo>
                  <a:pt x="655" y="5"/>
                </a:lnTo>
                <a:lnTo>
                  <a:pt x="655" y="0"/>
                </a:lnTo>
                <a:close/>
                <a:moveTo>
                  <a:pt x="690" y="0"/>
                </a:moveTo>
                <a:lnTo>
                  <a:pt x="710" y="0"/>
                </a:lnTo>
                <a:lnTo>
                  <a:pt x="710" y="5"/>
                </a:lnTo>
                <a:lnTo>
                  <a:pt x="690" y="5"/>
                </a:lnTo>
                <a:lnTo>
                  <a:pt x="690" y="0"/>
                </a:lnTo>
                <a:close/>
                <a:moveTo>
                  <a:pt x="725" y="0"/>
                </a:moveTo>
                <a:lnTo>
                  <a:pt x="745" y="0"/>
                </a:lnTo>
                <a:lnTo>
                  <a:pt x="745" y="5"/>
                </a:lnTo>
                <a:lnTo>
                  <a:pt x="725" y="5"/>
                </a:lnTo>
                <a:lnTo>
                  <a:pt x="725" y="0"/>
                </a:lnTo>
                <a:close/>
                <a:moveTo>
                  <a:pt x="760" y="0"/>
                </a:moveTo>
                <a:lnTo>
                  <a:pt x="780" y="0"/>
                </a:lnTo>
                <a:lnTo>
                  <a:pt x="780" y="5"/>
                </a:lnTo>
                <a:lnTo>
                  <a:pt x="760" y="5"/>
                </a:lnTo>
                <a:lnTo>
                  <a:pt x="760" y="0"/>
                </a:lnTo>
                <a:close/>
                <a:moveTo>
                  <a:pt x="795" y="0"/>
                </a:moveTo>
                <a:lnTo>
                  <a:pt x="815" y="0"/>
                </a:lnTo>
                <a:lnTo>
                  <a:pt x="815" y="5"/>
                </a:lnTo>
                <a:lnTo>
                  <a:pt x="795" y="5"/>
                </a:lnTo>
                <a:lnTo>
                  <a:pt x="795" y="0"/>
                </a:lnTo>
                <a:close/>
                <a:moveTo>
                  <a:pt x="830" y="0"/>
                </a:moveTo>
                <a:lnTo>
                  <a:pt x="850" y="0"/>
                </a:lnTo>
                <a:lnTo>
                  <a:pt x="850" y="5"/>
                </a:lnTo>
                <a:lnTo>
                  <a:pt x="830" y="5"/>
                </a:lnTo>
                <a:lnTo>
                  <a:pt x="830" y="0"/>
                </a:lnTo>
                <a:close/>
                <a:moveTo>
                  <a:pt x="865" y="0"/>
                </a:moveTo>
                <a:lnTo>
                  <a:pt x="885" y="0"/>
                </a:lnTo>
                <a:lnTo>
                  <a:pt x="885" y="5"/>
                </a:lnTo>
                <a:lnTo>
                  <a:pt x="865" y="5"/>
                </a:lnTo>
                <a:lnTo>
                  <a:pt x="865" y="0"/>
                </a:lnTo>
                <a:close/>
                <a:moveTo>
                  <a:pt x="900" y="0"/>
                </a:moveTo>
                <a:lnTo>
                  <a:pt x="920" y="0"/>
                </a:lnTo>
                <a:lnTo>
                  <a:pt x="920" y="5"/>
                </a:lnTo>
                <a:lnTo>
                  <a:pt x="900" y="5"/>
                </a:lnTo>
                <a:lnTo>
                  <a:pt x="900" y="0"/>
                </a:lnTo>
                <a:close/>
                <a:moveTo>
                  <a:pt x="935" y="0"/>
                </a:moveTo>
                <a:lnTo>
                  <a:pt x="955" y="0"/>
                </a:lnTo>
                <a:lnTo>
                  <a:pt x="955" y="5"/>
                </a:lnTo>
                <a:lnTo>
                  <a:pt x="935" y="5"/>
                </a:lnTo>
                <a:lnTo>
                  <a:pt x="935" y="0"/>
                </a:lnTo>
                <a:close/>
                <a:moveTo>
                  <a:pt x="970" y="0"/>
                </a:moveTo>
                <a:lnTo>
                  <a:pt x="990" y="0"/>
                </a:lnTo>
                <a:lnTo>
                  <a:pt x="990" y="5"/>
                </a:lnTo>
                <a:lnTo>
                  <a:pt x="970" y="5"/>
                </a:lnTo>
                <a:lnTo>
                  <a:pt x="970" y="0"/>
                </a:lnTo>
                <a:close/>
                <a:moveTo>
                  <a:pt x="1005" y="0"/>
                </a:moveTo>
                <a:lnTo>
                  <a:pt x="1025" y="0"/>
                </a:lnTo>
                <a:lnTo>
                  <a:pt x="1025" y="5"/>
                </a:lnTo>
                <a:lnTo>
                  <a:pt x="1005" y="5"/>
                </a:lnTo>
                <a:lnTo>
                  <a:pt x="1005" y="0"/>
                </a:lnTo>
                <a:close/>
                <a:moveTo>
                  <a:pt x="1040" y="0"/>
                </a:moveTo>
                <a:lnTo>
                  <a:pt x="1060" y="0"/>
                </a:lnTo>
                <a:lnTo>
                  <a:pt x="1060" y="5"/>
                </a:lnTo>
                <a:lnTo>
                  <a:pt x="1040" y="5"/>
                </a:lnTo>
                <a:lnTo>
                  <a:pt x="1040" y="0"/>
                </a:lnTo>
                <a:close/>
                <a:moveTo>
                  <a:pt x="1075" y="0"/>
                </a:moveTo>
                <a:lnTo>
                  <a:pt x="1095" y="0"/>
                </a:lnTo>
                <a:lnTo>
                  <a:pt x="1095" y="5"/>
                </a:lnTo>
                <a:lnTo>
                  <a:pt x="1075" y="5"/>
                </a:lnTo>
                <a:lnTo>
                  <a:pt x="1075" y="0"/>
                </a:lnTo>
                <a:close/>
                <a:moveTo>
                  <a:pt x="1110" y="0"/>
                </a:moveTo>
                <a:lnTo>
                  <a:pt x="1130" y="0"/>
                </a:lnTo>
                <a:lnTo>
                  <a:pt x="1130" y="5"/>
                </a:lnTo>
                <a:lnTo>
                  <a:pt x="1110" y="5"/>
                </a:lnTo>
                <a:lnTo>
                  <a:pt x="1110" y="0"/>
                </a:lnTo>
                <a:close/>
                <a:moveTo>
                  <a:pt x="1145" y="0"/>
                </a:moveTo>
                <a:lnTo>
                  <a:pt x="1165" y="0"/>
                </a:lnTo>
                <a:lnTo>
                  <a:pt x="1165" y="5"/>
                </a:lnTo>
                <a:lnTo>
                  <a:pt x="1145" y="5"/>
                </a:lnTo>
                <a:lnTo>
                  <a:pt x="1145" y="0"/>
                </a:lnTo>
                <a:close/>
                <a:moveTo>
                  <a:pt x="1180" y="0"/>
                </a:moveTo>
                <a:lnTo>
                  <a:pt x="1200" y="0"/>
                </a:lnTo>
                <a:lnTo>
                  <a:pt x="1200" y="5"/>
                </a:lnTo>
                <a:lnTo>
                  <a:pt x="1180" y="5"/>
                </a:lnTo>
                <a:lnTo>
                  <a:pt x="1180" y="0"/>
                </a:lnTo>
                <a:close/>
                <a:moveTo>
                  <a:pt x="1215" y="0"/>
                </a:moveTo>
                <a:lnTo>
                  <a:pt x="1235" y="0"/>
                </a:lnTo>
                <a:lnTo>
                  <a:pt x="1235" y="5"/>
                </a:lnTo>
                <a:lnTo>
                  <a:pt x="1215" y="5"/>
                </a:lnTo>
                <a:lnTo>
                  <a:pt x="1215" y="0"/>
                </a:lnTo>
                <a:close/>
                <a:moveTo>
                  <a:pt x="1250" y="0"/>
                </a:moveTo>
                <a:lnTo>
                  <a:pt x="1270" y="0"/>
                </a:lnTo>
                <a:lnTo>
                  <a:pt x="1270" y="5"/>
                </a:lnTo>
                <a:lnTo>
                  <a:pt x="1250" y="5"/>
                </a:lnTo>
                <a:lnTo>
                  <a:pt x="1250" y="0"/>
                </a:lnTo>
                <a:close/>
                <a:moveTo>
                  <a:pt x="1285" y="0"/>
                </a:moveTo>
                <a:lnTo>
                  <a:pt x="1305" y="0"/>
                </a:lnTo>
                <a:lnTo>
                  <a:pt x="1305" y="5"/>
                </a:lnTo>
                <a:lnTo>
                  <a:pt x="1285" y="5"/>
                </a:lnTo>
                <a:lnTo>
                  <a:pt x="1285" y="0"/>
                </a:lnTo>
                <a:close/>
                <a:moveTo>
                  <a:pt x="1320" y="0"/>
                </a:moveTo>
                <a:lnTo>
                  <a:pt x="1340" y="0"/>
                </a:lnTo>
                <a:lnTo>
                  <a:pt x="1340" y="5"/>
                </a:lnTo>
                <a:lnTo>
                  <a:pt x="1320" y="5"/>
                </a:lnTo>
                <a:lnTo>
                  <a:pt x="1320" y="0"/>
                </a:lnTo>
                <a:close/>
                <a:moveTo>
                  <a:pt x="1355" y="0"/>
                </a:moveTo>
                <a:lnTo>
                  <a:pt x="1375" y="0"/>
                </a:lnTo>
                <a:lnTo>
                  <a:pt x="1375" y="5"/>
                </a:lnTo>
                <a:lnTo>
                  <a:pt x="1355" y="5"/>
                </a:lnTo>
                <a:lnTo>
                  <a:pt x="1355" y="0"/>
                </a:lnTo>
                <a:close/>
                <a:moveTo>
                  <a:pt x="1390" y="0"/>
                </a:moveTo>
                <a:lnTo>
                  <a:pt x="1410" y="0"/>
                </a:lnTo>
                <a:lnTo>
                  <a:pt x="1410" y="5"/>
                </a:lnTo>
                <a:lnTo>
                  <a:pt x="1390" y="5"/>
                </a:lnTo>
                <a:lnTo>
                  <a:pt x="1390" y="0"/>
                </a:lnTo>
                <a:close/>
                <a:moveTo>
                  <a:pt x="1425" y="0"/>
                </a:moveTo>
                <a:lnTo>
                  <a:pt x="1445" y="0"/>
                </a:lnTo>
                <a:lnTo>
                  <a:pt x="1445" y="5"/>
                </a:lnTo>
                <a:lnTo>
                  <a:pt x="1425" y="5"/>
                </a:lnTo>
                <a:lnTo>
                  <a:pt x="1425" y="0"/>
                </a:lnTo>
                <a:close/>
                <a:moveTo>
                  <a:pt x="1460" y="0"/>
                </a:moveTo>
                <a:lnTo>
                  <a:pt x="1480" y="0"/>
                </a:lnTo>
                <a:lnTo>
                  <a:pt x="1480" y="5"/>
                </a:lnTo>
                <a:lnTo>
                  <a:pt x="1460" y="5"/>
                </a:lnTo>
                <a:lnTo>
                  <a:pt x="1460" y="0"/>
                </a:lnTo>
                <a:close/>
                <a:moveTo>
                  <a:pt x="1494" y="0"/>
                </a:moveTo>
                <a:lnTo>
                  <a:pt x="1515" y="0"/>
                </a:lnTo>
                <a:lnTo>
                  <a:pt x="1515" y="5"/>
                </a:lnTo>
                <a:lnTo>
                  <a:pt x="1494" y="5"/>
                </a:lnTo>
                <a:lnTo>
                  <a:pt x="1494" y="0"/>
                </a:lnTo>
                <a:close/>
                <a:moveTo>
                  <a:pt x="1529" y="0"/>
                </a:moveTo>
                <a:lnTo>
                  <a:pt x="1549" y="0"/>
                </a:lnTo>
                <a:lnTo>
                  <a:pt x="1549" y="5"/>
                </a:lnTo>
                <a:lnTo>
                  <a:pt x="1529" y="5"/>
                </a:lnTo>
                <a:lnTo>
                  <a:pt x="1529" y="0"/>
                </a:lnTo>
                <a:close/>
                <a:moveTo>
                  <a:pt x="1564" y="0"/>
                </a:moveTo>
                <a:lnTo>
                  <a:pt x="1584" y="0"/>
                </a:lnTo>
                <a:lnTo>
                  <a:pt x="1584" y="5"/>
                </a:lnTo>
                <a:lnTo>
                  <a:pt x="1564" y="5"/>
                </a:lnTo>
                <a:lnTo>
                  <a:pt x="1564" y="0"/>
                </a:lnTo>
                <a:close/>
                <a:moveTo>
                  <a:pt x="1599" y="0"/>
                </a:moveTo>
                <a:lnTo>
                  <a:pt x="1619" y="0"/>
                </a:lnTo>
                <a:lnTo>
                  <a:pt x="1619" y="5"/>
                </a:lnTo>
                <a:lnTo>
                  <a:pt x="1599" y="5"/>
                </a:lnTo>
                <a:lnTo>
                  <a:pt x="1599" y="0"/>
                </a:lnTo>
                <a:close/>
                <a:moveTo>
                  <a:pt x="1634" y="0"/>
                </a:moveTo>
                <a:lnTo>
                  <a:pt x="1654" y="0"/>
                </a:lnTo>
                <a:lnTo>
                  <a:pt x="1654" y="5"/>
                </a:lnTo>
                <a:lnTo>
                  <a:pt x="1634" y="5"/>
                </a:lnTo>
                <a:lnTo>
                  <a:pt x="1634" y="0"/>
                </a:lnTo>
                <a:close/>
                <a:moveTo>
                  <a:pt x="1669" y="0"/>
                </a:moveTo>
                <a:lnTo>
                  <a:pt x="1689" y="0"/>
                </a:lnTo>
                <a:lnTo>
                  <a:pt x="1689" y="5"/>
                </a:lnTo>
                <a:lnTo>
                  <a:pt x="1669" y="5"/>
                </a:lnTo>
                <a:lnTo>
                  <a:pt x="1669" y="0"/>
                </a:lnTo>
                <a:close/>
                <a:moveTo>
                  <a:pt x="1704" y="0"/>
                </a:moveTo>
                <a:lnTo>
                  <a:pt x="1724" y="0"/>
                </a:lnTo>
                <a:lnTo>
                  <a:pt x="1724" y="5"/>
                </a:lnTo>
                <a:lnTo>
                  <a:pt x="1704" y="5"/>
                </a:lnTo>
                <a:lnTo>
                  <a:pt x="1704" y="0"/>
                </a:lnTo>
                <a:close/>
                <a:moveTo>
                  <a:pt x="1739" y="0"/>
                </a:moveTo>
                <a:lnTo>
                  <a:pt x="1759" y="0"/>
                </a:lnTo>
                <a:lnTo>
                  <a:pt x="1759" y="5"/>
                </a:lnTo>
                <a:lnTo>
                  <a:pt x="1739" y="5"/>
                </a:lnTo>
                <a:lnTo>
                  <a:pt x="1739" y="0"/>
                </a:lnTo>
                <a:close/>
                <a:moveTo>
                  <a:pt x="1774" y="0"/>
                </a:moveTo>
                <a:lnTo>
                  <a:pt x="1794" y="0"/>
                </a:lnTo>
                <a:lnTo>
                  <a:pt x="1794" y="5"/>
                </a:lnTo>
                <a:lnTo>
                  <a:pt x="1774" y="5"/>
                </a:lnTo>
                <a:lnTo>
                  <a:pt x="1774" y="0"/>
                </a:lnTo>
                <a:close/>
                <a:moveTo>
                  <a:pt x="1809" y="0"/>
                </a:moveTo>
                <a:lnTo>
                  <a:pt x="1829" y="0"/>
                </a:lnTo>
                <a:lnTo>
                  <a:pt x="1829" y="5"/>
                </a:lnTo>
                <a:lnTo>
                  <a:pt x="1809" y="5"/>
                </a:lnTo>
                <a:lnTo>
                  <a:pt x="1809" y="0"/>
                </a:lnTo>
                <a:close/>
                <a:moveTo>
                  <a:pt x="1844" y="0"/>
                </a:moveTo>
                <a:lnTo>
                  <a:pt x="1864" y="0"/>
                </a:lnTo>
                <a:lnTo>
                  <a:pt x="1864" y="5"/>
                </a:lnTo>
                <a:lnTo>
                  <a:pt x="1844" y="5"/>
                </a:lnTo>
                <a:lnTo>
                  <a:pt x="1844" y="0"/>
                </a:lnTo>
                <a:close/>
                <a:moveTo>
                  <a:pt x="1879" y="0"/>
                </a:moveTo>
                <a:lnTo>
                  <a:pt x="1899" y="0"/>
                </a:lnTo>
                <a:lnTo>
                  <a:pt x="1899" y="5"/>
                </a:lnTo>
                <a:lnTo>
                  <a:pt x="1879" y="5"/>
                </a:lnTo>
                <a:lnTo>
                  <a:pt x="1879" y="0"/>
                </a:lnTo>
                <a:close/>
                <a:moveTo>
                  <a:pt x="1914" y="0"/>
                </a:moveTo>
                <a:lnTo>
                  <a:pt x="1934" y="0"/>
                </a:lnTo>
                <a:lnTo>
                  <a:pt x="1934" y="5"/>
                </a:lnTo>
                <a:lnTo>
                  <a:pt x="1914" y="5"/>
                </a:lnTo>
                <a:lnTo>
                  <a:pt x="1914" y="0"/>
                </a:lnTo>
                <a:close/>
                <a:moveTo>
                  <a:pt x="1949" y="0"/>
                </a:moveTo>
                <a:lnTo>
                  <a:pt x="1969" y="0"/>
                </a:lnTo>
                <a:lnTo>
                  <a:pt x="1969" y="5"/>
                </a:lnTo>
                <a:lnTo>
                  <a:pt x="1949" y="5"/>
                </a:lnTo>
                <a:lnTo>
                  <a:pt x="1949" y="0"/>
                </a:lnTo>
                <a:close/>
                <a:moveTo>
                  <a:pt x="1984" y="0"/>
                </a:moveTo>
                <a:lnTo>
                  <a:pt x="2004" y="0"/>
                </a:lnTo>
                <a:lnTo>
                  <a:pt x="2004" y="5"/>
                </a:lnTo>
                <a:lnTo>
                  <a:pt x="1984" y="5"/>
                </a:lnTo>
                <a:lnTo>
                  <a:pt x="1984" y="0"/>
                </a:lnTo>
                <a:close/>
                <a:moveTo>
                  <a:pt x="2019" y="0"/>
                </a:moveTo>
                <a:lnTo>
                  <a:pt x="2039" y="0"/>
                </a:lnTo>
                <a:lnTo>
                  <a:pt x="2039" y="5"/>
                </a:lnTo>
                <a:lnTo>
                  <a:pt x="2019" y="5"/>
                </a:lnTo>
                <a:lnTo>
                  <a:pt x="2019" y="0"/>
                </a:lnTo>
                <a:close/>
                <a:moveTo>
                  <a:pt x="2054" y="0"/>
                </a:moveTo>
                <a:lnTo>
                  <a:pt x="2074" y="0"/>
                </a:lnTo>
                <a:lnTo>
                  <a:pt x="2074" y="5"/>
                </a:lnTo>
                <a:lnTo>
                  <a:pt x="2054" y="5"/>
                </a:lnTo>
                <a:lnTo>
                  <a:pt x="2054" y="0"/>
                </a:lnTo>
                <a:close/>
                <a:moveTo>
                  <a:pt x="2089" y="0"/>
                </a:moveTo>
                <a:lnTo>
                  <a:pt x="2109" y="0"/>
                </a:lnTo>
                <a:lnTo>
                  <a:pt x="2109" y="5"/>
                </a:lnTo>
                <a:lnTo>
                  <a:pt x="2089" y="5"/>
                </a:lnTo>
                <a:lnTo>
                  <a:pt x="2089" y="0"/>
                </a:lnTo>
                <a:close/>
                <a:moveTo>
                  <a:pt x="2124" y="0"/>
                </a:moveTo>
                <a:lnTo>
                  <a:pt x="2144" y="0"/>
                </a:lnTo>
                <a:lnTo>
                  <a:pt x="2144" y="5"/>
                </a:lnTo>
                <a:lnTo>
                  <a:pt x="2124" y="5"/>
                </a:lnTo>
                <a:lnTo>
                  <a:pt x="2124" y="0"/>
                </a:lnTo>
                <a:close/>
                <a:moveTo>
                  <a:pt x="2159" y="0"/>
                </a:moveTo>
                <a:lnTo>
                  <a:pt x="2179" y="0"/>
                </a:lnTo>
                <a:lnTo>
                  <a:pt x="2179" y="5"/>
                </a:lnTo>
                <a:lnTo>
                  <a:pt x="2159" y="5"/>
                </a:lnTo>
                <a:lnTo>
                  <a:pt x="2159" y="0"/>
                </a:lnTo>
                <a:close/>
                <a:moveTo>
                  <a:pt x="2194" y="0"/>
                </a:moveTo>
                <a:lnTo>
                  <a:pt x="2214" y="0"/>
                </a:lnTo>
                <a:lnTo>
                  <a:pt x="2214" y="5"/>
                </a:lnTo>
                <a:lnTo>
                  <a:pt x="2194" y="5"/>
                </a:lnTo>
                <a:lnTo>
                  <a:pt x="2194" y="0"/>
                </a:lnTo>
                <a:close/>
                <a:moveTo>
                  <a:pt x="2229" y="0"/>
                </a:moveTo>
                <a:lnTo>
                  <a:pt x="2249" y="0"/>
                </a:lnTo>
                <a:lnTo>
                  <a:pt x="2249" y="5"/>
                </a:lnTo>
                <a:lnTo>
                  <a:pt x="2229" y="5"/>
                </a:lnTo>
                <a:lnTo>
                  <a:pt x="2229" y="0"/>
                </a:lnTo>
                <a:close/>
                <a:moveTo>
                  <a:pt x="2264" y="0"/>
                </a:moveTo>
                <a:lnTo>
                  <a:pt x="2284" y="0"/>
                </a:lnTo>
                <a:lnTo>
                  <a:pt x="2284" y="5"/>
                </a:lnTo>
                <a:lnTo>
                  <a:pt x="2264" y="5"/>
                </a:lnTo>
                <a:lnTo>
                  <a:pt x="2264" y="0"/>
                </a:lnTo>
                <a:close/>
                <a:moveTo>
                  <a:pt x="2299" y="0"/>
                </a:moveTo>
                <a:lnTo>
                  <a:pt x="2319" y="0"/>
                </a:lnTo>
                <a:lnTo>
                  <a:pt x="2319" y="5"/>
                </a:lnTo>
                <a:lnTo>
                  <a:pt x="2299" y="5"/>
                </a:lnTo>
                <a:lnTo>
                  <a:pt x="2299" y="0"/>
                </a:lnTo>
                <a:close/>
                <a:moveTo>
                  <a:pt x="2334" y="0"/>
                </a:moveTo>
                <a:lnTo>
                  <a:pt x="2354" y="0"/>
                </a:lnTo>
                <a:lnTo>
                  <a:pt x="2354" y="5"/>
                </a:lnTo>
                <a:lnTo>
                  <a:pt x="2334" y="5"/>
                </a:lnTo>
                <a:lnTo>
                  <a:pt x="2334" y="0"/>
                </a:lnTo>
                <a:close/>
                <a:moveTo>
                  <a:pt x="2369" y="0"/>
                </a:moveTo>
                <a:lnTo>
                  <a:pt x="2389" y="0"/>
                </a:lnTo>
                <a:lnTo>
                  <a:pt x="2389" y="5"/>
                </a:lnTo>
                <a:lnTo>
                  <a:pt x="2369" y="5"/>
                </a:lnTo>
                <a:lnTo>
                  <a:pt x="2369" y="0"/>
                </a:lnTo>
                <a:close/>
                <a:moveTo>
                  <a:pt x="2404" y="0"/>
                </a:moveTo>
                <a:lnTo>
                  <a:pt x="2424" y="0"/>
                </a:lnTo>
                <a:lnTo>
                  <a:pt x="2424" y="5"/>
                </a:lnTo>
                <a:lnTo>
                  <a:pt x="2404" y="5"/>
                </a:lnTo>
                <a:lnTo>
                  <a:pt x="2404" y="0"/>
                </a:lnTo>
                <a:close/>
                <a:moveTo>
                  <a:pt x="2439" y="0"/>
                </a:moveTo>
                <a:lnTo>
                  <a:pt x="2459" y="0"/>
                </a:lnTo>
                <a:lnTo>
                  <a:pt x="2459" y="5"/>
                </a:lnTo>
                <a:lnTo>
                  <a:pt x="2439" y="5"/>
                </a:lnTo>
                <a:lnTo>
                  <a:pt x="2439" y="0"/>
                </a:lnTo>
                <a:close/>
                <a:moveTo>
                  <a:pt x="2474" y="0"/>
                </a:moveTo>
                <a:lnTo>
                  <a:pt x="2494" y="0"/>
                </a:lnTo>
                <a:lnTo>
                  <a:pt x="2494" y="5"/>
                </a:lnTo>
                <a:lnTo>
                  <a:pt x="2474" y="5"/>
                </a:lnTo>
                <a:lnTo>
                  <a:pt x="2474" y="0"/>
                </a:lnTo>
                <a:close/>
                <a:moveTo>
                  <a:pt x="2509" y="0"/>
                </a:moveTo>
                <a:lnTo>
                  <a:pt x="2529" y="0"/>
                </a:lnTo>
                <a:lnTo>
                  <a:pt x="2529" y="5"/>
                </a:lnTo>
                <a:lnTo>
                  <a:pt x="2509" y="5"/>
                </a:lnTo>
                <a:lnTo>
                  <a:pt x="2509" y="0"/>
                </a:lnTo>
                <a:close/>
                <a:moveTo>
                  <a:pt x="2544" y="0"/>
                </a:moveTo>
                <a:lnTo>
                  <a:pt x="2564" y="0"/>
                </a:lnTo>
                <a:lnTo>
                  <a:pt x="2564" y="5"/>
                </a:lnTo>
                <a:lnTo>
                  <a:pt x="2544" y="5"/>
                </a:lnTo>
                <a:lnTo>
                  <a:pt x="2544" y="0"/>
                </a:lnTo>
                <a:close/>
                <a:moveTo>
                  <a:pt x="2578" y="0"/>
                </a:moveTo>
                <a:lnTo>
                  <a:pt x="2599" y="0"/>
                </a:lnTo>
                <a:lnTo>
                  <a:pt x="2599" y="5"/>
                </a:lnTo>
                <a:lnTo>
                  <a:pt x="2578" y="5"/>
                </a:lnTo>
                <a:lnTo>
                  <a:pt x="2578" y="0"/>
                </a:lnTo>
                <a:close/>
                <a:moveTo>
                  <a:pt x="2613" y="0"/>
                </a:moveTo>
                <a:lnTo>
                  <a:pt x="2634" y="0"/>
                </a:lnTo>
                <a:lnTo>
                  <a:pt x="2634" y="5"/>
                </a:lnTo>
                <a:lnTo>
                  <a:pt x="2613" y="5"/>
                </a:lnTo>
                <a:lnTo>
                  <a:pt x="2613" y="0"/>
                </a:lnTo>
                <a:close/>
                <a:moveTo>
                  <a:pt x="2648" y="0"/>
                </a:moveTo>
                <a:lnTo>
                  <a:pt x="2668" y="0"/>
                </a:lnTo>
                <a:lnTo>
                  <a:pt x="2668" y="5"/>
                </a:lnTo>
                <a:lnTo>
                  <a:pt x="2648" y="5"/>
                </a:lnTo>
                <a:lnTo>
                  <a:pt x="2648" y="0"/>
                </a:lnTo>
                <a:close/>
                <a:moveTo>
                  <a:pt x="2683" y="0"/>
                </a:moveTo>
                <a:lnTo>
                  <a:pt x="2703" y="0"/>
                </a:lnTo>
                <a:lnTo>
                  <a:pt x="2703" y="5"/>
                </a:lnTo>
                <a:lnTo>
                  <a:pt x="2683" y="5"/>
                </a:lnTo>
                <a:lnTo>
                  <a:pt x="2683" y="0"/>
                </a:lnTo>
                <a:close/>
                <a:moveTo>
                  <a:pt x="2718" y="0"/>
                </a:moveTo>
                <a:lnTo>
                  <a:pt x="2738" y="0"/>
                </a:lnTo>
                <a:lnTo>
                  <a:pt x="2738" y="5"/>
                </a:lnTo>
                <a:lnTo>
                  <a:pt x="2718" y="5"/>
                </a:lnTo>
                <a:lnTo>
                  <a:pt x="2718" y="0"/>
                </a:lnTo>
                <a:close/>
                <a:moveTo>
                  <a:pt x="2753" y="0"/>
                </a:moveTo>
                <a:lnTo>
                  <a:pt x="2773" y="0"/>
                </a:lnTo>
                <a:lnTo>
                  <a:pt x="2773" y="5"/>
                </a:lnTo>
                <a:lnTo>
                  <a:pt x="2753" y="5"/>
                </a:lnTo>
                <a:lnTo>
                  <a:pt x="2753" y="0"/>
                </a:lnTo>
                <a:close/>
                <a:moveTo>
                  <a:pt x="2788" y="0"/>
                </a:moveTo>
                <a:lnTo>
                  <a:pt x="2808" y="0"/>
                </a:lnTo>
                <a:lnTo>
                  <a:pt x="2808" y="5"/>
                </a:lnTo>
                <a:lnTo>
                  <a:pt x="2788" y="5"/>
                </a:lnTo>
                <a:lnTo>
                  <a:pt x="2788" y="0"/>
                </a:lnTo>
                <a:close/>
                <a:moveTo>
                  <a:pt x="2823" y="0"/>
                </a:moveTo>
                <a:lnTo>
                  <a:pt x="2843" y="0"/>
                </a:lnTo>
                <a:lnTo>
                  <a:pt x="2843" y="5"/>
                </a:lnTo>
                <a:lnTo>
                  <a:pt x="2823" y="5"/>
                </a:lnTo>
                <a:lnTo>
                  <a:pt x="2823" y="0"/>
                </a:lnTo>
                <a:close/>
                <a:moveTo>
                  <a:pt x="2858" y="0"/>
                </a:moveTo>
                <a:lnTo>
                  <a:pt x="2878" y="0"/>
                </a:lnTo>
                <a:lnTo>
                  <a:pt x="2878" y="5"/>
                </a:lnTo>
                <a:lnTo>
                  <a:pt x="2858" y="5"/>
                </a:lnTo>
                <a:lnTo>
                  <a:pt x="2858" y="0"/>
                </a:lnTo>
                <a:close/>
                <a:moveTo>
                  <a:pt x="2893" y="0"/>
                </a:moveTo>
                <a:lnTo>
                  <a:pt x="2913" y="0"/>
                </a:lnTo>
                <a:lnTo>
                  <a:pt x="2913" y="5"/>
                </a:lnTo>
                <a:lnTo>
                  <a:pt x="2893" y="5"/>
                </a:lnTo>
                <a:lnTo>
                  <a:pt x="2893" y="0"/>
                </a:lnTo>
                <a:close/>
                <a:moveTo>
                  <a:pt x="2928" y="0"/>
                </a:moveTo>
                <a:lnTo>
                  <a:pt x="2945" y="0"/>
                </a:lnTo>
                <a:lnTo>
                  <a:pt x="2945" y="9"/>
                </a:lnTo>
                <a:lnTo>
                  <a:pt x="2940" y="9"/>
                </a:lnTo>
                <a:lnTo>
                  <a:pt x="2940" y="3"/>
                </a:lnTo>
                <a:lnTo>
                  <a:pt x="2942" y="5"/>
                </a:lnTo>
                <a:lnTo>
                  <a:pt x="2928" y="5"/>
                </a:lnTo>
                <a:lnTo>
                  <a:pt x="2928" y="0"/>
                </a:lnTo>
                <a:close/>
                <a:moveTo>
                  <a:pt x="2945" y="24"/>
                </a:moveTo>
                <a:lnTo>
                  <a:pt x="2945" y="43"/>
                </a:lnTo>
                <a:lnTo>
                  <a:pt x="2940" y="43"/>
                </a:lnTo>
                <a:lnTo>
                  <a:pt x="2940" y="24"/>
                </a:lnTo>
                <a:lnTo>
                  <a:pt x="2945" y="24"/>
                </a:lnTo>
                <a:close/>
                <a:moveTo>
                  <a:pt x="2945" y="58"/>
                </a:moveTo>
                <a:lnTo>
                  <a:pt x="2945" y="78"/>
                </a:lnTo>
                <a:lnTo>
                  <a:pt x="2940" y="78"/>
                </a:lnTo>
                <a:lnTo>
                  <a:pt x="2940" y="58"/>
                </a:lnTo>
                <a:lnTo>
                  <a:pt x="2945" y="58"/>
                </a:lnTo>
                <a:close/>
                <a:moveTo>
                  <a:pt x="2945" y="93"/>
                </a:moveTo>
                <a:lnTo>
                  <a:pt x="2945" y="113"/>
                </a:lnTo>
                <a:lnTo>
                  <a:pt x="2940" y="113"/>
                </a:lnTo>
                <a:lnTo>
                  <a:pt x="2940" y="93"/>
                </a:lnTo>
                <a:lnTo>
                  <a:pt x="2945" y="93"/>
                </a:lnTo>
                <a:close/>
                <a:moveTo>
                  <a:pt x="2945" y="128"/>
                </a:moveTo>
                <a:lnTo>
                  <a:pt x="2945" y="148"/>
                </a:lnTo>
                <a:lnTo>
                  <a:pt x="2940" y="148"/>
                </a:lnTo>
                <a:lnTo>
                  <a:pt x="2940" y="128"/>
                </a:lnTo>
                <a:lnTo>
                  <a:pt x="2945" y="128"/>
                </a:lnTo>
                <a:close/>
                <a:moveTo>
                  <a:pt x="2945" y="163"/>
                </a:moveTo>
                <a:lnTo>
                  <a:pt x="2945" y="183"/>
                </a:lnTo>
                <a:lnTo>
                  <a:pt x="2940" y="183"/>
                </a:lnTo>
                <a:lnTo>
                  <a:pt x="2940" y="163"/>
                </a:lnTo>
                <a:lnTo>
                  <a:pt x="2945" y="163"/>
                </a:lnTo>
                <a:close/>
                <a:moveTo>
                  <a:pt x="2945" y="198"/>
                </a:moveTo>
                <a:lnTo>
                  <a:pt x="2945" y="218"/>
                </a:lnTo>
                <a:lnTo>
                  <a:pt x="2940" y="218"/>
                </a:lnTo>
                <a:lnTo>
                  <a:pt x="2940" y="198"/>
                </a:lnTo>
                <a:lnTo>
                  <a:pt x="2945" y="198"/>
                </a:lnTo>
                <a:close/>
                <a:moveTo>
                  <a:pt x="2945" y="233"/>
                </a:moveTo>
                <a:lnTo>
                  <a:pt x="2945" y="252"/>
                </a:lnTo>
                <a:lnTo>
                  <a:pt x="2940" y="252"/>
                </a:lnTo>
                <a:lnTo>
                  <a:pt x="2940" y="233"/>
                </a:lnTo>
                <a:lnTo>
                  <a:pt x="2945" y="233"/>
                </a:lnTo>
                <a:close/>
                <a:moveTo>
                  <a:pt x="2945" y="267"/>
                </a:moveTo>
                <a:lnTo>
                  <a:pt x="2945" y="287"/>
                </a:lnTo>
                <a:lnTo>
                  <a:pt x="2940" y="287"/>
                </a:lnTo>
                <a:lnTo>
                  <a:pt x="2940" y="267"/>
                </a:lnTo>
                <a:lnTo>
                  <a:pt x="2945" y="267"/>
                </a:lnTo>
                <a:close/>
                <a:moveTo>
                  <a:pt x="2945" y="302"/>
                </a:moveTo>
                <a:lnTo>
                  <a:pt x="2945" y="322"/>
                </a:lnTo>
                <a:lnTo>
                  <a:pt x="2940" y="322"/>
                </a:lnTo>
                <a:lnTo>
                  <a:pt x="2940" y="302"/>
                </a:lnTo>
                <a:lnTo>
                  <a:pt x="2945" y="302"/>
                </a:lnTo>
                <a:close/>
                <a:moveTo>
                  <a:pt x="2945" y="337"/>
                </a:moveTo>
                <a:lnTo>
                  <a:pt x="2945" y="357"/>
                </a:lnTo>
                <a:lnTo>
                  <a:pt x="2940" y="357"/>
                </a:lnTo>
                <a:lnTo>
                  <a:pt x="2940" y="337"/>
                </a:lnTo>
                <a:lnTo>
                  <a:pt x="2945" y="337"/>
                </a:lnTo>
                <a:close/>
                <a:moveTo>
                  <a:pt x="2945" y="372"/>
                </a:moveTo>
                <a:lnTo>
                  <a:pt x="2945" y="392"/>
                </a:lnTo>
                <a:lnTo>
                  <a:pt x="2940" y="392"/>
                </a:lnTo>
                <a:lnTo>
                  <a:pt x="2940" y="372"/>
                </a:lnTo>
                <a:lnTo>
                  <a:pt x="2945" y="372"/>
                </a:lnTo>
                <a:close/>
                <a:moveTo>
                  <a:pt x="2945" y="407"/>
                </a:moveTo>
                <a:lnTo>
                  <a:pt x="2945" y="427"/>
                </a:lnTo>
                <a:lnTo>
                  <a:pt x="2940" y="427"/>
                </a:lnTo>
                <a:lnTo>
                  <a:pt x="2940" y="407"/>
                </a:lnTo>
                <a:lnTo>
                  <a:pt x="2945" y="407"/>
                </a:lnTo>
                <a:close/>
                <a:moveTo>
                  <a:pt x="2945" y="442"/>
                </a:moveTo>
                <a:lnTo>
                  <a:pt x="2945" y="462"/>
                </a:lnTo>
                <a:lnTo>
                  <a:pt x="2940" y="462"/>
                </a:lnTo>
                <a:lnTo>
                  <a:pt x="2940" y="442"/>
                </a:lnTo>
                <a:lnTo>
                  <a:pt x="2945" y="442"/>
                </a:lnTo>
                <a:close/>
                <a:moveTo>
                  <a:pt x="2945" y="476"/>
                </a:moveTo>
                <a:lnTo>
                  <a:pt x="2945" y="496"/>
                </a:lnTo>
                <a:lnTo>
                  <a:pt x="2940" y="496"/>
                </a:lnTo>
                <a:lnTo>
                  <a:pt x="2940" y="476"/>
                </a:lnTo>
                <a:lnTo>
                  <a:pt x="2945" y="476"/>
                </a:lnTo>
                <a:close/>
                <a:moveTo>
                  <a:pt x="2945" y="511"/>
                </a:moveTo>
                <a:lnTo>
                  <a:pt x="2945" y="531"/>
                </a:lnTo>
                <a:lnTo>
                  <a:pt x="2940" y="531"/>
                </a:lnTo>
                <a:lnTo>
                  <a:pt x="2940" y="511"/>
                </a:lnTo>
                <a:lnTo>
                  <a:pt x="2945" y="511"/>
                </a:lnTo>
                <a:close/>
                <a:moveTo>
                  <a:pt x="2945" y="546"/>
                </a:moveTo>
                <a:lnTo>
                  <a:pt x="2945" y="566"/>
                </a:lnTo>
                <a:lnTo>
                  <a:pt x="2940" y="566"/>
                </a:lnTo>
                <a:lnTo>
                  <a:pt x="2940" y="546"/>
                </a:lnTo>
                <a:lnTo>
                  <a:pt x="2945" y="546"/>
                </a:lnTo>
                <a:close/>
                <a:moveTo>
                  <a:pt x="2945" y="581"/>
                </a:moveTo>
                <a:lnTo>
                  <a:pt x="2945" y="601"/>
                </a:lnTo>
                <a:lnTo>
                  <a:pt x="2940" y="601"/>
                </a:lnTo>
                <a:lnTo>
                  <a:pt x="2940" y="581"/>
                </a:lnTo>
                <a:lnTo>
                  <a:pt x="2945" y="581"/>
                </a:lnTo>
                <a:close/>
                <a:moveTo>
                  <a:pt x="2945" y="616"/>
                </a:moveTo>
                <a:lnTo>
                  <a:pt x="2945" y="636"/>
                </a:lnTo>
                <a:lnTo>
                  <a:pt x="2940" y="636"/>
                </a:lnTo>
                <a:lnTo>
                  <a:pt x="2940" y="616"/>
                </a:lnTo>
                <a:lnTo>
                  <a:pt x="2945" y="616"/>
                </a:lnTo>
                <a:close/>
                <a:moveTo>
                  <a:pt x="2945" y="651"/>
                </a:moveTo>
                <a:lnTo>
                  <a:pt x="2945" y="671"/>
                </a:lnTo>
                <a:lnTo>
                  <a:pt x="2940" y="671"/>
                </a:lnTo>
                <a:lnTo>
                  <a:pt x="2940" y="651"/>
                </a:lnTo>
                <a:lnTo>
                  <a:pt x="2945" y="651"/>
                </a:lnTo>
                <a:close/>
                <a:moveTo>
                  <a:pt x="2945" y="685"/>
                </a:moveTo>
                <a:lnTo>
                  <a:pt x="2945" y="705"/>
                </a:lnTo>
                <a:lnTo>
                  <a:pt x="2940" y="705"/>
                </a:lnTo>
                <a:lnTo>
                  <a:pt x="2940" y="685"/>
                </a:lnTo>
                <a:lnTo>
                  <a:pt x="2945" y="685"/>
                </a:lnTo>
                <a:close/>
                <a:moveTo>
                  <a:pt x="2945" y="720"/>
                </a:moveTo>
                <a:lnTo>
                  <a:pt x="2945" y="740"/>
                </a:lnTo>
                <a:lnTo>
                  <a:pt x="2940" y="740"/>
                </a:lnTo>
                <a:lnTo>
                  <a:pt x="2940" y="720"/>
                </a:lnTo>
                <a:lnTo>
                  <a:pt x="2945" y="720"/>
                </a:lnTo>
                <a:close/>
                <a:moveTo>
                  <a:pt x="2945" y="755"/>
                </a:moveTo>
                <a:lnTo>
                  <a:pt x="2945" y="775"/>
                </a:lnTo>
                <a:lnTo>
                  <a:pt x="2940" y="775"/>
                </a:lnTo>
                <a:lnTo>
                  <a:pt x="2940" y="755"/>
                </a:lnTo>
                <a:lnTo>
                  <a:pt x="2945" y="755"/>
                </a:lnTo>
                <a:close/>
                <a:moveTo>
                  <a:pt x="2945" y="790"/>
                </a:moveTo>
                <a:lnTo>
                  <a:pt x="2945" y="810"/>
                </a:lnTo>
                <a:lnTo>
                  <a:pt x="2940" y="810"/>
                </a:lnTo>
                <a:lnTo>
                  <a:pt x="2940" y="790"/>
                </a:lnTo>
                <a:lnTo>
                  <a:pt x="2945" y="790"/>
                </a:lnTo>
                <a:close/>
                <a:moveTo>
                  <a:pt x="2945" y="825"/>
                </a:moveTo>
                <a:lnTo>
                  <a:pt x="2945" y="845"/>
                </a:lnTo>
                <a:lnTo>
                  <a:pt x="2940" y="845"/>
                </a:lnTo>
                <a:lnTo>
                  <a:pt x="2940" y="825"/>
                </a:lnTo>
                <a:lnTo>
                  <a:pt x="2945" y="825"/>
                </a:lnTo>
                <a:close/>
                <a:moveTo>
                  <a:pt x="2945" y="860"/>
                </a:moveTo>
                <a:lnTo>
                  <a:pt x="2945" y="880"/>
                </a:lnTo>
                <a:lnTo>
                  <a:pt x="2940" y="880"/>
                </a:lnTo>
                <a:lnTo>
                  <a:pt x="2940" y="860"/>
                </a:lnTo>
                <a:lnTo>
                  <a:pt x="2945" y="860"/>
                </a:lnTo>
                <a:close/>
                <a:moveTo>
                  <a:pt x="2945" y="895"/>
                </a:moveTo>
                <a:lnTo>
                  <a:pt x="2945" y="914"/>
                </a:lnTo>
                <a:lnTo>
                  <a:pt x="2940" y="914"/>
                </a:lnTo>
                <a:lnTo>
                  <a:pt x="2940" y="895"/>
                </a:lnTo>
                <a:lnTo>
                  <a:pt x="2945" y="895"/>
                </a:lnTo>
                <a:close/>
                <a:moveTo>
                  <a:pt x="2945" y="929"/>
                </a:moveTo>
                <a:lnTo>
                  <a:pt x="2945" y="949"/>
                </a:lnTo>
                <a:lnTo>
                  <a:pt x="2940" y="949"/>
                </a:lnTo>
                <a:lnTo>
                  <a:pt x="2940" y="929"/>
                </a:lnTo>
                <a:lnTo>
                  <a:pt x="2945" y="929"/>
                </a:lnTo>
                <a:close/>
                <a:moveTo>
                  <a:pt x="2945" y="964"/>
                </a:moveTo>
                <a:lnTo>
                  <a:pt x="2945" y="984"/>
                </a:lnTo>
                <a:lnTo>
                  <a:pt x="2940" y="984"/>
                </a:lnTo>
                <a:lnTo>
                  <a:pt x="2940" y="964"/>
                </a:lnTo>
                <a:lnTo>
                  <a:pt x="2945" y="964"/>
                </a:lnTo>
                <a:close/>
                <a:moveTo>
                  <a:pt x="2945" y="999"/>
                </a:moveTo>
                <a:lnTo>
                  <a:pt x="2945" y="1019"/>
                </a:lnTo>
                <a:lnTo>
                  <a:pt x="2940" y="1019"/>
                </a:lnTo>
                <a:lnTo>
                  <a:pt x="2940" y="999"/>
                </a:lnTo>
                <a:lnTo>
                  <a:pt x="2945" y="999"/>
                </a:lnTo>
                <a:close/>
                <a:moveTo>
                  <a:pt x="2945" y="1034"/>
                </a:moveTo>
                <a:lnTo>
                  <a:pt x="2945" y="1054"/>
                </a:lnTo>
                <a:lnTo>
                  <a:pt x="2940" y="1054"/>
                </a:lnTo>
                <a:lnTo>
                  <a:pt x="2940" y="1034"/>
                </a:lnTo>
                <a:lnTo>
                  <a:pt x="2945" y="1034"/>
                </a:lnTo>
                <a:close/>
                <a:moveTo>
                  <a:pt x="2945" y="1069"/>
                </a:moveTo>
                <a:lnTo>
                  <a:pt x="2945" y="1089"/>
                </a:lnTo>
                <a:lnTo>
                  <a:pt x="2940" y="1089"/>
                </a:lnTo>
                <a:lnTo>
                  <a:pt x="2940" y="1069"/>
                </a:lnTo>
                <a:lnTo>
                  <a:pt x="2945" y="1069"/>
                </a:lnTo>
                <a:close/>
                <a:moveTo>
                  <a:pt x="2933" y="1097"/>
                </a:moveTo>
                <a:lnTo>
                  <a:pt x="2913" y="1097"/>
                </a:lnTo>
                <a:lnTo>
                  <a:pt x="2913" y="1092"/>
                </a:lnTo>
                <a:lnTo>
                  <a:pt x="2933" y="1092"/>
                </a:lnTo>
                <a:lnTo>
                  <a:pt x="2933" y="1097"/>
                </a:lnTo>
                <a:close/>
                <a:moveTo>
                  <a:pt x="2898" y="1097"/>
                </a:moveTo>
                <a:lnTo>
                  <a:pt x="2878" y="1097"/>
                </a:lnTo>
                <a:lnTo>
                  <a:pt x="2878" y="1092"/>
                </a:lnTo>
                <a:lnTo>
                  <a:pt x="2898" y="1092"/>
                </a:lnTo>
                <a:lnTo>
                  <a:pt x="2898" y="1097"/>
                </a:lnTo>
                <a:close/>
                <a:moveTo>
                  <a:pt x="2863" y="1097"/>
                </a:moveTo>
                <a:lnTo>
                  <a:pt x="2843" y="1097"/>
                </a:lnTo>
                <a:lnTo>
                  <a:pt x="2843" y="1092"/>
                </a:lnTo>
                <a:lnTo>
                  <a:pt x="2863" y="1092"/>
                </a:lnTo>
                <a:lnTo>
                  <a:pt x="2863" y="1097"/>
                </a:lnTo>
                <a:close/>
                <a:moveTo>
                  <a:pt x="2828" y="1097"/>
                </a:moveTo>
                <a:lnTo>
                  <a:pt x="2808" y="1097"/>
                </a:lnTo>
                <a:lnTo>
                  <a:pt x="2808" y="1092"/>
                </a:lnTo>
                <a:lnTo>
                  <a:pt x="2828" y="1092"/>
                </a:lnTo>
                <a:lnTo>
                  <a:pt x="2828" y="1097"/>
                </a:lnTo>
                <a:close/>
                <a:moveTo>
                  <a:pt x="2793" y="1097"/>
                </a:moveTo>
                <a:lnTo>
                  <a:pt x="2773" y="1097"/>
                </a:lnTo>
                <a:lnTo>
                  <a:pt x="2773" y="1092"/>
                </a:lnTo>
                <a:lnTo>
                  <a:pt x="2793" y="1092"/>
                </a:lnTo>
                <a:lnTo>
                  <a:pt x="2793" y="1097"/>
                </a:lnTo>
                <a:close/>
                <a:moveTo>
                  <a:pt x="2758" y="1097"/>
                </a:moveTo>
                <a:lnTo>
                  <a:pt x="2738" y="1097"/>
                </a:lnTo>
                <a:lnTo>
                  <a:pt x="2738" y="1092"/>
                </a:lnTo>
                <a:lnTo>
                  <a:pt x="2758" y="1092"/>
                </a:lnTo>
                <a:lnTo>
                  <a:pt x="2758" y="1097"/>
                </a:lnTo>
                <a:close/>
                <a:moveTo>
                  <a:pt x="2723" y="1097"/>
                </a:moveTo>
                <a:lnTo>
                  <a:pt x="2703" y="1097"/>
                </a:lnTo>
                <a:lnTo>
                  <a:pt x="2703" y="1092"/>
                </a:lnTo>
                <a:lnTo>
                  <a:pt x="2723" y="1092"/>
                </a:lnTo>
                <a:lnTo>
                  <a:pt x="2723" y="1097"/>
                </a:lnTo>
                <a:close/>
                <a:moveTo>
                  <a:pt x="2688" y="1097"/>
                </a:moveTo>
                <a:lnTo>
                  <a:pt x="2668" y="1097"/>
                </a:lnTo>
                <a:lnTo>
                  <a:pt x="2668" y="1092"/>
                </a:lnTo>
                <a:lnTo>
                  <a:pt x="2688" y="1092"/>
                </a:lnTo>
                <a:lnTo>
                  <a:pt x="2688" y="1097"/>
                </a:lnTo>
                <a:close/>
                <a:moveTo>
                  <a:pt x="2653" y="1097"/>
                </a:moveTo>
                <a:lnTo>
                  <a:pt x="2634" y="1097"/>
                </a:lnTo>
                <a:lnTo>
                  <a:pt x="2634" y="1092"/>
                </a:lnTo>
                <a:lnTo>
                  <a:pt x="2653" y="1092"/>
                </a:lnTo>
                <a:lnTo>
                  <a:pt x="2653" y="1097"/>
                </a:lnTo>
                <a:close/>
                <a:moveTo>
                  <a:pt x="2618" y="1097"/>
                </a:moveTo>
                <a:lnTo>
                  <a:pt x="2599" y="1097"/>
                </a:lnTo>
                <a:lnTo>
                  <a:pt x="2599" y="1092"/>
                </a:lnTo>
                <a:lnTo>
                  <a:pt x="2618" y="1092"/>
                </a:lnTo>
                <a:lnTo>
                  <a:pt x="2618" y="1097"/>
                </a:lnTo>
                <a:close/>
                <a:moveTo>
                  <a:pt x="2584" y="1097"/>
                </a:moveTo>
                <a:lnTo>
                  <a:pt x="2564" y="1097"/>
                </a:lnTo>
                <a:lnTo>
                  <a:pt x="2564" y="1092"/>
                </a:lnTo>
                <a:lnTo>
                  <a:pt x="2584" y="1092"/>
                </a:lnTo>
                <a:lnTo>
                  <a:pt x="2584" y="1097"/>
                </a:lnTo>
                <a:close/>
                <a:moveTo>
                  <a:pt x="2549" y="1097"/>
                </a:moveTo>
                <a:lnTo>
                  <a:pt x="2529" y="1097"/>
                </a:lnTo>
                <a:lnTo>
                  <a:pt x="2529" y="1092"/>
                </a:lnTo>
                <a:lnTo>
                  <a:pt x="2549" y="1092"/>
                </a:lnTo>
                <a:lnTo>
                  <a:pt x="2549" y="1097"/>
                </a:lnTo>
                <a:close/>
                <a:moveTo>
                  <a:pt x="2514" y="1097"/>
                </a:moveTo>
                <a:lnTo>
                  <a:pt x="2494" y="1097"/>
                </a:lnTo>
                <a:lnTo>
                  <a:pt x="2494" y="1092"/>
                </a:lnTo>
                <a:lnTo>
                  <a:pt x="2514" y="1092"/>
                </a:lnTo>
                <a:lnTo>
                  <a:pt x="2514" y="1097"/>
                </a:lnTo>
                <a:close/>
                <a:moveTo>
                  <a:pt x="2479" y="1097"/>
                </a:moveTo>
                <a:lnTo>
                  <a:pt x="2459" y="1097"/>
                </a:lnTo>
                <a:lnTo>
                  <a:pt x="2459" y="1092"/>
                </a:lnTo>
                <a:lnTo>
                  <a:pt x="2479" y="1092"/>
                </a:lnTo>
                <a:lnTo>
                  <a:pt x="2479" y="1097"/>
                </a:lnTo>
                <a:close/>
                <a:moveTo>
                  <a:pt x="2444" y="1097"/>
                </a:moveTo>
                <a:lnTo>
                  <a:pt x="2424" y="1097"/>
                </a:lnTo>
                <a:lnTo>
                  <a:pt x="2424" y="1092"/>
                </a:lnTo>
                <a:lnTo>
                  <a:pt x="2444" y="1092"/>
                </a:lnTo>
                <a:lnTo>
                  <a:pt x="2444" y="1097"/>
                </a:lnTo>
                <a:close/>
                <a:moveTo>
                  <a:pt x="2409" y="1097"/>
                </a:moveTo>
                <a:lnTo>
                  <a:pt x="2389" y="1097"/>
                </a:lnTo>
                <a:lnTo>
                  <a:pt x="2389" y="1092"/>
                </a:lnTo>
                <a:lnTo>
                  <a:pt x="2409" y="1092"/>
                </a:lnTo>
                <a:lnTo>
                  <a:pt x="2409" y="1097"/>
                </a:lnTo>
                <a:close/>
                <a:moveTo>
                  <a:pt x="2374" y="1097"/>
                </a:moveTo>
                <a:lnTo>
                  <a:pt x="2354" y="1097"/>
                </a:lnTo>
                <a:lnTo>
                  <a:pt x="2354" y="1092"/>
                </a:lnTo>
                <a:lnTo>
                  <a:pt x="2374" y="1092"/>
                </a:lnTo>
                <a:lnTo>
                  <a:pt x="2374" y="1097"/>
                </a:lnTo>
                <a:close/>
                <a:moveTo>
                  <a:pt x="2339" y="1097"/>
                </a:moveTo>
                <a:lnTo>
                  <a:pt x="2319" y="1097"/>
                </a:lnTo>
                <a:lnTo>
                  <a:pt x="2319" y="1092"/>
                </a:lnTo>
                <a:lnTo>
                  <a:pt x="2339" y="1092"/>
                </a:lnTo>
                <a:lnTo>
                  <a:pt x="2339" y="1097"/>
                </a:lnTo>
                <a:close/>
                <a:moveTo>
                  <a:pt x="2304" y="1097"/>
                </a:moveTo>
                <a:lnTo>
                  <a:pt x="2284" y="1097"/>
                </a:lnTo>
                <a:lnTo>
                  <a:pt x="2284" y="1092"/>
                </a:lnTo>
                <a:lnTo>
                  <a:pt x="2304" y="1092"/>
                </a:lnTo>
                <a:lnTo>
                  <a:pt x="2304" y="1097"/>
                </a:lnTo>
                <a:close/>
                <a:moveTo>
                  <a:pt x="2269" y="1097"/>
                </a:moveTo>
                <a:lnTo>
                  <a:pt x="2249" y="1097"/>
                </a:lnTo>
                <a:lnTo>
                  <a:pt x="2249" y="1092"/>
                </a:lnTo>
                <a:lnTo>
                  <a:pt x="2269" y="1092"/>
                </a:lnTo>
                <a:lnTo>
                  <a:pt x="2269" y="1097"/>
                </a:lnTo>
                <a:close/>
                <a:moveTo>
                  <a:pt x="2234" y="1097"/>
                </a:moveTo>
                <a:lnTo>
                  <a:pt x="2214" y="1097"/>
                </a:lnTo>
                <a:lnTo>
                  <a:pt x="2214" y="1092"/>
                </a:lnTo>
                <a:lnTo>
                  <a:pt x="2234" y="1092"/>
                </a:lnTo>
                <a:lnTo>
                  <a:pt x="2234" y="1097"/>
                </a:lnTo>
                <a:close/>
                <a:moveTo>
                  <a:pt x="2199" y="1097"/>
                </a:moveTo>
                <a:lnTo>
                  <a:pt x="2179" y="1097"/>
                </a:lnTo>
                <a:lnTo>
                  <a:pt x="2179" y="1092"/>
                </a:lnTo>
                <a:lnTo>
                  <a:pt x="2199" y="1092"/>
                </a:lnTo>
                <a:lnTo>
                  <a:pt x="2199" y="1097"/>
                </a:lnTo>
                <a:close/>
                <a:moveTo>
                  <a:pt x="2164" y="1097"/>
                </a:moveTo>
                <a:lnTo>
                  <a:pt x="2144" y="1097"/>
                </a:lnTo>
                <a:lnTo>
                  <a:pt x="2144" y="1092"/>
                </a:lnTo>
                <a:lnTo>
                  <a:pt x="2164" y="1092"/>
                </a:lnTo>
                <a:lnTo>
                  <a:pt x="2164" y="1097"/>
                </a:lnTo>
                <a:close/>
                <a:moveTo>
                  <a:pt x="2129" y="1097"/>
                </a:moveTo>
                <a:lnTo>
                  <a:pt x="2109" y="1097"/>
                </a:lnTo>
                <a:lnTo>
                  <a:pt x="2109" y="1092"/>
                </a:lnTo>
                <a:lnTo>
                  <a:pt x="2129" y="1092"/>
                </a:lnTo>
                <a:lnTo>
                  <a:pt x="2129" y="1097"/>
                </a:lnTo>
                <a:close/>
                <a:moveTo>
                  <a:pt x="2094" y="1097"/>
                </a:moveTo>
                <a:lnTo>
                  <a:pt x="2074" y="1097"/>
                </a:lnTo>
                <a:lnTo>
                  <a:pt x="2074" y="1092"/>
                </a:lnTo>
                <a:lnTo>
                  <a:pt x="2094" y="1092"/>
                </a:lnTo>
                <a:lnTo>
                  <a:pt x="2094" y="1097"/>
                </a:lnTo>
                <a:close/>
                <a:moveTo>
                  <a:pt x="2059" y="1097"/>
                </a:moveTo>
                <a:lnTo>
                  <a:pt x="2039" y="1097"/>
                </a:lnTo>
                <a:lnTo>
                  <a:pt x="2039" y="1092"/>
                </a:lnTo>
                <a:lnTo>
                  <a:pt x="2059" y="1092"/>
                </a:lnTo>
                <a:lnTo>
                  <a:pt x="2059" y="1097"/>
                </a:lnTo>
                <a:close/>
                <a:moveTo>
                  <a:pt x="2024" y="1097"/>
                </a:moveTo>
                <a:lnTo>
                  <a:pt x="2004" y="1097"/>
                </a:lnTo>
                <a:lnTo>
                  <a:pt x="2004" y="1092"/>
                </a:lnTo>
                <a:lnTo>
                  <a:pt x="2024" y="1092"/>
                </a:lnTo>
                <a:lnTo>
                  <a:pt x="2024" y="1097"/>
                </a:lnTo>
                <a:close/>
                <a:moveTo>
                  <a:pt x="1989" y="1097"/>
                </a:moveTo>
                <a:lnTo>
                  <a:pt x="1969" y="1097"/>
                </a:lnTo>
                <a:lnTo>
                  <a:pt x="1969" y="1092"/>
                </a:lnTo>
                <a:lnTo>
                  <a:pt x="1989" y="1092"/>
                </a:lnTo>
                <a:lnTo>
                  <a:pt x="1989" y="1097"/>
                </a:lnTo>
                <a:close/>
                <a:moveTo>
                  <a:pt x="1954" y="1097"/>
                </a:moveTo>
                <a:lnTo>
                  <a:pt x="1934" y="1097"/>
                </a:lnTo>
                <a:lnTo>
                  <a:pt x="1934" y="1092"/>
                </a:lnTo>
                <a:lnTo>
                  <a:pt x="1954" y="1092"/>
                </a:lnTo>
                <a:lnTo>
                  <a:pt x="1954" y="1097"/>
                </a:lnTo>
                <a:close/>
                <a:moveTo>
                  <a:pt x="1919" y="1097"/>
                </a:moveTo>
                <a:lnTo>
                  <a:pt x="1899" y="1097"/>
                </a:lnTo>
                <a:lnTo>
                  <a:pt x="1899" y="1092"/>
                </a:lnTo>
                <a:lnTo>
                  <a:pt x="1919" y="1092"/>
                </a:lnTo>
                <a:lnTo>
                  <a:pt x="1919" y="1097"/>
                </a:lnTo>
                <a:close/>
                <a:moveTo>
                  <a:pt x="1884" y="1097"/>
                </a:moveTo>
                <a:lnTo>
                  <a:pt x="1864" y="1097"/>
                </a:lnTo>
                <a:lnTo>
                  <a:pt x="1864" y="1092"/>
                </a:lnTo>
                <a:lnTo>
                  <a:pt x="1884" y="1092"/>
                </a:lnTo>
                <a:lnTo>
                  <a:pt x="1884" y="1097"/>
                </a:lnTo>
                <a:close/>
                <a:moveTo>
                  <a:pt x="1849" y="1097"/>
                </a:moveTo>
                <a:lnTo>
                  <a:pt x="1829" y="1097"/>
                </a:lnTo>
                <a:lnTo>
                  <a:pt x="1829" y="1092"/>
                </a:lnTo>
                <a:lnTo>
                  <a:pt x="1849" y="1092"/>
                </a:lnTo>
                <a:lnTo>
                  <a:pt x="1849" y="1097"/>
                </a:lnTo>
                <a:close/>
                <a:moveTo>
                  <a:pt x="1814" y="1097"/>
                </a:moveTo>
                <a:lnTo>
                  <a:pt x="1794" y="1097"/>
                </a:lnTo>
                <a:lnTo>
                  <a:pt x="1794" y="1092"/>
                </a:lnTo>
                <a:lnTo>
                  <a:pt x="1814" y="1092"/>
                </a:lnTo>
                <a:lnTo>
                  <a:pt x="1814" y="1097"/>
                </a:lnTo>
                <a:close/>
                <a:moveTo>
                  <a:pt x="1779" y="1097"/>
                </a:moveTo>
                <a:lnTo>
                  <a:pt x="1759" y="1097"/>
                </a:lnTo>
                <a:lnTo>
                  <a:pt x="1759" y="1092"/>
                </a:lnTo>
                <a:lnTo>
                  <a:pt x="1779" y="1092"/>
                </a:lnTo>
                <a:lnTo>
                  <a:pt x="1779" y="1097"/>
                </a:lnTo>
                <a:close/>
                <a:moveTo>
                  <a:pt x="1744" y="1097"/>
                </a:moveTo>
                <a:lnTo>
                  <a:pt x="1724" y="1097"/>
                </a:lnTo>
                <a:lnTo>
                  <a:pt x="1724" y="1092"/>
                </a:lnTo>
                <a:lnTo>
                  <a:pt x="1744" y="1092"/>
                </a:lnTo>
                <a:lnTo>
                  <a:pt x="1744" y="1097"/>
                </a:lnTo>
                <a:close/>
                <a:moveTo>
                  <a:pt x="1709" y="1097"/>
                </a:moveTo>
                <a:lnTo>
                  <a:pt x="1689" y="1097"/>
                </a:lnTo>
                <a:lnTo>
                  <a:pt x="1689" y="1092"/>
                </a:lnTo>
                <a:lnTo>
                  <a:pt x="1709" y="1092"/>
                </a:lnTo>
                <a:lnTo>
                  <a:pt x="1709" y="1097"/>
                </a:lnTo>
                <a:close/>
                <a:moveTo>
                  <a:pt x="1674" y="1097"/>
                </a:moveTo>
                <a:lnTo>
                  <a:pt x="1654" y="1097"/>
                </a:lnTo>
                <a:lnTo>
                  <a:pt x="1654" y="1092"/>
                </a:lnTo>
                <a:lnTo>
                  <a:pt x="1674" y="1092"/>
                </a:lnTo>
                <a:lnTo>
                  <a:pt x="1674" y="1097"/>
                </a:lnTo>
                <a:close/>
                <a:moveTo>
                  <a:pt x="1639" y="1097"/>
                </a:moveTo>
                <a:lnTo>
                  <a:pt x="1619" y="1097"/>
                </a:lnTo>
                <a:lnTo>
                  <a:pt x="1619" y="1092"/>
                </a:lnTo>
                <a:lnTo>
                  <a:pt x="1639" y="1092"/>
                </a:lnTo>
                <a:lnTo>
                  <a:pt x="1639" y="1097"/>
                </a:lnTo>
                <a:close/>
                <a:moveTo>
                  <a:pt x="1604" y="1097"/>
                </a:moveTo>
                <a:lnTo>
                  <a:pt x="1584" y="1097"/>
                </a:lnTo>
                <a:lnTo>
                  <a:pt x="1584" y="1092"/>
                </a:lnTo>
                <a:lnTo>
                  <a:pt x="1604" y="1092"/>
                </a:lnTo>
                <a:lnTo>
                  <a:pt x="1604" y="1097"/>
                </a:lnTo>
                <a:close/>
                <a:moveTo>
                  <a:pt x="1569" y="1097"/>
                </a:moveTo>
                <a:lnTo>
                  <a:pt x="1549" y="1097"/>
                </a:lnTo>
                <a:lnTo>
                  <a:pt x="1549" y="1092"/>
                </a:lnTo>
                <a:lnTo>
                  <a:pt x="1569" y="1092"/>
                </a:lnTo>
                <a:lnTo>
                  <a:pt x="1569" y="1097"/>
                </a:lnTo>
                <a:close/>
                <a:moveTo>
                  <a:pt x="1534" y="1097"/>
                </a:moveTo>
                <a:lnTo>
                  <a:pt x="1515" y="1097"/>
                </a:lnTo>
                <a:lnTo>
                  <a:pt x="1515" y="1092"/>
                </a:lnTo>
                <a:lnTo>
                  <a:pt x="1534" y="1092"/>
                </a:lnTo>
                <a:lnTo>
                  <a:pt x="1534" y="1097"/>
                </a:lnTo>
                <a:close/>
                <a:moveTo>
                  <a:pt x="1499" y="1097"/>
                </a:moveTo>
                <a:lnTo>
                  <a:pt x="1480" y="1097"/>
                </a:lnTo>
                <a:lnTo>
                  <a:pt x="1480" y="1092"/>
                </a:lnTo>
                <a:lnTo>
                  <a:pt x="1499" y="1092"/>
                </a:lnTo>
                <a:lnTo>
                  <a:pt x="1499" y="1097"/>
                </a:lnTo>
                <a:close/>
                <a:moveTo>
                  <a:pt x="1465" y="1097"/>
                </a:moveTo>
                <a:lnTo>
                  <a:pt x="1445" y="1097"/>
                </a:lnTo>
                <a:lnTo>
                  <a:pt x="1445" y="1092"/>
                </a:lnTo>
                <a:lnTo>
                  <a:pt x="1465" y="1092"/>
                </a:lnTo>
                <a:lnTo>
                  <a:pt x="1465" y="1097"/>
                </a:lnTo>
                <a:close/>
                <a:moveTo>
                  <a:pt x="1430" y="1097"/>
                </a:moveTo>
                <a:lnTo>
                  <a:pt x="1410" y="1097"/>
                </a:lnTo>
                <a:lnTo>
                  <a:pt x="1410" y="1092"/>
                </a:lnTo>
                <a:lnTo>
                  <a:pt x="1430" y="1092"/>
                </a:lnTo>
                <a:lnTo>
                  <a:pt x="1430" y="1097"/>
                </a:lnTo>
                <a:close/>
                <a:moveTo>
                  <a:pt x="1395" y="1097"/>
                </a:moveTo>
                <a:lnTo>
                  <a:pt x="1375" y="1097"/>
                </a:lnTo>
                <a:lnTo>
                  <a:pt x="1375" y="1092"/>
                </a:lnTo>
                <a:lnTo>
                  <a:pt x="1395" y="1092"/>
                </a:lnTo>
                <a:lnTo>
                  <a:pt x="1395" y="1097"/>
                </a:lnTo>
                <a:close/>
                <a:moveTo>
                  <a:pt x="1360" y="1097"/>
                </a:moveTo>
                <a:lnTo>
                  <a:pt x="1340" y="1097"/>
                </a:lnTo>
                <a:lnTo>
                  <a:pt x="1340" y="1092"/>
                </a:lnTo>
                <a:lnTo>
                  <a:pt x="1360" y="1092"/>
                </a:lnTo>
                <a:lnTo>
                  <a:pt x="1360" y="1097"/>
                </a:lnTo>
                <a:close/>
                <a:moveTo>
                  <a:pt x="1325" y="1097"/>
                </a:moveTo>
                <a:lnTo>
                  <a:pt x="1305" y="1097"/>
                </a:lnTo>
                <a:lnTo>
                  <a:pt x="1305" y="1092"/>
                </a:lnTo>
                <a:lnTo>
                  <a:pt x="1325" y="1092"/>
                </a:lnTo>
                <a:lnTo>
                  <a:pt x="1325" y="1097"/>
                </a:lnTo>
                <a:close/>
                <a:moveTo>
                  <a:pt x="1290" y="1097"/>
                </a:moveTo>
                <a:lnTo>
                  <a:pt x="1270" y="1097"/>
                </a:lnTo>
                <a:lnTo>
                  <a:pt x="1270" y="1092"/>
                </a:lnTo>
                <a:lnTo>
                  <a:pt x="1290" y="1092"/>
                </a:lnTo>
                <a:lnTo>
                  <a:pt x="1290" y="1097"/>
                </a:lnTo>
                <a:close/>
                <a:moveTo>
                  <a:pt x="1255" y="1097"/>
                </a:moveTo>
                <a:lnTo>
                  <a:pt x="1235" y="1097"/>
                </a:lnTo>
                <a:lnTo>
                  <a:pt x="1235" y="1092"/>
                </a:lnTo>
                <a:lnTo>
                  <a:pt x="1255" y="1092"/>
                </a:lnTo>
                <a:lnTo>
                  <a:pt x="1255" y="1097"/>
                </a:lnTo>
                <a:close/>
                <a:moveTo>
                  <a:pt x="1220" y="1097"/>
                </a:moveTo>
                <a:lnTo>
                  <a:pt x="1200" y="1097"/>
                </a:lnTo>
                <a:lnTo>
                  <a:pt x="1200" y="1092"/>
                </a:lnTo>
                <a:lnTo>
                  <a:pt x="1220" y="1092"/>
                </a:lnTo>
                <a:lnTo>
                  <a:pt x="1220" y="1097"/>
                </a:lnTo>
                <a:close/>
                <a:moveTo>
                  <a:pt x="1185" y="1097"/>
                </a:moveTo>
                <a:lnTo>
                  <a:pt x="1165" y="1097"/>
                </a:lnTo>
                <a:lnTo>
                  <a:pt x="1165" y="1092"/>
                </a:lnTo>
                <a:lnTo>
                  <a:pt x="1185" y="1092"/>
                </a:lnTo>
                <a:lnTo>
                  <a:pt x="1185" y="1097"/>
                </a:lnTo>
                <a:close/>
                <a:moveTo>
                  <a:pt x="1150" y="1097"/>
                </a:moveTo>
                <a:lnTo>
                  <a:pt x="1130" y="1097"/>
                </a:lnTo>
                <a:lnTo>
                  <a:pt x="1130" y="1092"/>
                </a:lnTo>
                <a:lnTo>
                  <a:pt x="1150" y="1092"/>
                </a:lnTo>
                <a:lnTo>
                  <a:pt x="1150" y="1097"/>
                </a:lnTo>
                <a:close/>
                <a:moveTo>
                  <a:pt x="1115" y="1097"/>
                </a:moveTo>
                <a:lnTo>
                  <a:pt x="1095" y="1097"/>
                </a:lnTo>
                <a:lnTo>
                  <a:pt x="1095" y="1092"/>
                </a:lnTo>
                <a:lnTo>
                  <a:pt x="1115" y="1092"/>
                </a:lnTo>
                <a:lnTo>
                  <a:pt x="1115" y="1097"/>
                </a:lnTo>
                <a:close/>
                <a:moveTo>
                  <a:pt x="1080" y="1097"/>
                </a:moveTo>
                <a:lnTo>
                  <a:pt x="1060" y="1097"/>
                </a:lnTo>
                <a:lnTo>
                  <a:pt x="1060" y="1092"/>
                </a:lnTo>
                <a:lnTo>
                  <a:pt x="1080" y="1092"/>
                </a:lnTo>
                <a:lnTo>
                  <a:pt x="1080" y="1097"/>
                </a:lnTo>
                <a:close/>
                <a:moveTo>
                  <a:pt x="1045" y="1097"/>
                </a:moveTo>
                <a:lnTo>
                  <a:pt x="1025" y="1097"/>
                </a:lnTo>
                <a:lnTo>
                  <a:pt x="1025" y="1092"/>
                </a:lnTo>
                <a:lnTo>
                  <a:pt x="1045" y="1092"/>
                </a:lnTo>
                <a:lnTo>
                  <a:pt x="1045" y="1097"/>
                </a:lnTo>
                <a:close/>
                <a:moveTo>
                  <a:pt x="1010" y="1097"/>
                </a:moveTo>
                <a:lnTo>
                  <a:pt x="990" y="1097"/>
                </a:lnTo>
                <a:lnTo>
                  <a:pt x="990" y="1092"/>
                </a:lnTo>
                <a:lnTo>
                  <a:pt x="1010" y="1092"/>
                </a:lnTo>
                <a:lnTo>
                  <a:pt x="1010" y="1097"/>
                </a:lnTo>
                <a:close/>
                <a:moveTo>
                  <a:pt x="975" y="1097"/>
                </a:moveTo>
                <a:lnTo>
                  <a:pt x="955" y="1097"/>
                </a:lnTo>
                <a:lnTo>
                  <a:pt x="955" y="1092"/>
                </a:lnTo>
                <a:lnTo>
                  <a:pt x="975" y="1092"/>
                </a:lnTo>
                <a:lnTo>
                  <a:pt x="975" y="1097"/>
                </a:lnTo>
                <a:close/>
                <a:moveTo>
                  <a:pt x="940" y="1097"/>
                </a:moveTo>
                <a:lnTo>
                  <a:pt x="920" y="1097"/>
                </a:lnTo>
                <a:lnTo>
                  <a:pt x="920" y="1092"/>
                </a:lnTo>
                <a:lnTo>
                  <a:pt x="940" y="1092"/>
                </a:lnTo>
                <a:lnTo>
                  <a:pt x="940" y="1097"/>
                </a:lnTo>
                <a:close/>
                <a:moveTo>
                  <a:pt x="905" y="1097"/>
                </a:moveTo>
                <a:lnTo>
                  <a:pt x="885" y="1097"/>
                </a:lnTo>
                <a:lnTo>
                  <a:pt x="885" y="1092"/>
                </a:lnTo>
                <a:lnTo>
                  <a:pt x="905" y="1092"/>
                </a:lnTo>
                <a:lnTo>
                  <a:pt x="905" y="1097"/>
                </a:lnTo>
                <a:close/>
                <a:moveTo>
                  <a:pt x="870" y="1097"/>
                </a:moveTo>
                <a:lnTo>
                  <a:pt x="850" y="1097"/>
                </a:lnTo>
                <a:lnTo>
                  <a:pt x="850" y="1092"/>
                </a:lnTo>
                <a:lnTo>
                  <a:pt x="870" y="1092"/>
                </a:lnTo>
                <a:lnTo>
                  <a:pt x="870" y="1097"/>
                </a:lnTo>
                <a:close/>
                <a:moveTo>
                  <a:pt x="835" y="1097"/>
                </a:moveTo>
                <a:lnTo>
                  <a:pt x="815" y="1097"/>
                </a:lnTo>
                <a:lnTo>
                  <a:pt x="815" y="1092"/>
                </a:lnTo>
                <a:lnTo>
                  <a:pt x="835" y="1092"/>
                </a:lnTo>
                <a:lnTo>
                  <a:pt x="835" y="1097"/>
                </a:lnTo>
                <a:close/>
                <a:moveTo>
                  <a:pt x="800" y="1097"/>
                </a:moveTo>
                <a:lnTo>
                  <a:pt x="780" y="1097"/>
                </a:lnTo>
                <a:lnTo>
                  <a:pt x="780" y="1092"/>
                </a:lnTo>
                <a:lnTo>
                  <a:pt x="800" y="1092"/>
                </a:lnTo>
                <a:lnTo>
                  <a:pt x="800" y="1097"/>
                </a:lnTo>
                <a:close/>
                <a:moveTo>
                  <a:pt x="765" y="1097"/>
                </a:moveTo>
                <a:lnTo>
                  <a:pt x="745" y="1097"/>
                </a:lnTo>
                <a:lnTo>
                  <a:pt x="745" y="1092"/>
                </a:lnTo>
                <a:lnTo>
                  <a:pt x="765" y="1092"/>
                </a:lnTo>
                <a:lnTo>
                  <a:pt x="765" y="1097"/>
                </a:lnTo>
                <a:close/>
                <a:moveTo>
                  <a:pt x="730" y="1097"/>
                </a:moveTo>
                <a:lnTo>
                  <a:pt x="710" y="1097"/>
                </a:lnTo>
                <a:lnTo>
                  <a:pt x="710" y="1092"/>
                </a:lnTo>
                <a:lnTo>
                  <a:pt x="730" y="1092"/>
                </a:lnTo>
                <a:lnTo>
                  <a:pt x="730" y="1097"/>
                </a:lnTo>
                <a:close/>
                <a:moveTo>
                  <a:pt x="695" y="1097"/>
                </a:moveTo>
                <a:lnTo>
                  <a:pt x="675" y="1097"/>
                </a:lnTo>
                <a:lnTo>
                  <a:pt x="675" y="1092"/>
                </a:lnTo>
                <a:lnTo>
                  <a:pt x="695" y="1092"/>
                </a:lnTo>
                <a:lnTo>
                  <a:pt x="695" y="1097"/>
                </a:lnTo>
                <a:close/>
                <a:moveTo>
                  <a:pt x="660" y="1097"/>
                </a:moveTo>
                <a:lnTo>
                  <a:pt x="640" y="1097"/>
                </a:lnTo>
                <a:lnTo>
                  <a:pt x="640" y="1092"/>
                </a:lnTo>
                <a:lnTo>
                  <a:pt x="660" y="1092"/>
                </a:lnTo>
                <a:lnTo>
                  <a:pt x="660" y="1097"/>
                </a:lnTo>
                <a:close/>
                <a:moveTo>
                  <a:pt x="625" y="1097"/>
                </a:moveTo>
                <a:lnTo>
                  <a:pt x="605" y="1097"/>
                </a:lnTo>
                <a:lnTo>
                  <a:pt x="605" y="1092"/>
                </a:lnTo>
                <a:lnTo>
                  <a:pt x="625" y="1092"/>
                </a:lnTo>
                <a:lnTo>
                  <a:pt x="625" y="1097"/>
                </a:lnTo>
                <a:close/>
                <a:moveTo>
                  <a:pt x="590" y="1097"/>
                </a:moveTo>
                <a:lnTo>
                  <a:pt x="570" y="1097"/>
                </a:lnTo>
                <a:lnTo>
                  <a:pt x="570" y="1092"/>
                </a:lnTo>
                <a:lnTo>
                  <a:pt x="590" y="1092"/>
                </a:lnTo>
                <a:lnTo>
                  <a:pt x="590" y="1097"/>
                </a:lnTo>
                <a:close/>
                <a:moveTo>
                  <a:pt x="555" y="1097"/>
                </a:moveTo>
                <a:lnTo>
                  <a:pt x="535" y="1097"/>
                </a:lnTo>
                <a:lnTo>
                  <a:pt x="535" y="1092"/>
                </a:lnTo>
                <a:lnTo>
                  <a:pt x="555" y="1092"/>
                </a:lnTo>
                <a:lnTo>
                  <a:pt x="555" y="1097"/>
                </a:lnTo>
                <a:close/>
                <a:moveTo>
                  <a:pt x="520" y="1097"/>
                </a:moveTo>
                <a:lnTo>
                  <a:pt x="500" y="1097"/>
                </a:lnTo>
                <a:lnTo>
                  <a:pt x="500" y="1092"/>
                </a:lnTo>
                <a:lnTo>
                  <a:pt x="520" y="1092"/>
                </a:lnTo>
                <a:lnTo>
                  <a:pt x="520" y="1097"/>
                </a:lnTo>
                <a:close/>
                <a:moveTo>
                  <a:pt x="485" y="1097"/>
                </a:moveTo>
                <a:lnTo>
                  <a:pt x="465" y="1097"/>
                </a:lnTo>
                <a:lnTo>
                  <a:pt x="465" y="1092"/>
                </a:lnTo>
                <a:lnTo>
                  <a:pt x="485" y="1092"/>
                </a:lnTo>
                <a:lnTo>
                  <a:pt x="485" y="1097"/>
                </a:lnTo>
                <a:close/>
                <a:moveTo>
                  <a:pt x="450" y="1097"/>
                </a:moveTo>
                <a:lnTo>
                  <a:pt x="430" y="1097"/>
                </a:lnTo>
                <a:lnTo>
                  <a:pt x="430" y="1092"/>
                </a:lnTo>
                <a:lnTo>
                  <a:pt x="450" y="1092"/>
                </a:lnTo>
                <a:lnTo>
                  <a:pt x="450" y="1097"/>
                </a:lnTo>
                <a:close/>
                <a:moveTo>
                  <a:pt x="415" y="1097"/>
                </a:moveTo>
                <a:lnTo>
                  <a:pt x="395" y="1097"/>
                </a:lnTo>
                <a:lnTo>
                  <a:pt x="395" y="1092"/>
                </a:lnTo>
                <a:lnTo>
                  <a:pt x="415" y="1092"/>
                </a:lnTo>
                <a:lnTo>
                  <a:pt x="415" y="1097"/>
                </a:lnTo>
                <a:close/>
                <a:moveTo>
                  <a:pt x="381" y="1097"/>
                </a:moveTo>
                <a:lnTo>
                  <a:pt x="360" y="1097"/>
                </a:lnTo>
                <a:lnTo>
                  <a:pt x="360" y="1092"/>
                </a:lnTo>
                <a:lnTo>
                  <a:pt x="381" y="1092"/>
                </a:lnTo>
                <a:lnTo>
                  <a:pt x="381" y="1097"/>
                </a:lnTo>
                <a:close/>
                <a:moveTo>
                  <a:pt x="346" y="1097"/>
                </a:moveTo>
                <a:lnTo>
                  <a:pt x="325" y="1097"/>
                </a:lnTo>
                <a:lnTo>
                  <a:pt x="325" y="1092"/>
                </a:lnTo>
                <a:lnTo>
                  <a:pt x="346" y="1092"/>
                </a:lnTo>
                <a:lnTo>
                  <a:pt x="346" y="1097"/>
                </a:lnTo>
                <a:close/>
                <a:moveTo>
                  <a:pt x="311" y="1097"/>
                </a:moveTo>
                <a:lnTo>
                  <a:pt x="290" y="1097"/>
                </a:lnTo>
                <a:lnTo>
                  <a:pt x="290" y="1092"/>
                </a:lnTo>
                <a:lnTo>
                  <a:pt x="311" y="1092"/>
                </a:lnTo>
                <a:lnTo>
                  <a:pt x="311" y="1097"/>
                </a:lnTo>
                <a:close/>
                <a:moveTo>
                  <a:pt x="276" y="1097"/>
                </a:moveTo>
                <a:lnTo>
                  <a:pt x="256" y="1097"/>
                </a:lnTo>
                <a:lnTo>
                  <a:pt x="256" y="1092"/>
                </a:lnTo>
                <a:lnTo>
                  <a:pt x="276" y="1092"/>
                </a:lnTo>
                <a:lnTo>
                  <a:pt x="276" y="1097"/>
                </a:lnTo>
                <a:close/>
                <a:moveTo>
                  <a:pt x="241" y="1097"/>
                </a:moveTo>
                <a:lnTo>
                  <a:pt x="221" y="1097"/>
                </a:lnTo>
                <a:lnTo>
                  <a:pt x="221" y="1092"/>
                </a:lnTo>
                <a:lnTo>
                  <a:pt x="241" y="1092"/>
                </a:lnTo>
                <a:lnTo>
                  <a:pt x="241" y="1097"/>
                </a:lnTo>
                <a:close/>
                <a:moveTo>
                  <a:pt x="206" y="1097"/>
                </a:moveTo>
                <a:lnTo>
                  <a:pt x="186" y="1097"/>
                </a:lnTo>
                <a:lnTo>
                  <a:pt x="186" y="1092"/>
                </a:lnTo>
                <a:lnTo>
                  <a:pt x="206" y="1092"/>
                </a:lnTo>
                <a:lnTo>
                  <a:pt x="206" y="1097"/>
                </a:lnTo>
                <a:close/>
                <a:moveTo>
                  <a:pt x="171" y="1097"/>
                </a:moveTo>
                <a:lnTo>
                  <a:pt x="151" y="1097"/>
                </a:lnTo>
                <a:lnTo>
                  <a:pt x="151" y="1092"/>
                </a:lnTo>
                <a:lnTo>
                  <a:pt x="171" y="1092"/>
                </a:lnTo>
                <a:lnTo>
                  <a:pt x="171" y="1097"/>
                </a:lnTo>
                <a:close/>
                <a:moveTo>
                  <a:pt x="136" y="1097"/>
                </a:moveTo>
                <a:lnTo>
                  <a:pt x="116" y="1097"/>
                </a:lnTo>
                <a:lnTo>
                  <a:pt x="116" y="1092"/>
                </a:lnTo>
                <a:lnTo>
                  <a:pt x="136" y="1092"/>
                </a:lnTo>
                <a:lnTo>
                  <a:pt x="136" y="1097"/>
                </a:lnTo>
                <a:close/>
                <a:moveTo>
                  <a:pt x="101" y="1097"/>
                </a:moveTo>
                <a:lnTo>
                  <a:pt x="81" y="1097"/>
                </a:lnTo>
                <a:lnTo>
                  <a:pt x="81" y="1092"/>
                </a:lnTo>
                <a:lnTo>
                  <a:pt x="101" y="1092"/>
                </a:lnTo>
                <a:lnTo>
                  <a:pt x="101" y="1097"/>
                </a:lnTo>
                <a:close/>
                <a:moveTo>
                  <a:pt x="66" y="1097"/>
                </a:moveTo>
                <a:lnTo>
                  <a:pt x="46" y="1097"/>
                </a:lnTo>
                <a:lnTo>
                  <a:pt x="46" y="1092"/>
                </a:lnTo>
                <a:lnTo>
                  <a:pt x="66" y="1092"/>
                </a:lnTo>
                <a:lnTo>
                  <a:pt x="66" y="1097"/>
                </a:lnTo>
                <a:close/>
                <a:moveTo>
                  <a:pt x="31" y="1097"/>
                </a:moveTo>
                <a:lnTo>
                  <a:pt x="11" y="1097"/>
                </a:lnTo>
                <a:lnTo>
                  <a:pt x="11" y="1092"/>
                </a:lnTo>
                <a:lnTo>
                  <a:pt x="31" y="1092"/>
                </a:lnTo>
                <a:lnTo>
                  <a:pt x="31" y="1097"/>
                </a:lnTo>
                <a:close/>
              </a:path>
            </a:pathLst>
          </a:custGeom>
          <a:solidFill>
            <a:srgbClr val="000000"/>
          </a:solidFill>
          <a:ln w="0" cap="flat">
            <a:solidFill>
              <a:srgbClr val="000000"/>
            </a:solidFill>
            <a:prstDash val="sysDash"/>
            <a:round/>
            <a:headEnd/>
            <a:tailEnd/>
          </a:ln>
        </p:spPr>
        <p:txBody>
          <a:bodyPr/>
          <a:lstStyle/>
          <a:p>
            <a:endParaRPr lang="zh-CN" altLang="en-US"/>
          </a:p>
        </p:txBody>
      </p:sp>
      <p:sp>
        <p:nvSpPr>
          <p:cNvPr id="11" name="Freeform 23"/>
          <p:cNvSpPr>
            <a:spLocks noEditPoints="1"/>
          </p:cNvSpPr>
          <p:nvPr/>
        </p:nvSpPr>
        <p:spPr bwMode="auto">
          <a:xfrm>
            <a:off x="3851920" y="2348880"/>
            <a:ext cx="633413" cy="288032"/>
          </a:xfrm>
          <a:custGeom>
            <a:avLst/>
            <a:gdLst>
              <a:gd name="T0" fmla="*/ 0 w 2713"/>
              <a:gd name="T1" fmla="*/ 494699 h 1493"/>
              <a:gd name="T2" fmla="*/ 1526215 w 2713"/>
              <a:gd name="T3" fmla="*/ 0 h 1493"/>
              <a:gd name="T4" fmla="*/ 146358800 w 2713"/>
              <a:gd name="T5" fmla="*/ 0 h 1493"/>
              <a:gd name="T6" fmla="*/ 147885014 w 2713"/>
              <a:gd name="T7" fmla="*/ 494699 h 1493"/>
              <a:gd name="T8" fmla="*/ 147885014 w 2713"/>
              <a:gd name="T9" fmla="*/ 25880143 h 1493"/>
              <a:gd name="T10" fmla="*/ 146358800 w 2713"/>
              <a:gd name="T11" fmla="*/ 26374842 h 1493"/>
              <a:gd name="T12" fmla="*/ 1526215 w 2713"/>
              <a:gd name="T13" fmla="*/ 26374842 h 1493"/>
              <a:gd name="T14" fmla="*/ 0 w 2713"/>
              <a:gd name="T15" fmla="*/ 25880143 h 1493"/>
              <a:gd name="T16" fmla="*/ 0 w 2713"/>
              <a:gd name="T17" fmla="*/ 494699 h 1493"/>
              <a:gd name="T18" fmla="*/ 3052663 w 2713"/>
              <a:gd name="T19" fmla="*/ 25880143 h 1493"/>
              <a:gd name="T20" fmla="*/ 1526215 w 2713"/>
              <a:gd name="T21" fmla="*/ 25385577 h 1493"/>
              <a:gd name="T22" fmla="*/ 146358800 w 2713"/>
              <a:gd name="T23" fmla="*/ 25385577 h 1493"/>
              <a:gd name="T24" fmla="*/ 144886985 w 2713"/>
              <a:gd name="T25" fmla="*/ 25880143 h 1493"/>
              <a:gd name="T26" fmla="*/ 144886985 w 2713"/>
              <a:gd name="T27" fmla="*/ 494699 h 1493"/>
              <a:gd name="T28" fmla="*/ 146358800 w 2713"/>
              <a:gd name="T29" fmla="*/ 971589 h 1493"/>
              <a:gd name="T30" fmla="*/ 1526215 w 2713"/>
              <a:gd name="T31" fmla="*/ 971589 h 1493"/>
              <a:gd name="T32" fmla="*/ 3052663 w 2713"/>
              <a:gd name="T33" fmla="*/ 494699 h 1493"/>
              <a:gd name="T34" fmla="*/ 3052663 w 2713"/>
              <a:gd name="T35" fmla="*/ 25880143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a:solidFill>
              <a:srgbClr val="000000"/>
            </a:solidFill>
            <a:round/>
            <a:headEnd/>
            <a:tailEnd/>
          </a:ln>
        </p:spPr>
        <p:txBody>
          <a:bodyPr/>
          <a:lstStyle/>
          <a:p>
            <a:r>
              <a:rPr lang="en-GB" altLang="zh-CN" sz="1000" dirty="0">
                <a:solidFill>
                  <a:schemeClr val="tx1"/>
                </a:solidFill>
                <a:ea typeface="宋体" charset="-122"/>
              </a:rPr>
              <a:t>PDN GW</a:t>
            </a:r>
          </a:p>
        </p:txBody>
      </p:sp>
      <p:sp>
        <p:nvSpPr>
          <p:cNvPr id="15" name="Rectangle 14"/>
          <p:cNvSpPr>
            <a:spLocks noChangeArrowheads="1"/>
          </p:cNvSpPr>
          <p:nvPr/>
        </p:nvSpPr>
        <p:spPr bwMode="auto">
          <a:xfrm>
            <a:off x="2555776" y="1772816"/>
            <a:ext cx="1440160" cy="215444"/>
          </a:xfrm>
          <a:prstGeom prst="rect">
            <a:avLst/>
          </a:prstGeom>
          <a:noFill/>
          <a:ln w="9525">
            <a:noFill/>
            <a:miter lim="800000"/>
            <a:headEnd/>
            <a:tailEnd/>
          </a:ln>
        </p:spPr>
        <p:txBody>
          <a:bodyPr wrap="square" lIns="0" tIns="0" rIns="0" bIns="0">
            <a:spAutoFit/>
          </a:bodyPr>
          <a:lstStyle/>
          <a:p>
            <a:r>
              <a:rPr lang="en-US" sz="1400" b="1" dirty="0" smtClean="0"/>
              <a:t>Mobile Network</a:t>
            </a:r>
            <a:endParaRPr lang="en-US" sz="4400" dirty="0">
              <a:solidFill>
                <a:schemeClr val="tx1"/>
              </a:solidFill>
            </a:endParaRPr>
          </a:p>
        </p:txBody>
      </p:sp>
      <p:sp>
        <p:nvSpPr>
          <p:cNvPr id="16" name="Nuvola 254"/>
          <p:cNvSpPr/>
          <p:nvPr/>
        </p:nvSpPr>
        <p:spPr bwMode="auto">
          <a:xfrm>
            <a:off x="5148064" y="1916832"/>
            <a:ext cx="1819175" cy="648072"/>
          </a:xfrm>
          <a:prstGeom prst="cloud">
            <a:avLst/>
          </a:prstGeom>
          <a:solidFill>
            <a:schemeClr val="accent1">
              <a:alpha val="41000"/>
            </a:schemeClr>
          </a:solidFill>
          <a:ln w="9525" cap="flat" cmpd="sng" algn="ctr">
            <a:solidFill>
              <a:schemeClr val="tx1"/>
            </a:solidFill>
            <a:prstDash val="solid"/>
            <a:round/>
            <a:headEnd type="none" w="med" len="med"/>
            <a:tailEnd type="none" w="med" len="med"/>
          </a:ln>
          <a:effectLst/>
        </p:spPr>
        <p:txBody>
          <a:bodyPr lIns="36000" tIns="0" rIns="36000" bIns="36000"/>
          <a:lstStyle/>
          <a:p>
            <a:pPr>
              <a:defRPr/>
            </a:pPr>
            <a:r>
              <a:rPr lang="en-GB" sz="1200" dirty="0" smtClean="0">
                <a:solidFill>
                  <a:schemeClr val="tx1"/>
                </a:solidFill>
              </a:rPr>
              <a:t>Operator Service</a:t>
            </a:r>
            <a:endParaRPr lang="en-GB" sz="1200" dirty="0">
              <a:solidFill>
                <a:schemeClr val="tx1"/>
              </a:solidFill>
            </a:endParaRPr>
          </a:p>
        </p:txBody>
      </p:sp>
      <p:sp>
        <p:nvSpPr>
          <p:cNvPr id="21" name="Freeform 23"/>
          <p:cNvSpPr>
            <a:spLocks noEditPoints="1"/>
          </p:cNvSpPr>
          <p:nvPr/>
        </p:nvSpPr>
        <p:spPr bwMode="auto">
          <a:xfrm>
            <a:off x="2915816" y="2348880"/>
            <a:ext cx="633413" cy="288032"/>
          </a:xfrm>
          <a:custGeom>
            <a:avLst/>
            <a:gdLst>
              <a:gd name="T0" fmla="*/ 0 w 2713"/>
              <a:gd name="T1" fmla="*/ 494699 h 1493"/>
              <a:gd name="T2" fmla="*/ 1526215 w 2713"/>
              <a:gd name="T3" fmla="*/ 0 h 1493"/>
              <a:gd name="T4" fmla="*/ 146358800 w 2713"/>
              <a:gd name="T5" fmla="*/ 0 h 1493"/>
              <a:gd name="T6" fmla="*/ 147885014 w 2713"/>
              <a:gd name="T7" fmla="*/ 494699 h 1493"/>
              <a:gd name="T8" fmla="*/ 147885014 w 2713"/>
              <a:gd name="T9" fmla="*/ 25880143 h 1493"/>
              <a:gd name="T10" fmla="*/ 146358800 w 2713"/>
              <a:gd name="T11" fmla="*/ 26374842 h 1493"/>
              <a:gd name="T12" fmla="*/ 1526215 w 2713"/>
              <a:gd name="T13" fmla="*/ 26374842 h 1493"/>
              <a:gd name="T14" fmla="*/ 0 w 2713"/>
              <a:gd name="T15" fmla="*/ 25880143 h 1493"/>
              <a:gd name="T16" fmla="*/ 0 w 2713"/>
              <a:gd name="T17" fmla="*/ 494699 h 1493"/>
              <a:gd name="T18" fmla="*/ 3052663 w 2713"/>
              <a:gd name="T19" fmla="*/ 25880143 h 1493"/>
              <a:gd name="T20" fmla="*/ 1526215 w 2713"/>
              <a:gd name="T21" fmla="*/ 25385577 h 1493"/>
              <a:gd name="T22" fmla="*/ 146358800 w 2713"/>
              <a:gd name="T23" fmla="*/ 25385577 h 1493"/>
              <a:gd name="T24" fmla="*/ 144886985 w 2713"/>
              <a:gd name="T25" fmla="*/ 25880143 h 1493"/>
              <a:gd name="T26" fmla="*/ 144886985 w 2713"/>
              <a:gd name="T27" fmla="*/ 494699 h 1493"/>
              <a:gd name="T28" fmla="*/ 146358800 w 2713"/>
              <a:gd name="T29" fmla="*/ 971589 h 1493"/>
              <a:gd name="T30" fmla="*/ 1526215 w 2713"/>
              <a:gd name="T31" fmla="*/ 971589 h 1493"/>
              <a:gd name="T32" fmla="*/ 3052663 w 2713"/>
              <a:gd name="T33" fmla="*/ 494699 h 1493"/>
              <a:gd name="T34" fmla="*/ 3052663 w 2713"/>
              <a:gd name="T35" fmla="*/ 25880143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a:solidFill>
              <a:srgbClr val="000000"/>
            </a:solidFill>
            <a:round/>
            <a:headEnd/>
            <a:tailEnd/>
          </a:ln>
        </p:spPr>
        <p:txBody>
          <a:bodyPr/>
          <a:lstStyle/>
          <a:p>
            <a:pPr algn="ctr"/>
            <a:r>
              <a:rPr lang="en-GB" altLang="zh-CN" sz="1000" dirty="0" smtClean="0">
                <a:ea typeface="宋体" charset="-122"/>
              </a:rPr>
              <a:t>S</a:t>
            </a:r>
            <a:r>
              <a:rPr lang="en-GB" altLang="zh-CN" sz="1000" dirty="0" smtClean="0">
                <a:solidFill>
                  <a:schemeClr val="tx1"/>
                </a:solidFill>
                <a:ea typeface="宋体" charset="-122"/>
              </a:rPr>
              <a:t>GW</a:t>
            </a:r>
            <a:endParaRPr lang="en-GB" altLang="zh-CN" sz="1000" dirty="0">
              <a:solidFill>
                <a:schemeClr val="tx1"/>
              </a:solidFill>
              <a:ea typeface="宋体" charset="-122"/>
            </a:endParaRPr>
          </a:p>
        </p:txBody>
      </p:sp>
      <p:sp>
        <p:nvSpPr>
          <p:cNvPr id="22" name="Freeform 23"/>
          <p:cNvSpPr>
            <a:spLocks noEditPoints="1"/>
          </p:cNvSpPr>
          <p:nvPr/>
        </p:nvSpPr>
        <p:spPr bwMode="auto">
          <a:xfrm>
            <a:off x="3851920" y="3789040"/>
            <a:ext cx="648072" cy="288032"/>
          </a:xfrm>
          <a:custGeom>
            <a:avLst/>
            <a:gdLst>
              <a:gd name="T0" fmla="*/ 0 w 2713"/>
              <a:gd name="T1" fmla="*/ 543236 h 1493"/>
              <a:gd name="T2" fmla="*/ 1256320 w 2713"/>
              <a:gd name="T3" fmla="*/ 0 h 1493"/>
              <a:gd name="T4" fmla="*/ 120472902 w 2713"/>
              <a:gd name="T5" fmla="*/ 0 h 1493"/>
              <a:gd name="T6" fmla="*/ 121729222 w 2713"/>
              <a:gd name="T7" fmla="*/ 543236 h 1493"/>
              <a:gd name="T8" fmla="*/ 121729222 w 2713"/>
              <a:gd name="T9" fmla="*/ 28424073 h 1493"/>
              <a:gd name="T10" fmla="*/ 120472902 w 2713"/>
              <a:gd name="T11" fmla="*/ 28967309 h 1493"/>
              <a:gd name="T12" fmla="*/ 1256320 w 2713"/>
              <a:gd name="T13" fmla="*/ 28967309 h 1493"/>
              <a:gd name="T14" fmla="*/ 0 w 2713"/>
              <a:gd name="T15" fmla="*/ 28424073 h 1493"/>
              <a:gd name="T16" fmla="*/ 0 w 2713"/>
              <a:gd name="T17" fmla="*/ 543236 h 1493"/>
              <a:gd name="T18" fmla="*/ 2512641 w 2713"/>
              <a:gd name="T19" fmla="*/ 28424073 h 1493"/>
              <a:gd name="T20" fmla="*/ 1256320 w 2713"/>
              <a:gd name="T21" fmla="*/ 27880837 h 1493"/>
              <a:gd name="T22" fmla="*/ 120472902 w 2713"/>
              <a:gd name="T23" fmla="*/ 27880837 h 1493"/>
              <a:gd name="T24" fmla="*/ 119261489 w 2713"/>
              <a:gd name="T25" fmla="*/ 28424073 h 1493"/>
              <a:gd name="T26" fmla="*/ 119261489 w 2713"/>
              <a:gd name="T27" fmla="*/ 543236 h 1493"/>
              <a:gd name="T28" fmla="*/ 120472902 w 2713"/>
              <a:gd name="T29" fmla="*/ 1067111 h 1493"/>
              <a:gd name="T30" fmla="*/ 1256320 w 2713"/>
              <a:gd name="T31" fmla="*/ 1067111 h 1493"/>
              <a:gd name="T32" fmla="*/ 2512641 w 2713"/>
              <a:gd name="T33" fmla="*/ 543236 h 1493"/>
              <a:gd name="T34" fmla="*/ 2512641 w 2713"/>
              <a:gd name="T35" fmla="*/ 28424073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a:solidFill>
              <a:srgbClr val="000000"/>
            </a:solidFill>
            <a:round/>
            <a:headEnd/>
            <a:tailEnd/>
          </a:ln>
        </p:spPr>
        <p:txBody>
          <a:bodyPr/>
          <a:lstStyle/>
          <a:p>
            <a:pPr algn="ctr"/>
            <a:r>
              <a:rPr lang="en-GB" altLang="zh-CN" sz="1000" dirty="0" smtClean="0">
                <a:solidFill>
                  <a:schemeClr val="tx1"/>
                </a:solidFill>
                <a:ea typeface="宋体" charset="-122"/>
              </a:rPr>
              <a:t>BNG</a:t>
            </a:r>
            <a:endParaRPr lang="en-GB" altLang="zh-CN" sz="1000" dirty="0">
              <a:solidFill>
                <a:schemeClr val="tx1"/>
              </a:solidFill>
              <a:ea typeface="宋体" charset="-122"/>
            </a:endParaRPr>
          </a:p>
        </p:txBody>
      </p:sp>
      <p:sp>
        <p:nvSpPr>
          <p:cNvPr id="25" name="Freeform 65"/>
          <p:cNvSpPr>
            <a:spLocks noEditPoints="1"/>
          </p:cNvSpPr>
          <p:nvPr/>
        </p:nvSpPr>
        <p:spPr bwMode="auto">
          <a:xfrm>
            <a:off x="683568" y="3772272"/>
            <a:ext cx="504825" cy="304800"/>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000" dirty="0" smtClean="0"/>
              <a:t>UE</a:t>
            </a:r>
            <a:endParaRPr lang="zh-CN" altLang="en-US" sz="1000" dirty="0">
              <a:solidFill>
                <a:schemeClr val="tx1"/>
              </a:solidFill>
            </a:endParaRPr>
          </a:p>
        </p:txBody>
      </p:sp>
      <p:sp>
        <p:nvSpPr>
          <p:cNvPr id="26" name="Freeform 65"/>
          <p:cNvSpPr>
            <a:spLocks noEditPoints="1"/>
          </p:cNvSpPr>
          <p:nvPr/>
        </p:nvSpPr>
        <p:spPr bwMode="auto">
          <a:xfrm>
            <a:off x="683568" y="4420344"/>
            <a:ext cx="504825" cy="304800"/>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000" dirty="0" smtClean="0"/>
              <a:t>UE</a:t>
            </a:r>
            <a:endParaRPr lang="zh-CN" altLang="en-US" sz="1000" dirty="0">
              <a:solidFill>
                <a:schemeClr val="tx1"/>
              </a:solidFill>
            </a:endParaRPr>
          </a:p>
        </p:txBody>
      </p:sp>
      <p:sp>
        <p:nvSpPr>
          <p:cNvPr id="27" name="Freeform 65"/>
          <p:cNvSpPr>
            <a:spLocks noEditPoints="1"/>
          </p:cNvSpPr>
          <p:nvPr/>
        </p:nvSpPr>
        <p:spPr bwMode="auto">
          <a:xfrm>
            <a:off x="1619672" y="3789040"/>
            <a:ext cx="648072" cy="304800"/>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000" dirty="0" smtClean="0">
                <a:solidFill>
                  <a:schemeClr val="tx1"/>
                </a:solidFill>
              </a:rPr>
              <a:t>RG</a:t>
            </a:r>
            <a:endParaRPr lang="zh-CN" altLang="en-US" sz="1000" dirty="0">
              <a:solidFill>
                <a:schemeClr val="tx1"/>
              </a:solidFill>
            </a:endParaRPr>
          </a:p>
        </p:txBody>
      </p:sp>
      <p:sp>
        <p:nvSpPr>
          <p:cNvPr id="28" name="Freeform 65"/>
          <p:cNvSpPr>
            <a:spLocks noEditPoints="1"/>
          </p:cNvSpPr>
          <p:nvPr/>
        </p:nvSpPr>
        <p:spPr bwMode="auto">
          <a:xfrm>
            <a:off x="1619672" y="4437112"/>
            <a:ext cx="648072" cy="360040"/>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000" dirty="0" smtClean="0"/>
              <a:t>RG NAT</a:t>
            </a:r>
            <a:endParaRPr lang="zh-CN" altLang="en-US" sz="1000" dirty="0">
              <a:solidFill>
                <a:schemeClr val="tx1"/>
              </a:solidFill>
            </a:endParaRPr>
          </a:p>
        </p:txBody>
      </p:sp>
      <p:cxnSp>
        <p:nvCxnSpPr>
          <p:cNvPr id="30" name="直接连接符 29"/>
          <p:cNvCxnSpPr/>
          <p:nvPr/>
        </p:nvCxnSpPr>
        <p:spPr>
          <a:xfrm>
            <a:off x="3563888" y="2492896"/>
            <a:ext cx="28803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flipV="1">
            <a:off x="4139952" y="2636912"/>
            <a:ext cx="0" cy="115212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任意多边形 55"/>
          <p:cNvSpPr/>
          <p:nvPr/>
        </p:nvSpPr>
        <p:spPr>
          <a:xfrm>
            <a:off x="2195736" y="2052085"/>
            <a:ext cx="2950422" cy="1880972"/>
          </a:xfrm>
          <a:custGeom>
            <a:avLst/>
            <a:gdLst>
              <a:gd name="connsiteX0" fmla="*/ 0 w 2828260"/>
              <a:gd name="connsiteY0" fmla="*/ 1913860 h 1979427"/>
              <a:gd name="connsiteX1" fmla="*/ 1382232 w 2828260"/>
              <a:gd name="connsiteY1" fmla="*/ 1913860 h 1979427"/>
              <a:gd name="connsiteX2" fmla="*/ 1733107 w 2828260"/>
              <a:gd name="connsiteY2" fmla="*/ 1520456 h 1979427"/>
              <a:gd name="connsiteX3" fmla="*/ 1722474 w 2828260"/>
              <a:gd name="connsiteY3" fmla="*/ 233916 h 1979427"/>
              <a:gd name="connsiteX4" fmla="*/ 2828260 w 2828260"/>
              <a:gd name="connsiteY4" fmla="*/ 116958 h 19794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28260" h="1979427">
                <a:moveTo>
                  <a:pt x="0" y="1913860"/>
                </a:moveTo>
                <a:cubicBezTo>
                  <a:pt x="546690" y="1946643"/>
                  <a:pt x="1093381" y="1979427"/>
                  <a:pt x="1382232" y="1913860"/>
                </a:cubicBezTo>
                <a:cubicBezTo>
                  <a:pt x="1671083" y="1848293"/>
                  <a:pt x="1676400" y="1800446"/>
                  <a:pt x="1733107" y="1520456"/>
                </a:cubicBezTo>
                <a:cubicBezTo>
                  <a:pt x="1789814" y="1240466"/>
                  <a:pt x="1539949" y="467832"/>
                  <a:pt x="1722474" y="233916"/>
                </a:cubicBezTo>
                <a:cubicBezTo>
                  <a:pt x="1904999" y="0"/>
                  <a:pt x="2366629" y="58479"/>
                  <a:pt x="2828260" y="116958"/>
                </a:cubicBezTo>
              </a:path>
            </a:pathLst>
          </a:custGeom>
          <a:ln w="254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8" name="任意多边形 57"/>
          <p:cNvSpPr/>
          <p:nvPr/>
        </p:nvSpPr>
        <p:spPr>
          <a:xfrm>
            <a:off x="2267744" y="2492897"/>
            <a:ext cx="3168352" cy="2199606"/>
          </a:xfrm>
          <a:custGeom>
            <a:avLst/>
            <a:gdLst>
              <a:gd name="connsiteX0" fmla="*/ 0 w 3051544"/>
              <a:gd name="connsiteY0" fmla="*/ 2021958 h 2195623"/>
              <a:gd name="connsiteX1" fmla="*/ 1679944 w 3051544"/>
              <a:gd name="connsiteY1" fmla="*/ 2032591 h 2195623"/>
              <a:gd name="connsiteX2" fmla="*/ 2105246 w 3051544"/>
              <a:gd name="connsiteY2" fmla="*/ 1043763 h 2195623"/>
              <a:gd name="connsiteX3" fmla="*/ 2169042 w 3051544"/>
              <a:gd name="connsiteY3" fmla="*/ 171893 h 2195623"/>
              <a:gd name="connsiteX4" fmla="*/ 3051544 w 3051544"/>
              <a:gd name="connsiteY4" fmla="*/ 12405 h 21956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1544" h="2195623">
                <a:moveTo>
                  <a:pt x="0" y="2021958"/>
                </a:moveTo>
                <a:cubicBezTo>
                  <a:pt x="664535" y="2108790"/>
                  <a:pt x="1329070" y="2195623"/>
                  <a:pt x="1679944" y="2032591"/>
                </a:cubicBezTo>
                <a:cubicBezTo>
                  <a:pt x="2030818" y="1869559"/>
                  <a:pt x="2023730" y="1353879"/>
                  <a:pt x="2105246" y="1043763"/>
                </a:cubicBezTo>
                <a:cubicBezTo>
                  <a:pt x="2186762" y="733647"/>
                  <a:pt x="2011326" y="343786"/>
                  <a:pt x="2169042" y="171893"/>
                </a:cubicBezTo>
                <a:cubicBezTo>
                  <a:pt x="2326758" y="0"/>
                  <a:pt x="2689151" y="6202"/>
                  <a:pt x="3051544" y="12405"/>
                </a:cubicBezTo>
              </a:path>
            </a:pathLst>
          </a:custGeom>
          <a:ln w="25400">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9" name="任意多边形 58"/>
          <p:cNvSpPr/>
          <p:nvPr/>
        </p:nvSpPr>
        <p:spPr>
          <a:xfrm>
            <a:off x="2286000" y="3402419"/>
            <a:ext cx="5114260" cy="630865"/>
          </a:xfrm>
          <a:custGeom>
            <a:avLst/>
            <a:gdLst>
              <a:gd name="connsiteX0" fmla="*/ 0 w 5114260"/>
              <a:gd name="connsiteY0" fmla="*/ 606055 h 630865"/>
              <a:gd name="connsiteX1" fmla="*/ 1541721 w 5114260"/>
              <a:gd name="connsiteY1" fmla="*/ 616688 h 630865"/>
              <a:gd name="connsiteX2" fmla="*/ 2371060 w 5114260"/>
              <a:gd name="connsiteY2" fmla="*/ 520995 h 630865"/>
              <a:gd name="connsiteX3" fmla="*/ 5114260 w 5114260"/>
              <a:gd name="connsiteY3" fmla="*/ 0 h 630865"/>
            </a:gdLst>
            <a:ahLst/>
            <a:cxnLst>
              <a:cxn ang="0">
                <a:pos x="connsiteX0" y="connsiteY0"/>
              </a:cxn>
              <a:cxn ang="0">
                <a:pos x="connsiteX1" y="connsiteY1"/>
              </a:cxn>
              <a:cxn ang="0">
                <a:pos x="connsiteX2" y="connsiteY2"/>
              </a:cxn>
              <a:cxn ang="0">
                <a:pos x="connsiteX3" y="connsiteY3"/>
              </a:cxn>
            </a:cxnLst>
            <a:rect l="l" t="t" r="r" b="b"/>
            <a:pathLst>
              <a:path w="5114260" h="630865">
                <a:moveTo>
                  <a:pt x="0" y="606055"/>
                </a:moveTo>
                <a:cubicBezTo>
                  <a:pt x="573272" y="618460"/>
                  <a:pt x="1146544" y="630865"/>
                  <a:pt x="1541721" y="616688"/>
                </a:cubicBezTo>
                <a:cubicBezTo>
                  <a:pt x="1936898" y="602511"/>
                  <a:pt x="1775637" y="623776"/>
                  <a:pt x="2371060" y="520995"/>
                </a:cubicBezTo>
                <a:cubicBezTo>
                  <a:pt x="2966483" y="418214"/>
                  <a:pt x="4040371" y="209107"/>
                  <a:pt x="5114260" y="0"/>
                </a:cubicBezTo>
              </a:path>
            </a:pathLst>
          </a:custGeom>
          <a:ln w="254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61" name="椭圆 60"/>
          <p:cNvSpPr/>
          <p:nvPr/>
        </p:nvSpPr>
        <p:spPr>
          <a:xfrm>
            <a:off x="4283968" y="3933056"/>
            <a:ext cx="144016" cy="7200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任意多边形 61"/>
          <p:cNvSpPr/>
          <p:nvPr/>
        </p:nvSpPr>
        <p:spPr>
          <a:xfrm>
            <a:off x="2254102" y="3615070"/>
            <a:ext cx="5677786" cy="1249325"/>
          </a:xfrm>
          <a:custGeom>
            <a:avLst/>
            <a:gdLst>
              <a:gd name="connsiteX0" fmla="*/ 0 w 5677786"/>
              <a:gd name="connsiteY0" fmla="*/ 1084521 h 1249325"/>
              <a:gd name="connsiteX1" fmla="*/ 2349796 w 5677786"/>
              <a:gd name="connsiteY1" fmla="*/ 1127051 h 1249325"/>
              <a:gd name="connsiteX2" fmla="*/ 5050465 w 5677786"/>
              <a:gd name="connsiteY2" fmla="*/ 350874 h 1249325"/>
              <a:gd name="connsiteX3" fmla="*/ 5677786 w 5677786"/>
              <a:gd name="connsiteY3" fmla="*/ 0 h 1249325"/>
            </a:gdLst>
            <a:ahLst/>
            <a:cxnLst>
              <a:cxn ang="0">
                <a:pos x="connsiteX0" y="connsiteY0"/>
              </a:cxn>
              <a:cxn ang="0">
                <a:pos x="connsiteX1" y="connsiteY1"/>
              </a:cxn>
              <a:cxn ang="0">
                <a:pos x="connsiteX2" y="connsiteY2"/>
              </a:cxn>
              <a:cxn ang="0">
                <a:pos x="connsiteX3" y="connsiteY3"/>
              </a:cxn>
            </a:cxnLst>
            <a:rect l="l" t="t" r="r" b="b"/>
            <a:pathLst>
              <a:path w="5677786" h="1249325">
                <a:moveTo>
                  <a:pt x="0" y="1084521"/>
                </a:moveTo>
                <a:cubicBezTo>
                  <a:pt x="754026" y="1166923"/>
                  <a:pt x="1508052" y="1249325"/>
                  <a:pt x="2349796" y="1127051"/>
                </a:cubicBezTo>
                <a:cubicBezTo>
                  <a:pt x="3191540" y="1004777"/>
                  <a:pt x="4495800" y="538716"/>
                  <a:pt x="5050465" y="350874"/>
                </a:cubicBezTo>
                <a:cubicBezTo>
                  <a:pt x="5605130" y="163032"/>
                  <a:pt x="5641458" y="81516"/>
                  <a:pt x="5677786" y="0"/>
                </a:cubicBezTo>
              </a:path>
            </a:pathLst>
          </a:custGeom>
          <a:ln w="25400">
            <a:solidFill>
              <a:srgbClr val="DF5FD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64" name="直接连接符 63"/>
          <p:cNvCxnSpPr/>
          <p:nvPr/>
        </p:nvCxnSpPr>
        <p:spPr>
          <a:xfrm>
            <a:off x="1691680" y="2276872"/>
            <a:ext cx="288032" cy="0"/>
          </a:xfrm>
          <a:prstGeom prst="line">
            <a:avLst/>
          </a:prstGeom>
          <a:ln w="254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619672" y="2996952"/>
            <a:ext cx="288032"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1619672" y="2636912"/>
            <a:ext cx="288032" cy="0"/>
          </a:xfrm>
          <a:prstGeom prst="line">
            <a:avLst/>
          </a:prstGeom>
          <a:ln w="254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1619672" y="3356992"/>
            <a:ext cx="288032" cy="0"/>
          </a:xfrm>
          <a:prstGeom prst="line">
            <a:avLst/>
          </a:prstGeom>
          <a:ln w="25400">
            <a:solidFill>
              <a:srgbClr val="DF5FD9"/>
            </a:solidFill>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0" y="1931348"/>
            <a:ext cx="2411760" cy="1569660"/>
          </a:xfrm>
          <a:prstGeom prst="rect">
            <a:avLst/>
          </a:prstGeom>
          <a:noFill/>
        </p:spPr>
        <p:txBody>
          <a:bodyPr wrap="square" rtlCol="0">
            <a:spAutoFit/>
          </a:bodyPr>
          <a:lstStyle/>
          <a:p>
            <a:pPr marL="72000" indent="-72000">
              <a:buFont typeface="+mj-lt"/>
              <a:buAutoNum type="arabicPeriod"/>
            </a:pPr>
            <a:r>
              <a:rPr lang="en-US" altLang="zh-CN" sz="1200" dirty="0" smtClean="0"/>
              <a:t>Mobile UE with mobile-routed traffic and </a:t>
            </a:r>
            <a:r>
              <a:rPr lang="en-US" altLang="zh-CN" sz="1200" b="1" dirty="0" smtClean="0">
                <a:solidFill>
                  <a:srgbClr val="00B0F0"/>
                </a:solidFill>
              </a:rPr>
              <a:t>no NAT in RG </a:t>
            </a:r>
          </a:p>
          <a:p>
            <a:pPr marL="72000" indent="-72000">
              <a:buFont typeface="+mj-lt"/>
              <a:buAutoNum type="arabicPeriod"/>
            </a:pPr>
            <a:r>
              <a:rPr lang="en-US" altLang="zh-CN" sz="1200" dirty="0" smtClean="0"/>
              <a:t>Mobile UE with mobile-routed traffic with </a:t>
            </a:r>
            <a:r>
              <a:rPr lang="en-US" altLang="zh-CN" sz="1200" b="1" dirty="0" smtClean="0">
                <a:solidFill>
                  <a:srgbClr val="FFC000"/>
                </a:solidFill>
              </a:rPr>
              <a:t>NAT in RG</a:t>
            </a:r>
          </a:p>
          <a:p>
            <a:pPr marL="72000" indent="-72000">
              <a:buFont typeface="+mj-lt"/>
              <a:buAutoNum type="arabicPeriod"/>
            </a:pPr>
            <a:r>
              <a:rPr lang="en-US" altLang="zh-CN" sz="1200" dirty="0" smtClean="0"/>
              <a:t>Mobile UE with offloaded traffic and </a:t>
            </a:r>
            <a:r>
              <a:rPr lang="en-US" altLang="zh-CN" sz="1200" b="1" dirty="0" smtClean="0">
                <a:solidFill>
                  <a:srgbClr val="00B050"/>
                </a:solidFill>
              </a:rPr>
              <a:t>no NAT in RG</a:t>
            </a:r>
          </a:p>
          <a:p>
            <a:pPr marL="72000" indent="-72000">
              <a:buFont typeface="+mj-lt"/>
              <a:buAutoNum type="arabicPeriod"/>
            </a:pPr>
            <a:r>
              <a:rPr lang="en-US" altLang="zh-CN" sz="1200" dirty="0" smtClean="0"/>
              <a:t>Mobile UE with offloaded traffic with </a:t>
            </a:r>
            <a:r>
              <a:rPr lang="en-US" altLang="zh-CN" sz="1200" b="1" dirty="0" smtClean="0">
                <a:solidFill>
                  <a:srgbClr val="DF5FD9"/>
                </a:solidFill>
              </a:rPr>
              <a:t>NAT in RG </a:t>
            </a:r>
            <a:endParaRPr lang="zh-CN" altLang="en-US" sz="1200" b="1" dirty="0">
              <a:solidFill>
                <a:srgbClr val="DF5FD9"/>
              </a:solidFill>
            </a:endParaRPr>
          </a:p>
        </p:txBody>
      </p:sp>
      <p:sp>
        <p:nvSpPr>
          <p:cNvPr id="14" name="Nuvola 172"/>
          <p:cNvSpPr/>
          <p:nvPr/>
        </p:nvSpPr>
        <p:spPr bwMode="auto">
          <a:xfrm>
            <a:off x="7308304" y="3068960"/>
            <a:ext cx="1368152" cy="504056"/>
          </a:xfrm>
          <a:prstGeom prst="cloud">
            <a:avLst/>
          </a:prstGeom>
          <a:solidFill>
            <a:schemeClr val="accent1">
              <a:alpha val="41000"/>
            </a:schemeClr>
          </a:solidFill>
          <a:ln w="9525" cap="flat" cmpd="sng" algn="ctr">
            <a:solidFill>
              <a:schemeClr val="tx1"/>
            </a:solidFill>
            <a:prstDash val="solid"/>
            <a:round/>
            <a:headEnd type="none" w="med" len="med"/>
            <a:tailEnd type="none" w="med" len="med"/>
          </a:ln>
          <a:effectLst/>
        </p:spPr>
        <p:txBody>
          <a:bodyPr lIns="36000" tIns="0" rIns="36000" bIns="36000"/>
          <a:lstStyle/>
          <a:p>
            <a:pPr>
              <a:defRPr/>
            </a:pPr>
            <a:r>
              <a:rPr lang="en-GB" sz="1000" dirty="0" smtClean="0"/>
              <a:t>Internet Service</a:t>
            </a:r>
            <a:endParaRPr lang="en-GB" sz="1000" dirty="0">
              <a:solidFill>
                <a:schemeClr val="tx1"/>
              </a:solidFill>
            </a:endParaRPr>
          </a:p>
        </p:txBody>
      </p:sp>
      <p:sp>
        <p:nvSpPr>
          <p:cNvPr id="29" name="Slide Number Placeholder 28"/>
          <p:cNvSpPr>
            <a:spLocks noGrp="1"/>
          </p:cNvSpPr>
          <p:nvPr>
            <p:ph type="sldNum" sz="quarter" idx="12"/>
          </p:nvPr>
        </p:nvSpPr>
        <p:spPr/>
        <p:txBody>
          <a:bodyPr/>
          <a:lstStyle/>
          <a:p>
            <a:fld id="{27E828C0-0F76-484F-AE71-A34ECDDB4DBF}" type="slidenum">
              <a:rPr lang="zh-CN" altLang="en-US" smtClean="0"/>
              <a:pPr/>
              <a:t>11</a:t>
            </a:fld>
            <a:endParaRPr lang="zh-CN"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476672"/>
            <a:ext cx="8229600" cy="1143000"/>
          </a:xfrm>
        </p:spPr>
        <p:txBody>
          <a:bodyPr>
            <a:normAutofit fontScale="90000"/>
          </a:bodyPr>
          <a:lstStyle/>
          <a:p>
            <a:r>
              <a:rPr lang="en-US" altLang="zh-CN" dirty="0" smtClean="0"/>
              <a:t>Issue 2: </a:t>
            </a:r>
            <a:r>
              <a:rPr lang="en-US" altLang="zh-CN" dirty="0" err="1" smtClean="0"/>
              <a:t>Femtocell</a:t>
            </a:r>
            <a:r>
              <a:rPr lang="en-US" altLang="zh-CN" dirty="0" smtClean="0"/>
              <a:t> AP </a:t>
            </a:r>
            <a:r>
              <a:rPr lang="en-US" altLang="zh-CN" dirty="0" smtClean="0"/>
              <a:t>Management</a:t>
            </a:r>
            <a:br>
              <a:rPr lang="en-US" altLang="zh-CN" dirty="0" smtClean="0"/>
            </a:br>
            <a:endParaRPr lang="zh-CN" altLang="en-US" dirty="0"/>
          </a:p>
        </p:txBody>
      </p:sp>
      <p:sp>
        <p:nvSpPr>
          <p:cNvPr id="3" name="内容占位符 2"/>
          <p:cNvSpPr>
            <a:spLocks noGrp="1"/>
          </p:cNvSpPr>
          <p:nvPr>
            <p:ph idx="1"/>
          </p:nvPr>
        </p:nvSpPr>
        <p:spPr>
          <a:xfrm>
            <a:off x="179512" y="4581128"/>
            <a:ext cx="8964488" cy="2232248"/>
          </a:xfrm>
        </p:spPr>
        <p:txBody>
          <a:bodyPr>
            <a:normAutofit fontScale="62500" lnSpcReduction="20000"/>
          </a:bodyPr>
          <a:lstStyle/>
          <a:p>
            <a:r>
              <a:rPr lang="en-US" altLang="zh-CN" dirty="0" smtClean="0"/>
              <a:t>Key requirements:</a:t>
            </a:r>
          </a:p>
          <a:p>
            <a:pPr lvl="1"/>
            <a:r>
              <a:rPr lang="en-US" altLang="zh-CN" dirty="0" smtClean="0"/>
              <a:t>Inter-operators subscribers policy exchange (the private and public addressing which rely on NA(P)T, must be coordinated  cross operators);</a:t>
            </a:r>
          </a:p>
          <a:p>
            <a:pPr lvl="1"/>
            <a:r>
              <a:rPr lang="en-US" altLang="zh-CN" dirty="0" err="1" smtClean="0"/>
              <a:t>Femtocell</a:t>
            </a:r>
            <a:r>
              <a:rPr lang="en-US" altLang="zh-CN" dirty="0" smtClean="0"/>
              <a:t> AP </a:t>
            </a:r>
            <a:r>
              <a:rPr lang="en-US" altLang="zh-CN" dirty="0" smtClean="0"/>
              <a:t>must be identified for management.</a:t>
            </a:r>
          </a:p>
          <a:p>
            <a:r>
              <a:rPr lang="en-US" altLang="zh-CN" dirty="0" smtClean="0"/>
              <a:t>Issues: </a:t>
            </a:r>
          </a:p>
          <a:p>
            <a:pPr lvl="1"/>
            <a:r>
              <a:rPr lang="en-US" altLang="zh-CN" dirty="0" smtClean="0"/>
              <a:t> Binding the port number after NA(P)T for special </a:t>
            </a:r>
            <a:r>
              <a:rPr lang="en-US" altLang="zh-CN" dirty="0" err="1" smtClean="0"/>
              <a:t>Femtocell</a:t>
            </a:r>
            <a:r>
              <a:rPr lang="en-US" altLang="zh-CN" dirty="0" smtClean="0"/>
              <a:t> AP  </a:t>
            </a:r>
            <a:r>
              <a:rPr lang="en-US" altLang="zh-CN" dirty="0" smtClean="0"/>
              <a:t>is needed;</a:t>
            </a:r>
          </a:p>
          <a:p>
            <a:pPr lvl="1"/>
            <a:r>
              <a:rPr lang="en-US" altLang="zh-CN" dirty="0" smtClean="0"/>
              <a:t> Binding the FAP’s Public IPv4 address and the UE’s inner-IPv4 address is needed.</a:t>
            </a:r>
            <a:endParaRPr lang="zh-CN" altLang="en-US" dirty="0"/>
          </a:p>
        </p:txBody>
      </p:sp>
      <p:grpSp>
        <p:nvGrpSpPr>
          <p:cNvPr id="98" name="组合 97"/>
          <p:cNvGrpSpPr/>
          <p:nvPr/>
        </p:nvGrpSpPr>
        <p:grpSpPr>
          <a:xfrm>
            <a:off x="909299" y="1556792"/>
            <a:ext cx="6471013" cy="2932941"/>
            <a:chOff x="107504" y="1556792"/>
            <a:chExt cx="6471013" cy="2932941"/>
          </a:xfrm>
        </p:grpSpPr>
        <p:sp>
          <p:nvSpPr>
            <p:cNvPr id="7" name="Rectangle 14"/>
            <p:cNvSpPr>
              <a:spLocks noChangeArrowheads="1"/>
            </p:cNvSpPr>
            <p:nvPr/>
          </p:nvSpPr>
          <p:spPr bwMode="auto">
            <a:xfrm>
              <a:off x="2699792" y="3789040"/>
              <a:ext cx="1200133" cy="169277"/>
            </a:xfrm>
            <a:prstGeom prst="rect">
              <a:avLst/>
            </a:prstGeom>
            <a:noFill/>
            <a:ln w="9525">
              <a:noFill/>
              <a:miter lim="800000"/>
              <a:headEnd/>
              <a:tailEnd/>
            </a:ln>
          </p:spPr>
          <p:txBody>
            <a:bodyPr wrap="square" lIns="0" tIns="0" rIns="0" bIns="0">
              <a:spAutoFit/>
            </a:bodyPr>
            <a:lstStyle/>
            <a:p>
              <a:pPr algn="ctr"/>
              <a:r>
                <a:rPr lang="en-US" sz="1100" b="1" dirty="0" smtClean="0"/>
                <a:t>Fixed Network</a:t>
              </a:r>
              <a:endParaRPr lang="en-US" sz="3600" dirty="0">
                <a:solidFill>
                  <a:schemeClr val="tx1"/>
                </a:solidFill>
              </a:endParaRPr>
            </a:p>
          </p:txBody>
        </p:sp>
        <p:sp>
          <p:nvSpPr>
            <p:cNvPr id="10" name="Freeform 23"/>
            <p:cNvSpPr>
              <a:spLocks noEditPoints="1"/>
            </p:cNvSpPr>
            <p:nvPr/>
          </p:nvSpPr>
          <p:spPr bwMode="auto">
            <a:xfrm>
              <a:off x="5580112" y="3429000"/>
              <a:ext cx="720080" cy="288032"/>
            </a:xfrm>
            <a:custGeom>
              <a:avLst/>
              <a:gdLst>
                <a:gd name="T0" fmla="*/ 0 w 2713"/>
                <a:gd name="T1" fmla="*/ 494699 h 1493"/>
                <a:gd name="T2" fmla="*/ 1526215 w 2713"/>
                <a:gd name="T3" fmla="*/ 0 h 1493"/>
                <a:gd name="T4" fmla="*/ 146358800 w 2713"/>
                <a:gd name="T5" fmla="*/ 0 h 1493"/>
                <a:gd name="T6" fmla="*/ 147885014 w 2713"/>
                <a:gd name="T7" fmla="*/ 494699 h 1493"/>
                <a:gd name="T8" fmla="*/ 147885014 w 2713"/>
                <a:gd name="T9" fmla="*/ 25880143 h 1493"/>
                <a:gd name="T10" fmla="*/ 146358800 w 2713"/>
                <a:gd name="T11" fmla="*/ 26374842 h 1493"/>
                <a:gd name="T12" fmla="*/ 1526215 w 2713"/>
                <a:gd name="T13" fmla="*/ 26374842 h 1493"/>
                <a:gd name="T14" fmla="*/ 0 w 2713"/>
                <a:gd name="T15" fmla="*/ 25880143 h 1493"/>
                <a:gd name="T16" fmla="*/ 0 w 2713"/>
                <a:gd name="T17" fmla="*/ 494699 h 1493"/>
                <a:gd name="T18" fmla="*/ 3052663 w 2713"/>
                <a:gd name="T19" fmla="*/ 25880143 h 1493"/>
                <a:gd name="T20" fmla="*/ 1526215 w 2713"/>
                <a:gd name="T21" fmla="*/ 25385577 h 1493"/>
                <a:gd name="T22" fmla="*/ 146358800 w 2713"/>
                <a:gd name="T23" fmla="*/ 25385577 h 1493"/>
                <a:gd name="T24" fmla="*/ 144886985 w 2713"/>
                <a:gd name="T25" fmla="*/ 25880143 h 1493"/>
                <a:gd name="T26" fmla="*/ 144886985 w 2713"/>
                <a:gd name="T27" fmla="*/ 494699 h 1493"/>
                <a:gd name="T28" fmla="*/ 146358800 w 2713"/>
                <a:gd name="T29" fmla="*/ 971589 h 1493"/>
                <a:gd name="T30" fmla="*/ 1526215 w 2713"/>
                <a:gd name="T31" fmla="*/ 971589 h 1493"/>
                <a:gd name="T32" fmla="*/ 3052663 w 2713"/>
                <a:gd name="T33" fmla="*/ 494699 h 1493"/>
                <a:gd name="T34" fmla="*/ 3052663 w 2713"/>
                <a:gd name="T35" fmla="*/ 25880143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a:solidFill>
                <a:srgbClr val="000000"/>
              </a:solidFill>
              <a:round/>
              <a:headEnd/>
              <a:tailEnd/>
            </a:ln>
          </p:spPr>
          <p:txBody>
            <a:bodyPr/>
            <a:lstStyle/>
            <a:p>
              <a:pPr algn="ctr"/>
              <a:r>
                <a:rPr lang="en-GB" altLang="zh-CN" sz="1100" dirty="0" smtClean="0">
                  <a:solidFill>
                    <a:schemeClr val="tx1"/>
                  </a:solidFill>
                  <a:ea typeface="宋体" charset="-122"/>
                </a:rPr>
                <a:t>PGW</a:t>
              </a:r>
              <a:endParaRPr lang="en-GB" altLang="zh-CN" sz="1100" dirty="0">
                <a:solidFill>
                  <a:schemeClr val="tx1"/>
                </a:solidFill>
                <a:ea typeface="宋体" charset="-122"/>
              </a:endParaRPr>
            </a:p>
          </p:txBody>
        </p:sp>
        <p:sp>
          <p:nvSpPr>
            <p:cNvPr id="13" name="Nuvola 172"/>
            <p:cNvSpPr/>
            <p:nvPr/>
          </p:nvSpPr>
          <p:spPr bwMode="auto">
            <a:xfrm>
              <a:off x="5436096" y="4149080"/>
              <a:ext cx="1142421" cy="340653"/>
            </a:xfrm>
            <a:prstGeom prst="cloud">
              <a:avLst/>
            </a:prstGeom>
            <a:solidFill>
              <a:schemeClr val="accent1">
                <a:alpha val="41000"/>
              </a:schemeClr>
            </a:solidFill>
            <a:ln w="9525" cap="flat" cmpd="sng" algn="ctr">
              <a:solidFill>
                <a:schemeClr val="tx1"/>
              </a:solidFill>
              <a:prstDash val="solid"/>
              <a:round/>
              <a:headEnd type="none" w="med" len="med"/>
              <a:tailEnd type="none" w="med" len="med"/>
            </a:ln>
            <a:effectLst/>
          </p:spPr>
          <p:txBody>
            <a:bodyPr lIns="36000" tIns="0" rIns="36000" bIns="36000"/>
            <a:lstStyle/>
            <a:p>
              <a:pPr algn="ctr">
                <a:defRPr/>
              </a:pPr>
              <a:r>
                <a:rPr lang="en-GB" sz="1000" dirty="0" smtClean="0"/>
                <a:t>Internet Service</a:t>
              </a:r>
              <a:endParaRPr lang="en-GB" sz="1000" dirty="0">
                <a:solidFill>
                  <a:schemeClr val="tx1"/>
                </a:solidFill>
              </a:endParaRPr>
            </a:p>
          </p:txBody>
        </p:sp>
        <p:grpSp>
          <p:nvGrpSpPr>
            <p:cNvPr id="18" name="组合 105"/>
            <p:cNvGrpSpPr/>
            <p:nvPr/>
          </p:nvGrpSpPr>
          <p:grpSpPr>
            <a:xfrm>
              <a:off x="3131840" y="1916832"/>
              <a:ext cx="664778" cy="216024"/>
              <a:chOff x="3851920" y="1844824"/>
              <a:chExt cx="495300" cy="273050"/>
            </a:xfrm>
          </p:grpSpPr>
          <p:sp>
            <p:nvSpPr>
              <p:cNvPr id="48" name="Freeform 23"/>
              <p:cNvSpPr>
                <a:spLocks noEditPoints="1"/>
              </p:cNvSpPr>
              <p:nvPr/>
            </p:nvSpPr>
            <p:spPr bwMode="auto">
              <a:xfrm>
                <a:off x="3851920" y="1844824"/>
                <a:ext cx="495300" cy="273050"/>
              </a:xfrm>
              <a:custGeom>
                <a:avLst/>
                <a:gdLst>
                  <a:gd name="T0" fmla="*/ 0 w 2713"/>
                  <a:gd name="T1" fmla="*/ 936563 h 1493"/>
                  <a:gd name="T2" fmla="*/ 933274 w 2713"/>
                  <a:gd name="T3" fmla="*/ 0 h 1493"/>
                  <a:gd name="T4" fmla="*/ 89491372 w 2713"/>
                  <a:gd name="T5" fmla="*/ 0 h 1493"/>
                  <a:gd name="T6" fmla="*/ 90424646 w 2713"/>
                  <a:gd name="T7" fmla="*/ 936563 h 1493"/>
                  <a:gd name="T8" fmla="*/ 90424646 w 2713"/>
                  <a:gd name="T9" fmla="*/ 49000686 h 1493"/>
                  <a:gd name="T10" fmla="*/ 89491372 w 2713"/>
                  <a:gd name="T11" fmla="*/ 49937249 h 1493"/>
                  <a:gd name="T12" fmla="*/ 933274 w 2713"/>
                  <a:gd name="T13" fmla="*/ 49937249 h 1493"/>
                  <a:gd name="T14" fmla="*/ 0 w 2713"/>
                  <a:gd name="T15" fmla="*/ 49000686 h 1493"/>
                  <a:gd name="T16" fmla="*/ 0 w 2713"/>
                  <a:gd name="T17" fmla="*/ 936563 h 1493"/>
                  <a:gd name="T18" fmla="*/ 1866549 w 2713"/>
                  <a:gd name="T19" fmla="*/ 49000686 h 1493"/>
                  <a:gd name="T20" fmla="*/ 933274 w 2713"/>
                  <a:gd name="T21" fmla="*/ 48064123 h 1493"/>
                  <a:gd name="T22" fmla="*/ 89491372 w 2713"/>
                  <a:gd name="T23" fmla="*/ 48064123 h 1493"/>
                  <a:gd name="T24" fmla="*/ 88591507 w 2713"/>
                  <a:gd name="T25" fmla="*/ 49000686 h 1493"/>
                  <a:gd name="T26" fmla="*/ 88591507 w 2713"/>
                  <a:gd name="T27" fmla="*/ 936563 h 1493"/>
                  <a:gd name="T28" fmla="*/ 89491372 w 2713"/>
                  <a:gd name="T29" fmla="*/ 1839658 h 1493"/>
                  <a:gd name="T30" fmla="*/ 933274 w 2713"/>
                  <a:gd name="T31" fmla="*/ 1839658 h 1493"/>
                  <a:gd name="T32" fmla="*/ 1866549 w 2713"/>
                  <a:gd name="T33" fmla="*/ 936563 h 1493"/>
                  <a:gd name="T34" fmla="*/ 1866549 w 2713"/>
                  <a:gd name="T35" fmla="*/ 49000686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cap="flat">
                <a:solidFill>
                  <a:srgbClr val="000000"/>
                </a:solidFill>
                <a:prstDash val="solid"/>
                <a:round/>
                <a:headEnd/>
                <a:tailEnd/>
              </a:ln>
            </p:spPr>
            <p:txBody>
              <a:bodyPr/>
              <a:lstStyle/>
              <a:p>
                <a:endParaRPr lang="zh-CN" altLang="en-US">
                  <a:solidFill>
                    <a:schemeClr val="tx1"/>
                  </a:solidFill>
                </a:endParaRPr>
              </a:p>
            </p:txBody>
          </p:sp>
          <p:sp>
            <p:nvSpPr>
              <p:cNvPr id="49" name="Rectangle 24"/>
              <p:cNvSpPr>
                <a:spLocks noChangeArrowheads="1"/>
              </p:cNvSpPr>
              <p:nvPr/>
            </p:nvSpPr>
            <p:spPr bwMode="auto">
              <a:xfrm>
                <a:off x="3923928" y="1916832"/>
                <a:ext cx="360040" cy="194511"/>
              </a:xfrm>
              <a:prstGeom prst="rect">
                <a:avLst/>
              </a:prstGeom>
              <a:noFill/>
              <a:ln w="9525">
                <a:noFill/>
                <a:miter lim="800000"/>
                <a:headEnd/>
                <a:tailEnd/>
              </a:ln>
            </p:spPr>
            <p:txBody>
              <a:bodyPr wrap="square" lIns="0" tIns="0" rIns="0" bIns="0">
                <a:spAutoFit/>
              </a:bodyPr>
              <a:lstStyle/>
              <a:p>
                <a:pPr algn="ctr">
                  <a:defRPr/>
                </a:pPr>
                <a:r>
                  <a:rPr lang="en-US" sz="1000" dirty="0" smtClean="0">
                    <a:latin typeface="Arial" pitchFamily="34" charset="0"/>
                  </a:rPr>
                  <a:t>BPCF</a:t>
                </a:r>
                <a:endParaRPr lang="en-US" sz="1200" dirty="0">
                  <a:solidFill>
                    <a:schemeClr val="tx1"/>
                  </a:solidFill>
                  <a:latin typeface="Arial" pitchFamily="34" charset="0"/>
                </a:endParaRPr>
              </a:p>
            </p:txBody>
          </p:sp>
        </p:grpSp>
        <p:sp>
          <p:nvSpPr>
            <p:cNvPr id="25" name="Freeform 65"/>
            <p:cNvSpPr>
              <a:spLocks noEditPoints="1"/>
            </p:cNvSpPr>
            <p:nvPr/>
          </p:nvSpPr>
          <p:spPr bwMode="auto">
            <a:xfrm>
              <a:off x="467544" y="2708920"/>
              <a:ext cx="420688" cy="240323"/>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100" dirty="0" smtClean="0"/>
                <a:t>UE</a:t>
              </a:r>
              <a:endParaRPr lang="zh-CN" altLang="en-US" sz="1100" dirty="0">
                <a:solidFill>
                  <a:schemeClr val="tx1"/>
                </a:solidFill>
              </a:endParaRPr>
            </a:p>
          </p:txBody>
        </p:sp>
        <p:sp>
          <p:nvSpPr>
            <p:cNvPr id="26" name="Freeform 65"/>
            <p:cNvSpPr>
              <a:spLocks noEditPoints="1"/>
            </p:cNvSpPr>
            <p:nvPr/>
          </p:nvSpPr>
          <p:spPr bwMode="auto">
            <a:xfrm>
              <a:off x="1187624" y="2492896"/>
              <a:ext cx="432048" cy="648072"/>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endParaRPr lang="en-US" altLang="zh-CN" sz="1000" dirty="0" smtClean="0"/>
            </a:p>
            <a:p>
              <a:pPr algn="ctr"/>
              <a:r>
                <a:rPr lang="en-US" altLang="zh-CN" sz="1100" dirty="0" smtClean="0"/>
                <a:t>FAP</a:t>
              </a:r>
              <a:endParaRPr lang="zh-CN" altLang="en-US" sz="1100" dirty="0">
                <a:solidFill>
                  <a:schemeClr val="tx1"/>
                </a:solidFill>
              </a:endParaRPr>
            </a:p>
          </p:txBody>
        </p:sp>
        <p:sp>
          <p:nvSpPr>
            <p:cNvPr id="27" name="Freeform 65"/>
            <p:cNvSpPr>
              <a:spLocks noEditPoints="1"/>
            </p:cNvSpPr>
            <p:nvPr/>
          </p:nvSpPr>
          <p:spPr bwMode="auto">
            <a:xfrm>
              <a:off x="1979712" y="2492896"/>
              <a:ext cx="432048" cy="648072"/>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endParaRPr lang="en-US" altLang="zh-CN" sz="1000" dirty="0" smtClean="0"/>
            </a:p>
            <a:p>
              <a:pPr algn="ctr"/>
              <a:r>
                <a:rPr lang="en-US" altLang="zh-CN" sz="1100" dirty="0" smtClean="0"/>
                <a:t>RG</a:t>
              </a:r>
              <a:endParaRPr lang="zh-CN" altLang="en-US" sz="1100" dirty="0">
                <a:solidFill>
                  <a:schemeClr val="tx1"/>
                </a:solidFill>
              </a:endParaRPr>
            </a:p>
          </p:txBody>
        </p:sp>
        <p:sp>
          <p:nvSpPr>
            <p:cNvPr id="37" name="矩形 36"/>
            <p:cNvSpPr/>
            <p:nvPr/>
          </p:nvSpPr>
          <p:spPr>
            <a:xfrm>
              <a:off x="2699792" y="1556792"/>
              <a:ext cx="1440160" cy="2448272"/>
            </a:xfrm>
            <a:prstGeom prst="rect">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矩形 37"/>
            <p:cNvSpPr/>
            <p:nvPr/>
          </p:nvSpPr>
          <p:spPr>
            <a:xfrm>
              <a:off x="4572000" y="1556792"/>
              <a:ext cx="1872208" cy="2448272"/>
            </a:xfrm>
            <a:prstGeom prst="rect">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Freeform 65"/>
            <p:cNvSpPr>
              <a:spLocks noEditPoints="1"/>
            </p:cNvSpPr>
            <p:nvPr/>
          </p:nvSpPr>
          <p:spPr bwMode="auto">
            <a:xfrm>
              <a:off x="3131840" y="2420888"/>
              <a:ext cx="648072" cy="792088"/>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endParaRPr lang="en-US" altLang="zh-CN" sz="1000" dirty="0" smtClean="0"/>
            </a:p>
            <a:p>
              <a:pPr algn="ctr"/>
              <a:r>
                <a:rPr lang="en-US" altLang="zh-CN" sz="1100" dirty="0" smtClean="0"/>
                <a:t>BNG</a:t>
              </a:r>
              <a:endParaRPr lang="zh-CN" altLang="en-US" sz="1100" dirty="0">
                <a:solidFill>
                  <a:schemeClr val="tx1"/>
                </a:solidFill>
              </a:endParaRPr>
            </a:p>
          </p:txBody>
        </p:sp>
        <p:sp>
          <p:nvSpPr>
            <p:cNvPr id="40" name="Freeform 65"/>
            <p:cNvSpPr>
              <a:spLocks noEditPoints="1"/>
            </p:cNvSpPr>
            <p:nvPr/>
          </p:nvSpPr>
          <p:spPr bwMode="auto">
            <a:xfrm>
              <a:off x="4644008" y="2420888"/>
              <a:ext cx="648072" cy="792088"/>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endParaRPr lang="en-US" altLang="zh-CN" sz="1000" dirty="0" smtClean="0"/>
            </a:p>
            <a:p>
              <a:pPr algn="ctr"/>
              <a:r>
                <a:rPr lang="en-US" altLang="zh-CN" sz="1100" dirty="0" err="1" smtClean="0"/>
                <a:t>SeGW</a:t>
              </a:r>
              <a:endParaRPr lang="zh-CN" altLang="en-US" sz="1100" dirty="0">
                <a:solidFill>
                  <a:schemeClr val="tx1"/>
                </a:solidFill>
              </a:endParaRPr>
            </a:p>
          </p:txBody>
        </p:sp>
        <p:grpSp>
          <p:nvGrpSpPr>
            <p:cNvPr id="50" name="组合 105"/>
            <p:cNvGrpSpPr/>
            <p:nvPr/>
          </p:nvGrpSpPr>
          <p:grpSpPr>
            <a:xfrm>
              <a:off x="4644008" y="1916832"/>
              <a:ext cx="664778" cy="216024"/>
              <a:chOff x="3851920" y="1844824"/>
              <a:chExt cx="495300" cy="273050"/>
            </a:xfrm>
          </p:grpSpPr>
          <p:sp>
            <p:nvSpPr>
              <p:cNvPr id="51" name="Freeform 23"/>
              <p:cNvSpPr>
                <a:spLocks noEditPoints="1"/>
              </p:cNvSpPr>
              <p:nvPr/>
            </p:nvSpPr>
            <p:spPr bwMode="auto">
              <a:xfrm>
                <a:off x="3851920" y="1844824"/>
                <a:ext cx="495300" cy="273050"/>
              </a:xfrm>
              <a:custGeom>
                <a:avLst/>
                <a:gdLst>
                  <a:gd name="T0" fmla="*/ 0 w 2713"/>
                  <a:gd name="T1" fmla="*/ 936563 h 1493"/>
                  <a:gd name="T2" fmla="*/ 933274 w 2713"/>
                  <a:gd name="T3" fmla="*/ 0 h 1493"/>
                  <a:gd name="T4" fmla="*/ 89491372 w 2713"/>
                  <a:gd name="T5" fmla="*/ 0 h 1493"/>
                  <a:gd name="T6" fmla="*/ 90424646 w 2713"/>
                  <a:gd name="T7" fmla="*/ 936563 h 1493"/>
                  <a:gd name="T8" fmla="*/ 90424646 w 2713"/>
                  <a:gd name="T9" fmla="*/ 49000686 h 1493"/>
                  <a:gd name="T10" fmla="*/ 89491372 w 2713"/>
                  <a:gd name="T11" fmla="*/ 49937249 h 1493"/>
                  <a:gd name="T12" fmla="*/ 933274 w 2713"/>
                  <a:gd name="T13" fmla="*/ 49937249 h 1493"/>
                  <a:gd name="T14" fmla="*/ 0 w 2713"/>
                  <a:gd name="T15" fmla="*/ 49000686 h 1493"/>
                  <a:gd name="T16" fmla="*/ 0 w 2713"/>
                  <a:gd name="T17" fmla="*/ 936563 h 1493"/>
                  <a:gd name="T18" fmla="*/ 1866549 w 2713"/>
                  <a:gd name="T19" fmla="*/ 49000686 h 1493"/>
                  <a:gd name="T20" fmla="*/ 933274 w 2713"/>
                  <a:gd name="T21" fmla="*/ 48064123 h 1493"/>
                  <a:gd name="T22" fmla="*/ 89491372 w 2713"/>
                  <a:gd name="T23" fmla="*/ 48064123 h 1493"/>
                  <a:gd name="T24" fmla="*/ 88591507 w 2713"/>
                  <a:gd name="T25" fmla="*/ 49000686 h 1493"/>
                  <a:gd name="T26" fmla="*/ 88591507 w 2713"/>
                  <a:gd name="T27" fmla="*/ 936563 h 1493"/>
                  <a:gd name="T28" fmla="*/ 89491372 w 2713"/>
                  <a:gd name="T29" fmla="*/ 1839658 h 1493"/>
                  <a:gd name="T30" fmla="*/ 933274 w 2713"/>
                  <a:gd name="T31" fmla="*/ 1839658 h 1493"/>
                  <a:gd name="T32" fmla="*/ 1866549 w 2713"/>
                  <a:gd name="T33" fmla="*/ 936563 h 1493"/>
                  <a:gd name="T34" fmla="*/ 1866549 w 2713"/>
                  <a:gd name="T35" fmla="*/ 49000686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cap="flat">
                <a:solidFill>
                  <a:srgbClr val="000000"/>
                </a:solidFill>
                <a:prstDash val="solid"/>
                <a:round/>
                <a:headEnd/>
                <a:tailEnd/>
              </a:ln>
            </p:spPr>
            <p:txBody>
              <a:bodyPr/>
              <a:lstStyle/>
              <a:p>
                <a:endParaRPr lang="zh-CN" altLang="en-US">
                  <a:solidFill>
                    <a:schemeClr val="tx1"/>
                  </a:solidFill>
                </a:endParaRPr>
              </a:p>
            </p:txBody>
          </p:sp>
          <p:sp>
            <p:nvSpPr>
              <p:cNvPr id="52" name="Rectangle 24"/>
              <p:cNvSpPr>
                <a:spLocks noChangeArrowheads="1"/>
              </p:cNvSpPr>
              <p:nvPr/>
            </p:nvSpPr>
            <p:spPr bwMode="auto">
              <a:xfrm>
                <a:off x="3923928" y="1916832"/>
                <a:ext cx="360040" cy="194511"/>
              </a:xfrm>
              <a:prstGeom prst="rect">
                <a:avLst/>
              </a:prstGeom>
              <a:noFill/>
              <a:ln w="9525">
                <a:noFill/>
                <a:miter lim="800000"/>
                <a:headEnd/>
                <a:tailEnd/>
              </a:ln>
            </p:spPr>
            <p:txBody>
              <a:bodyPr wrap="square" lIns="0" tIns="0" rIns="0" bIns="0">
                <a:spAutoFit/>
              </a:bodyPr>
              <a:lstStyle/>
              <a:p>
                <a:pPr algn="ctr">
                  <a:defRPr/>
                </a:pPr>
                <a:r>
                  <a:rPr lang="en-US" sz="1000" dirty="0" smtClean="0">
                    <a:latin typeface="Arial" pitchFamily="34" charset="0"/>
                  </a:rPr>
                  <a:t>PCRF</a:t>
                </a:r>
                <a:endParaRPr lang="en-US" sz="1200" dirty="0">
                  <a:solidFill>
                    <a:schemeClr val="tx1"/>
                  </a:solidFill>
                  <a:latin typeface="Arial" pitchFamily="34" charset="0"/>
                </a:endParaRPr>
              </a:p>
            </p:txBody>
          </p:sp>
        </p:grpSp>
        <p:sp>
          <p:nvSpPr>
            <p:cNvPr id="53" name="Freeform 65"/>
            <p:cNvSpPr>
              <a:spLocks noEditPoints="1"/>
            </p:cNvSpPr>
            <p:nvPr/>
          </p:nvSpPr>
          <p:spPr bwMode="auto">
            <a:xfrm>
              <a:off x="5580112" y="2420888"/>
              <a:ext cx="720080" cy="792088"/>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endParaRPr lang="en-US" altLang="zh-CN" sz="1000" dirty="0" smtClean="0"/>
            </a:p>
            <a:p>
              <a:pPr algn="ctr"/>
              <a:r>
                <a:rPr lang="en-US" altLang="zh-CN" sz="1100" dirty="0" smtClean="0"/>
                <a:t>FAP-GW</a:t>
              </a:r>
              <a:endParaRPr lang="zh-CN" altLang="en-US" sz="1100" dirty="0">
                <a:solidFill>
                  <a:schemeClr val="tx1"/>
                </a:solidFill>
              </a:endParaRPr>
            </a:p>
          </p:txBody>
        </p:sp>
        <p:grpSp>
          <p:nvGrpSpPr>
            <p:cNvPr id="54" name="组合 105"/>
            <p:cNvGrpSpPr/>
            <p:nvPr/>
          </p:nvGrpSpPr>
          <p:grpSpPr>
            <a:xfrm>
              <a:off x="5580112" y="1916832"/>
              <a:ext cx="720080" cy="216024"/>
              <a:chOff x="3901450" y="1844824"/>
              <a:chExt cx="495300" cy="273050"/>
            </a:xfrm>
          </p:grpSpPr>
          <p:sp>
            <p:nvSpPr>
              <p:cNvPr id="55" name="Freeform 23"/>
              <p:cNvSpPr>
                <a:spLocks noEditPoints="1"/>
              </p:cNvSpPr>
              <p:nvPr/>
            </p:nvSpPr>
            <p:spPr bwMode="auto">
              <a:xfrm>
                <a:off x="3901450" y="1844824"/>
                <a:ext cx="495300" cy="273050"/>
              </a:xfrm>
              <a:custGeom>
                <a:avLst/>
                <a:gdLst>
                  <a:gd name="T0" fmla="*/ 0 w 2713"/>
                  <a:gd name="T1" fmla="*/ 936563 h 1493"/>
                  <a:gd name="T2" fmla="*/ 933274 w 2713"/>
                  <a:gd name="T3" fmla="*/ 0 h 1493"/>
                  <a:gd name="T4" fmla="*/ 89491372 w 2713"/>
                  <a:gd name="T5" fmla="*/ 0 h 1493"/>
                  <a:gd name="T6" fmla="*/ 90424646 w 2713"/>
                  <a:gd name="T7" fmla="*/ 936563 h 1493"/>
                  <a:gd name="T8" fmla="*/ 90424646 w 2713"/>
                  <a:gd name="T9" fmla="*/ 49000686 h 1493"/>
                  <a:gd name="T10" fmla="*/ 89491372 w 2713"/>
                  <a:gd name="T11" fmla="*/ 49937249 h 1493"/>
                  <a:gd name="T12" fmla="*/ 933274 w 2713"/>
                  <a:gd name="T13" fmla="*/ 49937249 h 1493"/>
                  <a:gd name="T14" fmla="*/ 0 w 2713"/>
                  <a:gd name="T15" fmla="*/ 49000686 h 1493"/>
                  <a:gd name="T16" fmla="*/ 0 w 2713"/>
                  <a:gd name="T17" fmla="*/ 936563 h 1493"/>
                  <a:gd name="T18" fmla="*/ 1866549 w 2713"/>
                  <a:gd name="T19" fmla="*/ 49000686 h 1493"/>
                  <a:gd name="T20" fmla="*/ 933274 w 2713"/>
                  <a:gd name="T21" fmla="*/ 48064123 h 1493"/>
                  <a:gd name="T22" fmla="*/ 89491372 w 2713"/>
                  <a:gd name="T23" fmla="*/ 48064123 h 1493"/>
                  <a:gd name="T24" fmla="*/ 88591507 w 2713"/>
                  <a:gd name="T25" fmla="*/ 49000686 h 1493"/>
                  <a:gd name="T26" fmla="*/ 88591507 w 2713"/>
                  <a:gd name="T27" fmla="*/ 936563 h 1493"/>
                  <a:gd name="T28" fmla="*/ 89491372 w 2713"/>
                  <a:gd name="T29" fmla="*/ 1839658 h 1493"/>
                  <a:gd name="T30" fmla="*/ 933274 w 2713"/>
                  <a:gd name="T31" fmla="*/ 1839658 h 1493"/>
                  <a:gd name="T32" fmla="*/ 1866549 w 2713"/>
                  <a:gd name="T33" fmla="*/ 936563 h 1493"/>
                  <a:gd name="T34" fmla="*/ 1866549 w 2713"/>
                  <a:gd name="T35" fmla="*/ 49000686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cap="flat">
                <a:solidFill>
                  <a:srgbClr val="000000"/>
                </a:solidFill>
                <a:prstDash val="solid"/>
                <a:round/>
                <a:headEnd/>
                <a:tailEnd/>
              </a:ln>
            </p:spPr>
            <p:txBody>
              <a:bodyPr/>
              <a:lstStyle/>
              <a:p>
                <a:endParaRPr lang="zh-CN" altLang="en-US">
                  <a:solidFill>
                    <a:schemeClr val="tx1"/>
                  </a:solidFill>
                </a:endParaRPr>
              </a:p>
            </p:txBody>
          </p:sp>
          <p:sp>
            <p:nvSpPr>
              <p:cNvPr id="56" name="Rectangle 24"/>
              <p:cNvSpPr>
                <a:spLocks noChangeArrowheads="1"/>
              </p:cNvSpPr>
              <p:nvPr/>
            </p:nvSpPr>
            <p:spPr bwMode="auto">
              <a:xfrm>
                <a:off x="3939550" y="1903727"/>
                <a:ext cx="457200" cy="145884"/>
              </a:xfrm>
              <a:prstGeom prst="rect">
                <a:avLst/>
              </a:prstGeom>
              <a:noFill/>
              <a:ln w="9525">
                <a:noFill/>
                <a:miter lim="800000"/>
                <a:headEnd/>
                <a:tailEnd/>
              </a:ln>
            </p:spPr>
            <p:txBody>
              <a:bodyPr wrap="square" lIns="0" tIns="0" rIns="0" bIns="0">
                <a:spAutoFit/>
              </a:bodyPr>
              <a:lstStyle/>
              <a:p>
                <a:pPr algn="ctr">
                  <a:defRPr/>
                </a:pPr>
                <a:r>
                  <a:rPr lang="en-US" sz="1000" dirty="0" smtClean="0">
                    <a:latin typeface="Arial" pitchFamily="34" charset="0"/>
                  </a:rPr>
                  <a:t>MME/SGW</a:t>
                </a:r>
                <a:endParaRPr lang="en-US" sz="1200" dirty="0">
                  <a:solidFill>
                    <a:schemeClr val="tx1"/>
                  </a:solidFill>
                  <a:latin typeface="Arial" pitchFamily="34" charset="0"/>
                </a:endParaRPr>
              </a:p>
            </p:txBody>
          </p:sp>
        </p:grpSp>
        <p:sp>
          <p:nvSpPr>
            <p:cNvPr id="57" name="Rectangle 14"/>
            <p:cNvSpPr>
              <a:spLocks noChangeArrowheads="1"/>
            </p:cNvSpPr>
            <p:nvPr/>
          </p:nvSpPr>
          <p:spPr bwMode="auto">
            <a:xfrm>
              <a:off x="4572000" y="3789040"/>
              <a:ext cx="1200133" cy="169277"/>
            </a:xfrm>
            <a:prstGeom prst="rect">
              <a:avLst/>
            </a:prstGeom>
            <a:noFill/>
            <a:ln w="9525">
              <a:noFill/>
              <a:miter lim="800000"/>
              <a:headEnd/>
              <a:tailEnd/>
            </a:ln>
          </p:spPr>
          <p:txBody>
            <a:bodyPr wrap="square" lIns="0" tIns="0" rIns="0" bIns="0">
              <a:spAutoFit/>
            </a:bodyPr>
            <a:lstStyle/>
            <a:p>
              <a:pPr algn="ctr"/>
              <a:r>
                <a:rPr lang="en-US" sz="1100" b="1" dirty="0" smtClean="0"/>
                <a:t>Mobile Network</a:t>
              </a:r>
              <a:endParaRPr lang="en-US" sz="3600" dirty="0">
                <a:solidFill>
                  <a:schemeClr val="tx1"/>
                </a:solidFill>
              </a:endParaRPr>
            </a:p>
          </p:txBody>
        </p:sp>
        <p:sp>
          <p:nvSpPr>
            <p:cNvPr id="58" name="AutoShape 123"/>
            <p:cNvSpPr>
              <a:spLocks noChangeArrowheads="1"/>
            </p:cNvSpPr>
            <p:nvPr/>
          </p:nvSpPr>
          <p:spPr bwMode="auto">
            <a:xfrm rot="5400000">
              <a:off x="2987823" y="1196753"/>
              <a:ext cx="288033" cy="3024336"/>
            </a:xfrm>
            <a:prstGeom prst="can">
              <a:avLst>
                <a:gd name="adj" fmla="val 45281"/>
              </a:avLst>
            </a:prstGeom>
            <a:solidFill>
              <a:srgbClr val="FFFF66">
                <a:alpha val="65882"/>
              </a:srgbClr>
            </a:solidFill>
            <a:ln w="9525">
              <a:solidFill>
                <a:srgbClr val="00B050"/>
              </a:solidFill>
              <a:round/>
              <a:headEnd/>
              <a:tailEnd/>
            </a:ln>
          </p:spPr>
          <p:txBody>
            <a:bodyPr rot="10800000" vert="eaVert" wrap="none" lIns="90000" tIns="46800" rIns="90000" bIns="46800" anchor="ctr"/>
            <a:lstStyle/>
            <a:p>
              <a:pPr>
                <a:defRPr/>
              </a:pPr>
              <a:endParaRPr lang="zh-CN" altLang="en-US" sz="1200">
                <a:latin typeface="微软雅黑" pitchFamily="34" charset="-122"/>
                <a:ea typeface="微软雅黑" pitchFamily="34" charset="-122"/>
              </a:endParaRPr>
            </a:p>
          </p:txBody>
        </p:sp>
        <p:cxnSp>
          <p:nvCxnSpPr>
            <p:cNvPr id="60" name="直接箭头连接符 59"/>
            <p:cNvCxnSpPr/>
            <p:nvPr/>
          </p:nvCxnSpPr>
          <p:spPr>
            <a:xfrm flipV="1">
              <a:off x="1691680" y="2924944"/>
              <a:ext cx="0" cy="36004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1187624" y="3284984"/>
              <a:ext cx="936104" cy="276999"/>
            </a:xfrm>
            <a:prstGeom prst="rect">
              <a:avLst/>
            </a:prstGeom>
            <a:noFill/>
          </p:spPr>
          <p:txBody>
            <a:bodyPr wrap="square" rtlCol="0">
              <a:spAutoFit/>
            </a:bodyPr>
            <a:lstStyle/>
            <a:p>
              <a:r>
                <a:rPr lang="en-US" altLang="zh-CN" sz="1200" dirty="0" smtClean="0"/>
                <a:t>Private IP</a:t>
              </a:r>
              <a:endParaRPr lang="zh-CN" altLang="en-US" sz="1200" dirty="0"/>
            </a:p>
          </p:txBody>
        </p:sp>
        <p:sp>
          <p:nvSpPr>
            <p:cNvPr id="63" name="TextBox 62"/>
            <p:cNvSpPr txBox="1"/>
            <p:nvPr/>
          </p:nvSpPr>
          <p:spPr>
            <a:xfrm>
              <a:off x="1115616" y="1628800"/>
              <a:ext cx="1512168" cy="461665"/>
            </a:xfrm>
            <a:prstGeom prst="rect">
              <a:avLst/>
            </a:prstGeom>
            <a:noFill/>
          </p:spPr>
          <p:txBody>
            <a:bodyPr wrap="square" rtlCol="0">
              <a:spAutoFit/>
            </a:bodyPr>
            <a:lstStyle/>
            <a:p>
              <a:pPr algn="ctr"/>
              <a:r>
                <a:rPr lang="en-US" altLang="zh-CN" sz="1200" dirty="0" smtClean="0"/>
                <a:t>Inner IP assigned by Mobile Network</a:t>
              </a:r>
              <a:endParaRPr lang="zh-CN" altLang="en-US" sz="1200" dirty="0"/>
            </a:p>
          </p:txBody>
        </p:sp>
        <p:cxnSp>
          <p:nvCxnSpPr>
            <p:cNvPr id="65" name="直接箭头连接符 64"/>
            <p:cNvCxnSpPr/>
            <p:nvPr/>
          </p:nvCxnSpPr>
          <p:spPr>
            <a:xfrm>
              <a:off x="1835696" y="2060848"/>
              <a:ext cx="0" cy="720080"/>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66" name="椭圆 65"/>
            <p:cNvSpPr/>
            <p:nvPr/>
          </p:nvSpPr>
          <p:spPr>
            <a:xfrm>
              <a:off x="1619672" y="2852936"/>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椭圆 66"/>
            <p:cNvSpPr/>
            <p:nvPr/>
          </p:nvSpPr>
          <p:spPr>
            <a:xfrm>
              <a:off x="2411760" y="2852936"/>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8" name="直接箭头连接符 67"/>
            <p:cNvCxnSpPr/>
            <p:nvPr/>
          </p:nvCxnSpPr>
          <p:spPr>
            <a:xfrm flipV="1">
              <a:off x="2483768" y="2924944"/>
              <a:ext cx="0" cy="50405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2123728" y="3429000"/>
              <a:ext cx="1008112" cy="520912"/>
            </a:xfrm>
            <a:prstGeom prst="rect">
              <a:avLst/>
            </a:prstGeom>
            <a:noFill/>
          </p:spPr>
          <p:txBody>
            <a:bodyPr wrap="square" rtlCol="0">
              <a:spAutoFit/>
            </a:bodyPr>
            <a:lstStyle/>
            <a:p>
              <a:pPr>
                <a:lnSpc>
                  <a:spcPts val="1100"/>
                </a:lnSpc>
              </a:pPr>
              <a:r>
                <a:rPr lang="en-US" altLang="zh-CN" sz="1200" dirty="0" smtClean="0"/>
                <a:t>Public</a:t>
              </a:r>
            </a:p>
            <a:p>
              <a:pPr>
                <a:lnSpc>
                  <a:spcPts val="1100"/>
                </a:lnSpc>
              </a:pPr>
              <a:r>
                <a:rPr lang="en-US" altLang="zh-CN" sz="1200" dirty="0" smtClean="0"/>
                <a:t> IP +Port</a:t>
              </a:r>
            </a:p>
            <a:p>
              <a:pPr>
                <a:lnSpc>
                  <a:spcPts val="1100"/>
                </a:lnSpc>
              </a:pPr>
              <a:r>
                <a:rPr lang="en-US" altLang="zh-CN" sz="1200" dirty="0" smtClean="0"/>
                <a:t>(NAPT)</a:t>
              </a:r>
              <a:endParaRPr lang="zh-CN" altLang="en-US" sz="1200" dirty="0"/>
            </a:p>
          </p:txBody>
        </p:sp>
        <p:cxnSp>
          <p:nvCxnSpPr>
            <p:cNvPr id="73" name="直接连接符 72"/>
            <p:cNvCxnSpPr/>
            <p:nvPr/>
          </p:nvCxnSpPr>
          <p:spPr>
            <a:xfrm flipV="1">
              <a:off x="3491880" y="2132856"/>
              <a:ext cx="0" cy="2880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3779912" y="1988840"/>
              <a:ext cx="86409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接连接符 85"/>
            <p:cNvCxnSpPr/>
            <p:nvPr/>
          </p:nvCxnSpPr>
          <p:spPr>
            <a:xfrm flipV="1">
              <a:off x="5940152" y="2132856"/>
              <a:ext cx="0" cy="2880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直接连接符 87"/>
            <p:cNvCxnSpPr/>
            <p:nvPr/>
          </p:nvCxnSpPr>
          <p:spPr>
            <a:xfrm flipV="1">
              <a:off x="5940152" y="3212976"/>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flipV="1">
              <a:off x="5940152" y="3717032"/>
              <a:ext cx="4853" cy="4515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接连接符 91"/>
            <p:cNvCxnSpPr/>
            <p:nvPr/>
          </p:nvCxnSpPr>
          <p:spPr>
            <a:xfrm>
              <a:off x="5292080" y="2780928"/>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AutoShape 123"/>
            <p:cNvSpPr>
              <a:spLocks noChangeArrowheads="1"/>
            </p:cNvSpPr>
            <p:nvPr/>
          </p:nvSpPr>
          <p:spPr bwMode="auto">
            <a:xfrm rot="5400000">
              <a:off x="287523" y="3753037"/>
              <a:ext cx="144018" cy="360040"/>
            </a:xfrm>
            <a:prstGeom prst="can">
              <a:avLst>
                <a:gd name="adj" fmla="val 45281"/>
              </a:avLst>
            </a:prstGeom>
            <a:solidFill>
              <a:srgbClr val="FFFF66">
                <a:alpha val="65882"/>
              </a:srgbClr>
            </a:solidFill>
            <a:ln w="9525">
              <a:solidFill>
                <a:srgbClr val="00B050"/>
              </a:solidFill>
              <a:round/>
              <a:headEnd/>
              <a:tailEnd/>
            </a:ln>
          </p:spPr>
          <p:txBody>
            <a:bodyPr rot="10800000" vert="eaVert" wrap="none" lIns="90000" tIns="46800" rIns="90000" bIns="46800" anchor="ctr"/>
            <a:lstStyle/>
            <a:p>
              <a:pPr>
                <a:defRPr/>
              </a:pPr>
              <a:endParaRPr lang="zh-CN" altLang="en-US" sz="1200">
                <a:latin typeface="微软雅黑" pitchFamily="34" charset="-122"/>
                <a:ea typeface="微软雅黑" pitchFamily="34" charset="-122"/>
              </a:endParaRPr>
            </a:p>
          </p:txBody>
        </p:sp>
        <p:sp>
          <p:nvSpPr>
            <p:cNvPr id="94" name="TextBox 93"/>
            <p:cNvSpPr txBox="1"/>
            <p:nvPr/>
          </p:nvSpPr>
          <p:spPr>
            <a:xfrm>
              <a:off x="611560" y="3815462"/>
              <a:ext cx="1152128" cy="261610"/>
            </a:xfrm>
            <a:prstGeom prst="rect">
              <a:avLst/>
            </a:prstGeom>
            <a:noFill/>
          </p:spPr>
          <p:txBody>
            <a:bodyPr wrap="square" rtlCol="0">
              <a:spAutoFit/>
            </a:bodyPr>
            <a:lstStyle/>
            <a:p>
              <a:r>
                <a:rPr lang="en-US" altLang="zh-CN" sz="1050" dirty="0" smtClean="0"/>
                <a:t>IPSec Tunnel</a:t>
              </a:r>
              <a:endParaRPr lang="zh-CN" altLang="en-US" sz="1050" dirty="0"/>
            </a:p>
          </p:txBody>
        </p:sp>
        <p:sp>
          <p:nvSpPr>
            <p:cNvPr id="95" name="TextBox 94"/>
            <p:cNvSpPr txBox="1"/>
            <p:nvPr/>
          </p:nvSpPr>
          <p:spPr>
            <a:xfrm>
              <a:off x="107504" y="4077072"/>
              <a:ext cx="2808312" cy="261610"/>
            </a:xfrm>
            <a:prstGeom prst="rect">
              <a:avLst/>
            </a:prstGeom>
            <a:noFill/>
          </p:spPr>
          <p:txBody>
            <a:bodyPr wrap="square" rtlCol="0">
              <a:spAutoFit/>
            </a:bodyPr>
            <a:lstStyle/>
            <a:p>
              <a:r>
                <a:rPr lang="en-US" altLang="zh-CN" sz="1050" dirty="0" smtClean="0"/>
                <a:t>MME    Mobility Management Entity </a:t>
              </a:r>
              <a:endParaRPr lang="zh-CN" altLang="en-US" sz="1050" dirty="0"/>
            </a:p>
          </p:txBody>
        </p:sp>
        <p:cxnSp>
          <p:nvCxnSpPr>
            <p:cNvPr id="97" name="直接连接符 96"/>
            <p:cNvCxnSpPr/>
            <p:nvPr/>
          </p:nvCxnSpPr>
          <p:spPr>
            <a:xfrm>
              <a:off x="5292080" y="1988840"/>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5" name="Slide Number Placeholder 44"/>
          <p:cNvSpPr>
            <a:spLocks noGrp="1"/>
          </p:cNvSpPr>
          <p:nvPr>
            <p:ph type="sldNum" sz="quarter" idx="12"/>
          </p:nvPr>
        </p:nvSpPr>
        <p:spPr/>
        <p:txBody>
          <a:bodyPr/>
          <a:lstStyle/>
          <a:p>
            <a:fld id="{27E828C0-0F76-484F-AE71-A34ECDDB4DBF}" type="slidenum">
              <a:rPr lang="zh-CN" altLang="en-US" smtClean="0"/>
              <a:pPr/>
              <a:t>12</a:t>
            </a:fld>
            <a:endParaRPr lang="zh-CN"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t>Issue 3: Device type identification</a:t>
            </a:r>
            <a:endParaRPr lang="zh-CN" altLang="en-US" dirty="0"/>
          </a:p>
        </p:txBody>
      </p:sp>
      <p:sp>
        <p:nvSpPr>
          <p:cNvPr id="3" name="内容占位符 2"/>
          <p:cNvSpPr>
            <a:spLocks noGrp="1"/>
          </p:cNvSpPr>
          <p:nvPr>
            <p:ph idx="1"/>
          </p:nvPr>
        </p:nvSpPr>
        <p:spPr/>
        <p:txBody>
          <a:bodyPr>
            <a:normAutofit lnSpcReduction="10000"/>
          </a:bodyPr>
          <a:lstStyle/>
          <a:p>
            <a:r>
              <a:rPr lang="en-US" altLang="zh-CN" dirty="0" smtClean="0"/>
              <a:t>Key requirements: </a:t>
            </a:r>
          </a:p>
          <a:p>
            <a:pPr lvl="1"/>
            <a:r>
              <a:rPr lang="en-US" altLang="zh-CN" dirty="0" smtClean="0"/>
              <a:t>Only special traffic from special devices, such as mobile phone, need policy control and management. For example, 3GPP service from mobile phone.</a:t>
            </a:r>
          </a:p>
          <a:p>
            <a:r>
              <a:rPr lang="en-US" altLang="zh-CN" dirty="0" smtClean="0"/>
              <a:t>Issue:</a:t>
            </a:r>
          </a:p>
          <a:p>
            <a:pPr lvl="1"/>
            <a:r>
              <a:rPr lang="en-US" altLang="zh-CN" dirty="0" smtClean="0"/>
              <a:t>In the current </a:t>
            </a:r>
            <a:r>
              <a:rPr lang="en-US" altLang="zh-CN" dirty="0" err="1" smtClean="0"/>
              <a:t>WiFi</a:t>
            </a:r>
            <a:r>
              <a:rPr lang="en-US" altLang="zh-CN" dirty="0" smtClean="0"/>
              <a:t> network, the device type information is transparent to the fixed broadband network, because only IP and port information is used for identification.</a:t>
            </a:r>
          </a:p>
          <a:p>
            <a:endParaRPr lang="zh-CN" altLang="en-US" dirty="0"/>
          </a:p>
        </p:txBody>
      </p:sp>
      <p:sp>
        <p:nvSpPr>
          <p:cNvPr id="4" name="Slide Number Placeholder 3"/>
          <p:cNvSpPr>
            <a:spLocks noGrp="1"/>
          </p:cNvSpPr>
          <p:nvPr>
            <p:ph type="sldNum" sz="quarter" idx="12"/>
          </p:nvPr>
        </p:nvSpPr>
        <p:spPr/>
        <p:txBody>
          <a:bodyPr/>
          <a:lstStyle/>
          <a:p>
            <a:fld id="{27E828C0-0F76-484F-AE71-A34ECDDB4DBF}" type="slidenum">
              <a:rPr lang="zh-CN" altLang="en-US" smtClean="0"/>
              <a:pPr/>
              <a:t>13</a:t>
            </a:fld>
            <a:endParaRPr lang="zh-CN"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Issue 4: CGN related issues</a:t>
            </a:r>
            <a:endParaRPr lang="zh-CN" altLang="en-US" dirty="0"/>
          </a:p>
        </p:txBody>
      </p:sp>
      <p:sp>
        <p:nvSpPr>
          <p:cNvPr id="3" name="内容占位符 2"/>
          <p:cNvSpPr>
            <a:spLocks noGrp="1"/>
          </p:cNvSpPr>
          <p:nvPr>
            <p:ph idx="1"/>
          </p:nvPr>
        </p:nvSpPr>
        <p:spPr/>
        <p:txBody>
          <a:bodyPr>
            <a:normAutofit lnSpcReduction="10000"/>
          </a:bodyPr>
          <a:lstStyle/>
          <a:p>
            <a:r>
              <a:rPr lang="en-US" altLang="zh-CN" dirty="0" smtClean="0"/>
              <a:t>Requirements:</a:t>
            </a:r>
          </a:p>
          <a:p>
            <a:pPr lvl="1"/>
            <a:r>
              <a:rPr lang="en-US" altLang="zh-CN" dirty="0" smtClean="0"/>
              <a:t>Long lived </a:t>
            </a:r>
            <a:r>
              <a:rPr lang="en-US" altLang="zh-CN" dirty="0" err="1" smtClean="0"/>
              <a:t>IPsec</a:t>
            </a:r>
            <a:r>
              <a:rPr lang="en-US" altLang="zh-CN" dirty="0" smtClean="0"/>
              <a:t> or TLS connection across Carrier Grade NAT (CGN) can not be flushed.</a:t>
            </a:r>
            <a:endParaRPr lang="en-US" altLang="zh-CN" dirty="0"/>
          </a:p>
          <a:p>
            <a:r>
              <a:rPr lang="en-US" altLang="zh-CN" dirty="0" smtClean="0"/>
              <a:t>Issues:</a:t>
            </a:r>
          </a:p>
          <a:p>
            <a:pPr lvl="1"/>
            <a:r>
              <a:rPr lang="en-US" altLang="zh-CN" dirty="0" smtClean="0"/>
              <a:t>Currently most NAT implementations would flush all sessions after they reach 24 hours, regardless of the state of the session.</a:t>
            </a:r>
          </a:p>
          <a:p>
            <a:pPr lvl="1"/>
            <a:r>
              <a:rPr lang="en-US" altLang="zh-CN" dirty="0" smtClean="0"/>
              <a:t>The session flush will cause more attachment signaling to be introduced in order to re-establish UE’s sessions.</a:t>
            </a:r>
          </a:p>
          <a:p>
            <a:pPr lvl="1"/>
            <a:endParaRPr lang="en-US" altLang="zh-CN" dirty="0" smtClean="0"/>
          </a:p>
        </p:txBody>
      </p:sp>
      <p:sp>
        <p:nvSpPr>
          <p:cNvPr id="4" name="Slide Number Placeholder 3"/>
          <p:cNvSpPr>
            <a:spLocks noGrp="1"/>
          </p:cNvSpPr>
          <p:nvPr>
            <p:ph type="sldNum" sz="quarter" idx="12"/>
          </p:nvPr>
        </p:nvSpPr>
        <p:spPr/>
        <p:txBody>
          <a:bodyPr/>
          <a:lstStyle/>
          <a:p>
            <a:fld id="{27E828C0-0F76-484F-AE71-A34ECDDB4DBF}" type="slidenum">
              <a:rPr lang="zh-CN" altLang="en-US" smtClean="0"/>
              <a:pPr/>
              <a:t>14</a:t>
            </a:fld>
            <a:endParaRPr lang="zh-CN"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smtClean="0"/>
              <a:t>Issue 5: UE mobility in FBB network</a:t>
            </a:r>
            <a:endParaRPr lang="zh-CN" altLang="en-US" dirty="0"/>
          </a:p>
        </p:txBody>
      </p:sp>
      <p:sp>
        <p:nvSpPr>
          <p:cNvPr id="3" name="内容占位符 2"/>
          <p:cNvSpPr>
            <a:spLocks noGrp="1"/>
          </p:cNvSpPr>
          <p:nvPr>
            <p:ph idx="1"/>
          </p:nvPr>
        </p:nvSpPr>
        <p:spPr>
          <a:xfrm>
            <a:off x="0" y="4005064"/>
            <a:ext cx="9144000" cy="2520280"/>
          </a:xfrm>
        </p:spPr>
        <p:txBody>
          <a:bodyPr>
            <a:noAutofit/>
          </a:bodyPr>
          <a:lstStyle/>
          <a:p>
            <a:r>
              <a:rPr lang="en-US" altLang="zh-CN" sz="2000" dirty="0" smtClean="0"/>
              <a:t>Requirements:</a:t>
            </a:r>
          </a:p>
          <a:p>
            <a:pPr lvl="1"/>
            <a:r>
              <a:rPr lang="en-US" altLang="zh-CN" sz="2000" dirty="0" smtClean="0"/>
              <a:t>The UE identification must be consistent between the FBB network and the mobile network for policy exchange, even when UE is moving.</a:t>
            </a:r>
          </a:p>
          <a:p>
            <a:r>
              <a:rPr lang="en-US" altLang="zh-CN" sz="2000" dirty="0" smtClean="0"/>
              <a:t>Issues:</a:t>
            </a:r>
          </a:p>
          <a:p>
            <a:pPr lvl="1"/>
            <a:r>
              <a:rPr lang="en-US" altLang="zh-CN" sz="2000" dirty="0" smtClean="0"/>
              <a:t>Because plenty of UEs are in AP coverage at different time slot , it is possible that  the same UDP port will be used for different UEs. If  the UE identification can not be updated in time based on the status, the PCRF will be confused about which policy is used. </a:t>
            </a:r>
            <a:endParaRPr lang="zh-CN" altLang="en-US" sz="1400" dirty="0"/>
          </a:p>
        </p:txBody>
      </p:sp>
      <p:grpSp>
        <p:nvGrpSpPr>
          <p:cNvPr id="65" name="组合 64"/>
          <p:cNvGrpSpPr/>
          <p:nvPr/>
        </p:nvGrpSpPr>
        <p:grpSpPr>
          <a:xfrm>
            <a:off x="1259632" y="1144131"/>
            <a:ext cx="6399005" cy="3076957"/>
            <a:chOff x="1259632" y="1052736"/>
            <a:chExt cx="6399005" cy="3076957"/>
          </a:xfrm>
        </p:grpSpPr>
        <p:sp>
          <p:nvSpPr>
            <p:cNvPr id="7" name="Rectangle 14"/>
            <p:cNvSpPr>
              <a:spLocks noChangeArrowheads="1"/>
            </p:cNvSpPr>
            <p:nvPr/>
          </p:nvSpPr>
          <p:spPr bwMode="auto">
            <a:xfrm>
              <a:off x="3299859" y="3331731"/>
              <a:ext cx="1200133" cy="169277"/>
            </a:xfrm>
            <a:prstGeom prst="rect">
              <a:avLst/>
            </a:prstGeom>
            <a:noFill/>
            <a:ln w="9525">
              <a:noFill/>
              <a:miter lim="800000"/>
              <a:headEnd/>
              <a:tailEnd/>
            </a:ln>
          </p:spPr>
          <p:txBody>
            <a:bodyPr wrap="square" lIns="0" tIns="0" rIns="0" bIns="0">
              <a:spAutoFit/>
            </a:bodyPr>
            <a:lstStyle/>
            <a:p>
              <a:pPr algn="ctr"/>
              <a:r>
                <a:rPr lang="en-US" sz="1100" b="1" dirty="0" smtClean="0"/>
                <a:t>Fixed Network</a:t>
              </a:r>
              <a:endParaRPr lang="en-US" sz="3600" dirty="0">
                <a:solidFill>
                  <a:schemeClr val="tx1"/>
                </a:solidFill>
              </a:endParaRPr>
            </a:p>
          </p:txBody>
        </p:sp>
        <p:sp>
          <p:nvSpPr>
            <p:cNvPr id="8" name="Freeform 23"/>
            <p:cNvSpPr>
              <a:spLocks noEditPoints="1"/>
            </p:cNvSpPr>
            <p:nvPr/>
          </p:nvSpPr>
          <p:spPr bwMode="auto">
            <a:xfrm>
              <a:off x="6660232" y="3068960"/>
              <a:ext cx="720080" cy="288032"/>
            </a:xfrm>
            <a:custGeom>
              <a:avLst/>
              <a:gdLst>
                <a:gd name="T0" fmla="*/ 0 w 2713"/>
                <a:gd name="T1" fmla="*/ 494699 h 1493"/>
                <a:gd name="T2" fmla="*/ 1526215 w 2713"/>
                <a:gd name="T3" fmla="*/ 0 h 1493"/>
                <a:gd name="T4" fmla="*/ 146358800 w 2713"/>
                <a:gd name="T5" fmla="*/ 0 h 1493"/>
                <a:gd name="T6" fmla="*/ 147885014 w 2713"/>
                <a:gd name="T7" fmla="*/ 494699 h 1493"/>
                <a:gd name="T8" fmla="*/ 147885014 w 2713"/>
                <a:gd name="T9" fmla="*/ 25880143 h 1493"/>
                <a:gd name="T10" fmla="*/ 146358800 w 2713"/>
                <a:gd name="T11" fmla="*/ 26374842 h 1493"/>
                <a:gd name="T12" fmla="*/ 1526215 w 2713"/>
                <a:gd name="T13" fmla="*/ 26374842 h 1493"/>
                <a:gd name="T14" fmla="*/ 0 w 2713"/>
                <a:gd name="T15" fmla="*/ 25880143 h 1493"/>
                <a:gd name="T16" fmla="*/ 0 w 2713"/>
                <a:gd name="T17" fmla="*/ 494699 h 1493"/>
                <a:gd name="T18" fmla="*/ 3052663 w 2713"/>
                <a:gd name="T19" fmla="*/ 25880143 h 1493"/>
                <a:gd name="T20" fmla="*/ 1526215 w 2713"/>
                <a:gd name="T21" fmla="*/ 25385577 h 1493"/>
                <a:gd name="T22" fmla="*/ 146358800 w 2713"/>
                <a:gd name="T23" fmla="*/ 25385577 h 1493"/>
                <a:gd name="T24" fmla="*/ 144886985 w 2713"/>
                <a:gd name="T25" fmla="*/ 25880143 h 1493"/>
                <a:gd name="T26" fmla="*/ 144886985 w 2713"/>
                <a:gd name="T27" fmla="*/ 494699 h 1493"/>
                <a:gd name="T28" fmla="*/ 146358800 w 2713"/>
                <a:gd name="T29" fmla="*/ 971589 h 1493"/>
                <a:gd name="T30" fmla="*/ 1526215 w 2713"/>
                <a:gd name="T31" fmla="*/ 971589 h 1493"/>
                <a:gd name="T32" fmla="*/ 3052663 w 2713"/>
                <a:gd name="T33" fmla="*/ 494699 h 1493"/>
                <a:gd name="T34" fmla="*/ 3052663 w 2713"/>
                <a:gd name="T35" fmla="*/ 25880143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a:solidFill>
                <a:srgbClr val="000000"/>
              </a:solidFill>
              <a:round/>
              <a:headEnd/>
              <a:tailEnd/>
            </a:ln>
          </p:spPr>
          <p:txBody>
            <a:bodyPr/>
            <a:lstStyle/>
            <a:p>
              <a:pPr algn="ctr"/>
              <a:r>
                <a:rPr lang="en-GB" altLang="zh-CN" sz="1100" dirty="0" smtClean="0">
                  <a:solidFill>
                    <a:schemeClr val="tx1"/>
                  </a:solidFill>
                  <a:ea typeface="宋体" charset="-122"/>
                </a:rPr>
                <a:t>PGW</a:t>
              </a:r>
              <a:endParaRPr lang="en-GB" altLang="zh-CN" sz="1100" dirty="0">
                <a:solidFill>
                  <a:schemeClr val="tx1"/>
                </a:solidFill>
                <a:ea typeface="宋体" charset="-122"/>
              </a:endParaRPr>
            </a:p>
          </p:txBody>
        </p:sp>
        <p:sp>
          <p:nvSpPr>
            <p:cNvPr id="9" name="Nuvola 172"/>
            <p:cNvSpPr/>
            <p:nvPr/>
          </p:nvSpPr>
          <p:spPr bwMode="auto">
            <a:xfrm>
              <a:off x="6516216" y="3789040"/>
              <a:ext cx="1142421" cy="340653"/>
            </a:xfrm>
            <a:prstGeom prst="cloud">
              <a:avLst/>
            </a:prstGeom>
            <a:solidFill>
              <a:schemeClr val="accent1">
                <a:alpha val="41000"/>
              </a:schemeClr>
            </a:solidFill>
            <a:ln w="9525" cap="flat" cmpd="sng" algn="ctr">
              <a:solidFill>
                <a:schemeClr val="tx1"/>
              </a:solidFill>
              <a:prstDash val="solid"/>
              <a:round/>
              <a:headEnd type="none" w="med" len="med"/>
              <a:tailEnd type="none" w="med" len="med"/>
            </a:ln>
            <a:effectLst/>
          </p:spPr>
          <p:txBody>
            <a:bodyPr lIns="36000" tIns="0" rIns="36000" bIns="36000"/>
            <a:lstStyle/>
            <a:p>
              <a:pPr algn="ctr">
                <a:defRPr/>
              </a:pPr>
              <a:r>
                <a:rPr lang="en-GB" sz="1000" dirty="0" smtClean="0"/>
                <a:t>Internet Service</a:t>
              </a:r>
              <a:endParaRPr lang="en-GB" sz="1000" dirty="0">
                <a:solidFill>
                  <a:schemeClr val="tx1"/>
                </a:solidFill>
              </a:endParaRPr>
            </a:p>
          </p:txBody>
        </p:sp>
        <p:grpSp>
          <p:nvGrpSpPr>
            <p:cNvPr id="10" name="组合 105"/>
            <p:cNvGrpSpPr/>
            <p:nvPr/>
          </p:nvGrpSpPr>
          <p:grpSpPr>
            <a:xfrm>
              <a:off x="3923928" y="1556792"/>
              <a:ext cx="664778" cy="216024"/>
              <a:chOff x="3851920" y="1844824"/>
              <a:chExt cx="495300" cy="273050"/>
            </a:xfrm>
          </p:grpSpPr>
          <p:sp>
            <p:nvSpPr>
              <p:cNvPr id="45" name="Freeform 23"/>
              <p:cNvSpPr>
                <a:spLocks noEditPoints="1"/>
              </p:cNvSpPr>
              <p:nvPr/>
            </p:nvSpPr>
            <p:spPr bwMode="auto">
              <a:xfrm>
                <a:off x="3851920" y="1844824"/>
                <a:ext cx="495300" cy="273050"/>
              </a:xfrm>
              <a:custGeom>
                <a:avLst/>
                <a:gdLst>
                  <a:gd name="T0" fmla="*/ 0 w 2713"/>
                  <a:gd name="T1" fmla="*/ 936563 h 1493"/>
                  <a:gd name="T2" fmla="*/ 933274 w 2713"/>
                  <a:gd name="T3" fmla="*/ 0 h 1493"/>
                  <a:gd name="T4" fmla="*/ 89491372 w 2713"/>
                  <a:gd name="T5" fmla="*/ 0 h 1493"/>
                  <a:gd name="T6" fmla="*/ 90424646 w 2713"/>
                  <a:gd name="T7" fmla="*/ 936563 h 1493"/>
                  <a:gd name="T8" fmla="*/ 90424646 w 2713"/>
                  <a:gd name="T9" fmla="*/ 49000686 h 1493"/>
                  <a:gd name="T10" fmla="*/ 89491372 w 2713"/>
                  <a:gd name="T11" fmla="*/ 49937249 h 1493"/>
                  <a:gd name="T12" fmla="*/ 933274 w 2713"/>
                  <a:gd name="T13" fmla="*/ 49937249 h 1493"/>
                  <a:gd name="T14" fmla="*/ 0 w 2713"/>
                  <a:gd name="T15" fmla="*/ 49000686 h 1493"/>
                  <a:gd name="T16" fmla="*/ 0 w 2713"/>
                  <a:gd name="T17" fmla="*/ 936563 h 1493"/>
                  <a:gd name="T18" fmla="*/ 1866549 w 2713"/>
                  <a:gd name="T19" fmla="*/ 49000686 h 1493"/>
                  <a:gd name="T20" fmla="*/ 933274 w 2713"/>
                  <a:gd name="T21" fmla="*/ 48064123 h 1493"/>
                  <a:gd name="T22" fmla="*/ 89491372 w 2713"/>
                  <a:gd name="T23" fmla="*/ 48064123 h 1493"/>
                  <a:gd name="T24" fmla="*/ 88591507 w 2713"/>
                  <a:gd name="T25" fmla="*/ 49000686 h 1493"/>
                  <a:gd name="T26" fmla="*/ 88591507 w 2713"/>
                  <a:gd name="T27" fmla="*/ 936563 h 1493"/>
                  <a:gd name="T28" fmla="*/ 89491372 w 2713"/>
                  <a:gd name="T29" fmla="*/ 1839658 h 1493"/>
                  <a:gd name="T30" fmla="*/ 933274 w 2713"/>
                  <a:gd name="T31" fmla="*/ 1839658 h 1493"/>
                  <a:gd name="T32" fmla="*/ 1866549 w 2713"/>
                  <a:gd name="T33" fmla="*/ 936563 h 1493"/>
                  <a:gd name="T34" fmla="*/ 1866549 w 2713"/>
                  <a:gd name="T35" fmla="*/ 49000686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cap="flat">
                <a:solidFill>
                  <a:srgbClr val="000000"/>
                </a:solidFill>
                <a:prstDash val="solid"/>
                <a:round/>
                <a:headEnd/>
                <a:tailEnd/>
              </a:ln>
            </p:spPr>
            <p:txBody>
              <a:bodyPr/>
              <a:lstStyle/>
              <a:p>
                <a:endParaRPr lang="zh-CN" altLang="en-US">
                  <a:solidFill>
                    <a:schemeClr val="tx1"/>
                  </a:solidFill>
                </a:endParaRPr>
              </a:p>
            </p:txBody>
          </p:sp>
          <p:sp>
            <p:nvSpPr>
              <p:cNvPr id="46" name="Rectangle 24"/>
              <p:cNvSpPr>
                <a:spLocks noChangeArrowheads="1"/>
              </p:cNvSpPr>
              <p:nvPr/>
            </p:nvSpPr>
            <p:spPr bwMode="auto">
              <a:xfrm>
                <a:off x="3923928" y="1916832"/>
                <a:ext cx="360040" cy="194511"/>
              </a:xfrm>
              <a:prstGeom prst="rect">
                <a:avLst/>
              </a:prstGeom>
              <a:noFill/>
              <a:ln w="9525">
                <a:noFill/>
                <a:miter lim="800000"/>
                <a:headEnd/>
                <a:tailEnd/>
              </a:ln>
            </p:spPr>
            <p:txBody>
              <a:bodyPr wrap="square" lIns="0" tIns="0" rIns="0" bIns="0">
                <a:spAutoFit/>
              </a:bodyPr>
              <a:lstStyle/>
              <a:p>
                <a:pPr algn="ctr">
                  <a:defRPr/>
                </a:pPr>
                <a:r>
                  <a:rPr lang="en-US" sz="1000" dirty="0" smtClean="0">
                    <a:latin typeface="Arial" pitchFamily="34" charset="0"/>
                  </a:rPr>
                  <a:t>BPCF</a:t>
                </a:r>
                <a:endParaRPr lang="en-US" sz="1200" dirty="0">
                  <a:solidFill>
                    <a:schemeClr val="tx1"/>
                  </a:solidFill>
                  <a:latin typeface="Arial" pitchFamily="34" charset="0"/>
                </a:endParaRPr>
              </a:p>
            </p:txBody>
          </p:sp>
        </p:grpSp>
        <p:sp>
          <p:nvSpPr>
            <p:cNvPr id="11" name="Freeform 65"/>
            <p:cNvSpPr>
              <a:spLocks noEditPoints="1"/>
            </p:cNvSpPr>
            <p:nvPr/>
          </p:nvSpPr>
          <p:spPr bwMode="auto">
            <a:xfrm>
              <a:off x="1259632" y="2060848"/>
              <a:ext cx="420688" cy="240323"/>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100" dirty="0" smtClean="0"/>
                <a:t>UE1</a:t>
              </a:r>
              <a:endParaRPr lang="zh-CN" altLang="en-US" sz="1100" dirty="0">
                <a:solidFill>
                  <a:schemeClr val="tx1"/>
                </a:solidFill>
              </a:endParaRPr>
            </a:p>
          </p:txBody>
        </p:sp>
        <p:sp>
          <p:nvSpPr>
            <p:cNvPr id="12" name="Freeform 65"/>
            <p:cNvSpPr>
              <a:spLocks noEditPoints="1"/>
            </p:cNvSpPr>
            <p:nvPr/>
          </p:nvSpPr>
          <p:spPr bwMode="auto">
            <a:xfrm>
              <a:off x="2267744" y="2132856"/>
              <a:ext cx="432048" cy="648072"/>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endParaRPr lang="en-US" altLang="zh-CN" sz="1000" dirty="0" smtClean="0"/>
            </a:p>
            <a:p>
              <a:pPr algn="ctr"/>
              <a:r>
                <a:rPr lang="en-US" altLang="zh-CN" sz="1100" dirty="0" smtClean="0"/>
                <a:t>RG</a:t>
              </a:r>
              <a:endParaRPr lang="zh-CN" altLang="en-US" sz="1100" dirty="0">
                <a:solidFill>
                  <a:schemeClr val="tx1"/>
                </a:solidFill>
              </a:endParaRPr>
            </a:p>
          </p:txBody>
        </p:sp>
        <p:sp>
          <p:nvSpPr>
            <p:cNvPr id="14" name="矩形 13"/>
            <p:cNvSpPr/>
            <p:nvPr/>
          </p:nvSpPr>
          <p:spPr>
            <a:xfrm>
              <a:off x="3419872" y="1412776"/>
              <a:ext cx="1440160" cy="2088232"/>
            </a:xfrm>
            <a:prstGeom prst="rect">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5652120" y="1412776"/>
              <a:ext cx="1872208" cy="2232248"/>
            </a:xfrm>
            <a:prstGeom prst="rect">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Freeform 65"/>
            <p:cNvSpPr>
              <a:spLocks noEditPoints="1"/>
            </p:cNvSpPr>
            <p:nvPr/>
          </p:nvSpPr>
          <p:spPr bwMode="auto">
            <a:xfrm>
              <a:off x="3923928" y="2060848"/>
              <a:ext cx="648072" cy="792088"/>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endParaRPr lang="en-US" altLang="zh-CN" sz="1000" dirty="0" smtClean="0"/>
            </a:p>
            <a:p>
              <a:pPr algn="ctr"/>
              <a:r>
                <a:rPr lang="en-US" altLang="zh-CN" sz="1100" dirty="0" smtClean="0"/>
                <a:t>BNG</a:t>
              </a:r>
              <a:endParaRPr lang="zh-CN" altLang="en-US" sz="1100" dirty="0">
                <a:solidFill>
                  <a:schemeClr val="tx1"/>
                </a:solidFill>
              </a:endParaRPr>
            </a:p>
          </p:txBody>
        </p:sp>
        <p:sp>
          <p:nvSpPr>
            <p:cNvPr id="17" name="Freeform 65"/>
            <p:cNvSpPr>
              <a:spLocks noEditPoints="1"/>
            </p:cNvSpPr>
            <p:nvPr/>
          </p:nvSpPr>
          <p:spPr bwMode="auto">
            <a:xfrm>
              <a:off x="5724128" y="2060848"/>
              <a:ext cx="648072" cy="792088"/>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endParaRPr lang="en-US" altLang="zh-CN" sz="1000" dirty="0" smtClean="0"/>
            </a:p>
            <a:p>
              <a:pPr algn="ctr"/>
              <a:r>
                <a:rPr lang="en-US" altLang="zh-CN" sz="1100" dirty="0" err="1" smtClean="0"/>
                <a:t>ePDG</a:t>
              </a:r>
              <a:endParaRPr lang="zh-CN" altLang="en-US" sz="1100" dirty="0">
                <a:solidFill>
                  <a:schemeClr val="tx1"/>
                </a:solidFill>
              </a:endParaRPr>
            </a:p>
          </p:txBody>
        </p:sp>
        <p:grpSp>
          <p:nvGrpSpPr>
            <p:cNvPr id="18" name="组合 105"/>
            <p:cNvGrpSpPr/>
            <p:nvPr/>
          </p:nvGrpSpPr>
          <p:grpSpPr>
            <a:xfrm>
              <a:off x="5724128" y="1556791"/>
              <a:ext cx="664778" cy="216028"/>
              <a:chOff x="3851920" y="1844824"/>
              <a:chExt cx="495300" cy="273055"/>
            </a:xfrm>
          </p:grpSpPr>
          <p:sp>
            <p:nvSpPr>
              <p:cNvPr id="43" name="Freeform 23"/>
              <p:cNvSpPr>
                <a:spLocks noEditPoints="1"/>
              </p:cNvSpPr>
              <p:nvPr/>
            </p:nvSpPr>
            <p:spPr bwMode="auto">
              <a:xfrm>
                <a:off x="3851920" y="1844824"/>
                <a:ext cx="495300" cy="273050"/>
              </a:xfrm>
              <a:custGeom>
                <a:avLst/>
                <a:gdLst>
                  <a:gd name="T0" fmla="*/ 0 w 2713"/>
                  <a:gd name="T1" fmla="*/ 936563 h 1493"/>
                  <a:gd name="T2" fmla="*/ 933274 w 2713"/>
                  <a:gd name="T3" fmla="*/ 0 h 1493"/>
                  <a:gd name="T4" fmla="*/ 89491372 w 2713"/>
                  <a:gd name="T5" fmla="*/ 0 h 1493"/>
                  <a:gd name="T6" fmla="*/ 90424646 w 2713"/>
                  <a:gd name="T7" fmla="*/ 936563 h 1493"/>
                  <a:gd name="T8" fmla="*/ 90424646 w 2713"/>
                  <a:gd name="T9" fmla="*/ 49000686 h 1493"/>
                  <a:gd name="T10" fmla="*/ 89491372 w 2713"/>
                  <a:gd name="T11" fmla="*/ 49937249 h 1493"/>
                  <a:gd name="T12" fmla="*/ 933274 w 2713"/>
                  <a:gd name="T13" fmla="*/ 49937249 h 1493"/>
                  <a:gd name="T14" fmla="*/ 0 w 2713"/>
                  <a:gd name="T15" fmla="*/ 49000686 h 1493"/>
                  <a:gd name="T16" fmla="*/ 0 w 2713"/>
                  <a:gd name="T17" fmla="*/ 936563 h 1493"/>
                  <a:gd name="T18" fmla="*/ 1866549 w 2713"/>
                  <a:gd name="T19" fmla="*/ 49000686 h 1493"/>
                  <a:gd name="T20" fmla="*/ 933274 w 2713"/>
                  <a:gd name="T21" fmla="*/ 48064123 h 1493"/>
                  <a:gd name="T22" fmla="*/ 89491372 w 2713"/>
                  <a:gd name="T23" fmla="*/ 48064123 h 1493"/>
                  <a:gd name="T24" fmla="*/ 88591507 w 2713"/>
                  <a:gd name="T25" fmla="*/ 49000686 h 1493"/>
                  <a:gd name="T26" fmla="*/ 88591507 w 2713"/>
                  <a:gd name="T27" fmla="*/ 936563 h 1493"/>
                  <a:gd name="T28" fmla="*/ 89491372 w 2713"/>
                  <a:gd name="T29" fmla="*/ 1839658 h 1493"/>
                  <a:gd name="T30" fmla="*/ 933274 w 2713"/>
                  <a:gd name="T31" fmla="*/ 1839658 h 1493"/>
                  <a:gd name="T32" fmla="*/ 1866549 w 2713"/>
                  <a:gd name="T33" fmla="*/ 936563 h 1493"/>
                  <a:gd name="T34" fmla="*/ 1866549 w 2713"/>
                  <a:gd name="T35" fmla="*/ 49000686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cap="flat">
                <a:solidFill>
                  <a:srgbClr val="000000"/>
                </a:solidFill>
                <a:prstDash val="solid"/>
                <a:round/>
                <a:headEnd/>
                <a:tailEnd/>
              </a:ln>
            </p:spPr>
            <p:txBody>
              <a:bodyPr/>
              <a:lstStyle/>
              <a:p>
                <a:endParaRPr lang="zh-CN" altLang="en-US">
                  <a:solidFill>
                    <a:schemeClr val="tx1"/>
                  </a:solidFill>
                </a:endParaRPr>
              </a:p>
            </p:txBody>
          </p:sp>
          <p:sp>
            <p:nvSpPr>
              <p:cNvPr id="44" name="Rectangle 24"/>
              <p:cNvSpPr>
                <a:spLocks noChangeArrowheads="1"/>
              </p:cNvSpPr>
              <p:nvPr/>
            </p:nvSpPr>
            <p:spPr bwMode="auto">
              <a:xfrm>
                <a:off x="3905570" y="1923367"/>
                <a:ext cx="360040" cy="194512"/>
              </a:xfrm>
              <a:prstGeom prst="rect">
                <a:avLst/>
              </a:prstGeom>
              <a:noFill/>
              <a:ln w="9525">
                <a:noFill/>
                <a:miter lim="800000"/>
                <a:headEnd/>
                <a:tailEnd/>
              </a:ln>
            </p:spPr>
            <p:txBody>
              <a:bodyPr wrap="square" lIns="0" tIns="0" rIns="0" bIns="0">
                <a:spAutoFit/>
              </a:bodyPr>
              <a:lstStyle/>
              <a:p>
                <a:pPr algn="ctr">
                  <a:defRPr/>
                </a:pPr>
                <a:r>
                  <a:rPr lang="en-US" sz="1000" dirty="0" smtClean="0">
                    <a:latin typeface="Arial" pitchFamily="34" charset="0"/>
                  </a:rPr>
                  <a:t>PCRF</a:t>
                </a:r>
                <a:endParaRPr lang="en-US" sz="1200" dirty="0">
                  <a:solidFill>
                    <a:schemeClr val="tx1"/>
                  </a:solidFill>
                  <a:latin typeface="Arial" pitchFamily="34" charset="0"/>
                </a:endParaRPr>
              </a:p>
            </p:txBody>
          </p:sp>
        </p:grpSp>
        <p:sp>
          <p:nvSpPr>
            <p:cNvPr id="19" name="Freeform 65"/>
            <p:cNvSpPr>
              <a:spLocks noEditPoints="1"/>
            </p:cNvSpPr>
            <p:nvPr/>
          </p:nvSpPr>
          <p:spPr bwMode="auto">
            <a:xfrm>
              <a:off x="6660232" y="2060848"/>
              <a:ext cx="720080" cy="792088"/>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endParaRPr lang="en-US" altLang="zh-CN" sz="1000" dirty="0" smtClean="0"/>
            </a:p>
            <a:p>
              <a:pPr algn="ctr"/>
              <a:r>
                <a:rPr lang="en-US" altLang="zh-CN" sz="1100" dirty="0" smtClean="0"/>
                <a:t>SGW</a:t>
              </a:r>
              <a:endParaRPr lang="zh-CN" altLang="en-US" sz="1100" dirty="0">
                <a:solidFill>
                  <a:schemeClr val="tx1"/>
                </a:solidFill>
              </a:endParaRPr>
            </a:p>
          </p:txBody>
        </p:sp>
        <p:grpSp>
          <p:nvGrpSpPr>
            <p:cNvPr id="20" name="组合 105"/>
            <p:cNvGrpSpPr/>
            <p:nvPr/>
          </p:nvGrpSpPr>
          <p:grpSpPr>
            <a:xfrm>
              <a:off x="6660232" y="1556792"/>
              <a:ext cx="720080" cy="216024"/>
              <a:chOff x="3901450" y="1844824"/>
              <a:chExt cx="495300" cy="273050"/>
            </a:xfrm>
          </p:grpSpPr>
          <p:sp>
            <p:nvSpPr>
              <p:cNvPr id="41" name="Freeform 23"/>
              <p:cNvSpPr>
                <a:spLocks noEditPoints="1"/>
              </p:cNvSpPr>
              <p:nvPr/>
            </p:nvSpPr>
            <p:spPr bwMode="auto">
              <a:xfrm>
                <a:off x="3901450" y="1844824"/>
                <a:ext cx="495300" cy="273050"/>
              </a:xfrm>
              <a:custGeom>
                <a:avLst/>
                <a:gdLst>
                  <a:gd name="T0" fmla="*/ 0 w 2713"/>
                  <a:gd name="T1" fmla="*/ 936563 h 1493"/>
                  <a:gd name="T2" fmla="*/ 933274 w 2713"/>
                  <a:gd name="T3" fmla="*/ 0 h 1493"/>
                  <a:gd name="T4" fmla="*/ 89491372 w 2713"/>
                  <a:gd name="T5" fmla="*/ 0 h 1493"/>
                  <a:gd name="T6" fmla="*/ 90424646 w 2713"/>
                  <a:gd name="T7" fmla="*/ 936563 h 1493"/>
                  <a:gd name="T8" fmla="*/ 90424646 w 2713"/>
                  <a:gd name="T9" fmla="*/ 49000686 h 1493"/>
                  <a:gd name="T10" fmla="*/ 89491372 w 2713"/>
                  <a:gd name="T11" fmla="*/ 49937249 h 1493"/>
                  <a:gd name="T12" fmla="*/ 933274 w 2713"/>
                  <a:gd name="T13" fmla="*/ 49937249 h 1493"/>
                  <a:gd name="T14" fmla="*/ 0 w 2713"/>
                  <a:gd name="T15" fmla="*/ 49000686 h 1493"/>
                  <a:gd name="T16" fmla="*/ 0 w 2713"/>
                  <a:gd name="T17" fmla="*/ 936563 h 1493"/>
                  <a:gd name="T18" fmla="*/ 1866549 w 2713"/>
                  <a:gd name="T19" fmla="*/ 49000686 h 1493"/>
                  <a:gd name="T20" fmla="*/ 933274 w 2713"/>
                  <a:gd name="T21" fmla="*/ 48064123 h 1493"/>
                  <a:gd name="T22" fmla="*/ 89491372 w 2713"/>
                  <a:gd name="T23" fmla="*/ 48064123 h 1493"/>
                  <a:gd name="T24" fmla="*/ 88591507 w 2713"/>
                  <a:gd name="T25" fmla="*/ 49000686 h 1493"/>
                  <a:gd name="T26" fmla="*/ 88591507 w 2713"/>
                  <a:gd name="T27" fmla="*/ 936563 h 1493"/>
                  <a:gd name="T28" fmla="*/ 89491372 w 2713"/>
                  <a:gd name="T29" fmla="*/ 1839658 h 1493"/>
                  <a:gd name="T30" fmla="*/ 933274 w 2713"/>
                  <a:gd name="T31" fmla="*/ 1839658 h 1493"/>
                  <a:gd name="T32" fmla="*/ 1866549 w 2713"/>
                  <a:gd name="T33" fmla="*/ 936563 h 1493"/>
                  <a:gd name="T34" fmla="*/ 1866549 w 2713"/>
                  <a:gd name="T35" fmla="*/ 49000686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cap="flat">
                <a:solidFill>
                  <a:srgbClr val="000000"/>
                </a:solidFill>
                <a:prstDash val="solid"/>
                <a:round/>
                <a:headEnd/>
                <a:tailEnd/>
              </a:ln>
            </p:spPr>
            <p:txBody>
              <a:bodyPr/>
              <a:lstStyle/>
              <a:p>
                <a:endParaRPr lang="zh-CN" altLang="en-US">
                  <a:solidFill>
                    <a:schemeClr val="tx1"/>
                  </a:solidFill>
                </a:endParaRPr>
              </a:p>
            </p:txBody>
          </p:sp>
          <p:sp>
            <p:nvSpPr>
              <p:cNvPr id="42" name="Rectangle 24"/>
              <p:cNvSpPr>
                <a:spLocks noChangeArrowheads="1"/>
              </p:cNvSpPr>
              <p:nvPr/>
            </p:nvSpPr>
            <p:spPr bwMode="auto">
              <a:xfrm>
                <a:off x="3939550" y="1903727"/>
                <a:ext cx="457200" cy="194511"/>
              </a:xfrm>
              <a:prstGeom prst="rect">
                <a:avLst/>
              </a:prstGeom>
              <a:noFill/>
              <a:ln w="9525">
                <a:noFill/>
                <a:miter lim="800000"/>
                <a:headEnd/>
                <a:tailEnd/>
              </a:ln>
            </p:spPr>
            <p:txBody>
              <a:bodyPr wrap="square" lIns="0" tIns="0" rIns="0" bIns="0">
                <a:spAutoFit/>
              </a:bodyPr>
              <a:lstStyle/>
              <a:p>
                <a:pPr algn="ctr">
                  <a:defRPr/>
                </a:pPr>
                <a:r>
                  <a:rPr lang="en-US" sz="1000" dirty="0" smtClean="0">
                    <a:latin typeface="Arial" pitchFamily="34" charset="0"/>
                  </a:rPr>
                  <a:t>MME</a:t>
                </a:r>
                <a:endParaRPr lang="en-US" sz="1200" dirty="0">
                  <a:solidFill>
                    <a:schemeClr val="tx1"/>
                  </a:solidFill>
                  <a:latin typeface="Arial" pitchFamily="34" charset="0"/>
                </a:endParaRPr>
              </a:p>
            </p:txBody>
          </p:sp>
        </p:grpSp>
        <p:sp>
          <p:nvSpPr>
            <p:cNvPr id="21" name="Rectangle 14"/>
            <p:cNvSpPr>
              <a:spLocks noChangeArrowheads="1"/>
            </p:cNvSpPr>
            <p:nvPr/>
          </p:nvSpPr>
          <p:spPr bwMode="auto">
            <a:xfrm>
              <a:off x="5652120" y="3429000"/>
              <a:ext cx="1200133" cy="169277"/>
            </a:xfrm>
            <a:prstGeom prst="rect">
              <a:avLst/>
            </a:prstGeom>
            <a:noFill/>
            <a:ln w="9525">
              <a:noFill/>
              <a:miter lim="800000"/>
              <a:headEnd/>
              <a:tailEnd/>
            </a:ln>
          </p:spPr>
          <p:txBody>
            <a:bodyPr wrap="square" lIns="0" tIns="0" rIns="0" bIns="0">
              <a:spAutoFit/>
            </a:bodyPr>
            <a:lstStyle/>
            <a:p>
              <a:pPr algn="ctr"/>
              <a:r>
                <a:rPr lang="en-US" sz="1100" b="1" dirty="0" smtClean="0"/>
                <a:t>Mobile Network</a:t>
              </a:r>
              <a:endParaRPr lang="en-US" sz="3600" dirty="0">
                <a:solidFill>
                  <a:schemeClr val="tx1"/>
                </a:solidFill>
              </a:endParaRPr>
            </a:p>
          </p:txBody>
        </p:sp>
        <p:sp>
          <p:nvSpPr>
            <p:cNvPr id="22" name="AutoShape 123"/>
            <p:cNvSpPr>
              <a:spLocks noChangeArrowheads="1"/>
            </p:cNvSpPr>
            <p:nvPr/>
          </p:nvSpPr>
          <p:spPr bwMode="auto">
            <a:xfrm rot="5400000">
              <a:off x="4067943" y="836713"/>
              <a:ext cx="288033" cy="3024336"/>
            </a:xfrm>
            <a:prstGeom prst="can">
              <a:avLst>
                <a:gd name="adj" fmla="val 45281"/>
              </a:avLst>
            </a:prstGeom>
            <a:solidFill>
              <a:srgbClr val="FFFF66">
                <a:alpha val="65882"/>
              </a:srgbClr>
            </a:solidFill>
            <a:ln w="9525">
              <a:solidFill>
                <a:srgbClr val="00B050"/>
              </a:solidFill>
              <a:round/>
              <a:headEnd/>
              <a:tailEnd/>
            </a:ln>
          </p:spPr>
          <p:txBody>
            <a:bodyPr rot="10800000" vert="eaVert" wrap="none" lIns="90000" tIns="46800" rIns="90000" bIns="46800" anchor="ctr"/>
            <a:lstStyle/>
            <a:p>
              <a:pPr>
                <a:defRPr/>
              </a:pPr>
              <a:endParaRPr lang="zh-CN" altLang="en-US" sz="1200">
                <a:latin typeface="微软雅黑" pitchFamily="34" charset="-122"/>
                <a:ea typeface="微软雅黑" pitchFamily="34" charset="-122"/>
              </a:endParaRPr>
            </a:p>
          </p:txBody>
        </p:sp>
        <p:cxnSp>
          <p:nvCxnSpPr>
            <p:cNvPr id="23" name="直接箭头连接符 22"/>
            <p:cNvCxnSpPr/>
            <p:nvPr/>
          </p:nvCxnSpPr>
          <p:spPr>
            <a:xfrm flipV="1">
              <a:off x="2771800" y="2564904"/>
              <a:ext cx="0" cy="36004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547664" y="2791961"/>
              <a:ext cx="936104" cy="276999"/>
            </a:xfrm>
            <a:prstGeom prst="rect">
              <a:avLst/>
            </a:prstGeom>
            <a:noFill/>
          </p:spPr>
          <p:txBody>
            <a:bodyPr wrap="square" rtlCol="0">
              <a:spAutoFit/>
            </a:bodyPr>
            <a:lstStyle/>
            <a:p>
              <a:r>
                <a:rPr lang="en-US" altLang="zh-CN" sz="1200" dirty="0" smtClean="0"/>
                <a:t>Private IP2</a:t>
              </a:r>
              <a:endParaRPr lang="zh-CN" altLang="en-US" sz="1200" dirty="0"/>
            </a:p>
          </p:txBody>
        </p:sp>
        <p:sp>
          <p:nvSpPr>
            <p:cNvPr id="25" name="TextBox 24"/>
            <p:cNvSpPr txBox="1"/>
            <p:nvPr/>
          </p:nvSpPr>
          <p:spPr>
            <a:xfrm>
              <a:off x="4355976" y="1052736"/>
              <a:ext cx="1800200" cy="461665"/>
            </a:xfrm>
            <a:prstGeom prst="rect">
              <a:avLst/>
            </a:prstGeom>
            <a:noFill/>
          </p:spPr>
          <p:txBody>
            <a:bodyPr wrap="square" rtlCol="0">
              <a:spAutoFit/>
            </a:bodyPr>
            <a:lstStyle/>
            <a:p>
              <a:pPr algn="ctr"/>
              <a:r>
                <a:rPr lang="en-US" altLang="zh-CN" sz="1200" dirty="0" smtClean="0"/>
                <a:t>Policy for UE identified by </a:t>
              </a:r>
              <a:r>
                <a:rPr lang="en-US" altLang="zh-CN" sz="1200" dirty="0" err="1" smtClean="0"/>
                <a:t>IP+Port</a:t>
              </a:r>
              <a:endParaRPr lang="zh-CN" altLang="en-US" sz="1200" dirty="0"/>
            </a:p>
          </p:txBody>
        </p:sp>
        <p:sp>
          <p:nvSpPr>
            <p:cNvPr id="27" name="椭圆 26"/>
            <p:cNvSpPr/>
            <p:nvPr/>
          </p:nvSpPr>
          <p:spPr>
            <a:xfrm>
              <a:off x="2699792" y="2492896"/>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TextBox 29"/>
            <p:cNvSpPr txBox="1"/>
            <p:nvPr/>
          </p:nvSpPr>
          <p:spPr>
            <a:xfrm>
              <a:off x="2483768" y="2852936"/>
              <a:ext cx="1008112" cy="374461"/>
            </a:xfrm>
            <a:prstGeom prst="rect">
              <a:avLst/>
            </a:prstGeom>
            <a:noFill/>
          </p:spPr>
          <p:txBody>
            <a:bodyPr wrap="square" rtlCol="0">
              <a:spAutoFit/>
            </a:bodyPr>
            <a:lstStyle/>
            <a:p>
              <a:pPr>
                <a:lnSpc>
                  <a:spcPts val="1100"/>
                </a:lnSpc>
              </a:pPr>
              <a:r>
                <a:rPr lang="en-US" altLang="zh-CN" sz="1200" dirty="0" smtClean="0"/>
                <a:t>Public IP</a:t>
              </a:r>
            </a:p>
            <a:p>
              <a:pPr>
                <a:lnSpc>
                  <a:spcPts val="1100"/>
                </a:lnSpc>
              </a:pPr>
              <a:r>
                <a:rPr lang="en-US" altLang="zh-CN" sz="1200" dirty="0" smtClean="0"/>
                <a:t>(NAPT)</a:t>
              </a:r>
              <a:endParaRPr lang="zh-CN" altLang="en-US" sz="1200" dirty="0"/>
            </a:p>
          </p:txBody>
        </p:sp>
        <p:cxnSp>
          <p:nvCxnSpPr>
            <p:cNvPr id="31" name="直接连接符 30"/>
            <p:cNvCxnSpPr/>
            <p:nvPr/>
          </p:nvCxnSpPr>
          <p:spPr>
            <a:xfrm flipV="1">
              <a:off x="4283968" y="1772816"/>
              <a:ext cx="0" cy="2880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4572000" y="1628800"/>
              <a:ext cx="115212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V="1">
              <a:off x="7020272" y="1772816"/>
              <a:ext cx="0" cy="28803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flipV="1">
              <a:off x="7020272" y="2852936"/>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flipV="1">
              <a:off x="7020272" y="3356992"/>
              <a:ext cx="4853" cy="4515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6372200" y="2420888"/>
              <a:ext cx="28803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Freeform 65"/>
            <p:cNvSpPr>
              <a:spLocks noEditPoints="1"/>
            </p:cNvSpPr>
            <p:nvPr/>
          </p:nvSpPr>
          <p:spPr bwMode="auto">
            <a:xfrm>
              <a:off x="1259632" y="2636912"/>
              <a:ext cx="420688" cy="240323"/>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100" dirty="0" smtClean="0"/>
                <a:t>UE2</a:t>
              </a:r>
              <a:endParaRPr lang="zh-CN" altLang="en-US" sz="1100" dirty="0">
                <a:solidFill>
                  <a:schemeClr val="tx1"/>
                </a:solidFill>
              </a:endParaRPr>
            </a:p>
          </p:txBody>
        </p:sp>
        <p:sp>
          <p:nvSpPr>
            <p:cNvPr id="48" name="TextBox 47"/>
            <p:cNvSpPr txBox="1"/>
            <p:nvPr/>
          </p:nvSpPr>
          <p:spPr>
            <a:xfrm>
              <a:off x="1547664" y="1844824"/>
              <a:ext cx="936104" cy="276999"/>
            </a:xfrm>
            <a:prstGeom prst="rect">
              <a:avLst/>
            </a:prstGeom>
            <a:noFill/>
          </p:spPr>
          <p:txBody>
            <a:bodyPr wrap="square" rtlCol="0">
              <a:spAutoFit/>
            </a:bodyPr>
            <a:lstStyle/>
            <a:p>
              <a:r>
                <a:rPr lang="en-US" altLang="zh-CN" sz="1200" dirty="0" smtClean="0"/>
                <a:t>Private IP1</a:t>
              </a:r>
              <a:endParaRPr lang="zh-CN" altLang="en-US" sz="1200" dirty="0"/>
            </a:p>
          </p:txBody>
        </p:sp>
        <p:cxnSp>
          <p:nvCxnSpPr>
            <p:cNvPr id="58" name="直接连接符 57"/>
            <p:cNvCxnSpPr/>
            <p:nvPr/>
          </p:nvCxnSpPr>
          <p:spPr>
            <a:xfrm>
              <a:off x="6084168" y="1772816"/>
              <a:ext cx="0"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6084168" y="1916832"/>
              <a:ext cx="72008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6804248" y="1916832"/>
              <a:ext cx="0"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接箭头连接符 63"/>
            <p:cNvCxnSpPr/>
            <p:nvPr/>
          </p:nvCxnSpPr>
          <p:spPr>
            <a:xfrm>
              <a:off x="5292080" y="1484784"/>
              <a:ext cx="0" cy="1440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66" name="TextBox 65"/>
          <p:cNvSpPr txBox="1"/>
          <p:nvPr/>
        </p:nvSpPr>
        <p:spPr>
          <a:xfrm>
            <a:off x="35496" y="3429000"/>
            <a:ext cx="3744416" cy="577081"/>
          </a:xfrm>
          <a:prstGeom prst="rect">
            <a:avLst/>
          </a:prstGeom>
          <a:noFill/>
        </p:spPr>
        <p:txBody>
          <a:bodyPr wrap="square" rtlCol="0">
            <a:spAutoFit/>
          </a:bodyPr>
          <a:lstStyle/>
          <a:p>
            <a:r>
              <a:rPr lang="en-US" altLang="zh-CN" sz="1050" dirty="0" smtClean="0"/>
              <a:t>We divide the mobility capability into two cases:</a:t>
            </a:r>
          </a:p>
          <a:p>
            <a:pPr marL="228600" indent="-228600">
              <a:buFont typeface="+mj-lt"/>
              <a:buAutoNum type="arabicPeriod"/>
            </a:pPr>
            <a:r>
              <a:rPr lang="en-US" altLang="zh-CN" sz="1050" dirty="0" smtClean="0"/>
              <a:t>UE is moving into or outside the coverage area of </a:t>
            </a:r>
            <a:r>
              <a:rPr lang="en-US" altLang="zh-CN" sz="1050" dirty="0" err="1" smtClean="0"/>
              <a:t>WiFi</a:t>
            </a:r>
            <a:r>
              <a:rPr lang="en-US" altLang="zh-CN" sz="1050" dirty="0" smtClean="0"/>
              <a:t> AP</a:t>
            </a:r>
          </a:p>
          <a:p>
            <a:pPr marL="228600" indent="-228600">
              <a:buFont typeface="+mj-lt"/>
              <a:buAutoNum type="arabicPeriod"/>
            </a:pPr>
            <a:r>
              <a:rPr lang="en-US" altLang="zh-CN" sz="1050" dirty="0" smtClean="0"/>
              <a:t>UE’s </a:t>
            </a:r>
            <a:r>
              <a:rPr lang="en-US" altLang="zh-CN" sz="1050" dirty="0" err="1" smtClean="0"/>
              <a:t>WiFi</a:t>
            </a:r>
            <a:r>
              <a:rPr lang="en-US" altLang="zh-CN" sz="1050" dirty="0" smtClean="0"/>
              <a:t> access is dormant or not</a:t>
            </a:r>
            <a:endParaRPr lang="zh-CN" altLang="en-US" sz="1050" dirty="0"/>
          </a:p>
        </p:txBody>
      </p:sp>
      <p:sp>
        <p:nvSpPr>
          <p:cNvPr id="49" name="Slide Number Placeholder 48"/>
          <p:cNvSpPr>
            <a:spLocks noGrp="1"/>
          </p:cNvSpPr>
          <p:nvPr>
            <p:ph type="sldNum" sz="quarter" idx="12"/>
          </p:nvPr>
        </p:nvSpPr>
        <p:spPr/>
        <p:txBody>
          <a:bodyPr/>
          <a:lstStyle/>
          <a:p>
            <a:fld id="{27E828C0-0F76-484F-AE71-A34ECDDB4DBF}" type="slidenum">
              <a:rPr lang="zh-CN" altLang="en-US" smtClean="0"/>
              <a:pPr/>
              <a:t>15</a:t>
            </a:fld>
            <a:endParaRPr lang="zh-CN"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dirty="0" smtClean="0"/>
              <a:t>Issue 6: Flow mobility between different interfaces</a:t>
            </a:r>
            <a:endParaRPr lang="zh-CN" altLang="en-US" dirty="0"/>
          </a:p>
        </p:txBody>
      </p:sp>
      <p:sp>
        <p:nvSpPr>
          <p:cNvPr id="3" name="内容占位符 2"/>
          <p:cNvSpPr>
            <a:spLocks noGrp="1"/>
          </p:cNvSpPr>
          <p:nvPr>
            <p:ph idx="1"/>
          </p:nvPr>
        </p:nvSpPr>
        <p:spPr/>
        <p:txBody>
          <a:bodyPr>
            <a:normAutofit lnSpcReduction="10000"/>
          </a:bodyPr>
          <a:lstStyle/>
          <a:p>
            <a:r>
              <a:rPr lang="en-US" altLang="zh-CN" dirty="0" smtClean="0"/>
              <a:t>Requirements:</a:t>
            </a:r>
          </a:p>
          <a:p>
            <a:pPr lvl="1"/>
            <a:r>
              <a:rPr lang="en-US" altLang="zh-CN" dirty="0" smtClean="0"/>
              <a:t>Traffic offloading requires the ability to move the traffic flows from one interface to the other interface of the UE.</a:t>
            </a:r>
          </a:p>
          <a:p>
            <a:pPr lvl="1"/>
            <a:r>
              <a:rPr lang="en-US" altLang="zh-CN" dirty="0" smtClean="0"/>
              <a:t>The type of flows to be moved depends on the policy and should be dictated by the mobile operators.</a:t>
            </a:r>
          </a:p>
          <a:p>
            <a:r>
              <a:rPr lang="en-US" altLang="zh-CN" dirty="0" smtClean="0"/>
              <a:t>Issues:</a:t>
            </a:r>
          </a:p>
          <a:p>
            <a:pPr lvl="1"/>
            <a:r>
              <a:rPr lang="en-US" altLang="zh-CN" dirty="0" smtClean="0"/>
              <a:t>No flow mobility protocol has been applied for offload traffic.</a:t>
            </a:r>
          </a:p>
          <a:p>
            <a:endParaRPr lang="zh-CN" altLang="en-US" dirty="0"/>
          </a:p>
        </p:txBody>
      </p:sp>
      <p:sp>
        <p:nvSpPr>
          <p:cNvPr id="4" name="Slide Number Placeholder 3"/>
          <p:cNvSpPr>
            <a:spLocks noGrp="1"/>
          </p:cNvSpPr>
          <p:nvPr>
            <p:ph type="sldNum" sz="quarter" idx="12"/>
          </p:nvPr>
        </p:nvSpPr>
        <p:spPr/>
        <p:txBody>
          <a:bodyPr/>
          <a:lstStyle/>
          <a:p>
            <a:fld id="{27E828C0-0F76-484F-AE71-A34ECDDB4DBF}" type="slidenum">
              <a:rPr lang="zh-CN" altLang="en-US" smtClean="0"/>
              <a:pPr/>
              <a:t>16</a:t>
            </a:fld>
            <a:endParaRPr lang="zh-CN"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685800" y="228600"/>
            <a:ext cx="7772400" cy="685800"/>
          </a:xfrm>
        </p:spPr>
        <p:txBody>
          <a:bodyPr/>
          <a:lstStyle/>
          <a:p>
            <a:r>
              <a:rPr lang="en-US" sz="2800" dirty="0"/>
              <a:t>Mobile </a:t>
            </a:r>
            <a:r>
              <a:rPr lang="en-US" sz="2800" dirty="0" smtClean="0"/>
              <a:t>IPv6 </a:t>
            </a:r>
            <a:r>
              <a:rPr lang="en-US" sz="2800" dirty="0"/>
              <a:t>protocol overview</a:t>
            </a:r>
          </a:p>
        </p:txBody>
      </p:sp>
      <p:sp>
        <p:nvSpPr>
          <p:cNvPr id="190467" name="Rectangle 3"/>
          <p:cNvSpPr>
            <a:spLocks noGrp="1" noChangeArrowheads="1"/>
          </p:cNvSpPr>
          <p:nvPr>
            <p:ph type="body" idx="1"/>
          </p:nvPr>
        </p:nvSpPr>
        <p:spPr>
          <a:xfrm>
            <a:off x="148771" y="3490684"/>
            <a:ext cx="8995229" cy="2982687"/>
          </a:xfrm>
        </p:spPr>
        <p:txBody>
          <a:bodyPr>
            <a:normAutofit fontScale="92500" lnSpcReduction="20000"/>
          </a:bodyPr>
          <a:lstStyle/>
          <a:p>
            <a:pPr>
              <a:spcBef>
                <a:spcPct val="0"/>
              </a:spcBef>
            </a:pPr>
            <a:r>
              <a:rPr lang="en-US" i="1" dirty="0" smtClean="0"/>
              <a:t>Seamless Roaming</a:t>
            </a:r>
            <a:r>
              <a:rPr lang="en-US" dirty="0" smtClean="0"/>
              <a:t>: Mobile Node appears “</a:t>
            </a:r>
            <a:r>
              <a:rPr lang="en-US" i="1" dirty="0" smtClean="0"/>
              <a:t>always on</a:t>
            </a:r>
            <a:r>
              <a:rPr lang="en-US" dirty="0" smtClean="0"/>
              <a:t>” home network</a:t>
            </a:r>
          </a:p>
          <a:p>
            <a:pPr>
              <a:spcBef>
                <a:spcPct val="0"/>
              </a:spcBef>
            </a:pPr>
            <a:r>
              <a:rPr lang="en-US" dirty="0" smtClean="0"/>
              <a:t>Routing </a:t>
            </a:r>
            <a:r>
              <a:rPr lang="en-US" dirty="0"/>
              <a:t>Prefix from local Router Advertisement </a:t>
            </a:r>
          </a:p>
          <a:p>
            <a:pPr>
              <a:spcBef>
                <a:spcPct val="0"/>
              </a:spcBef>
            </a:pPr>
            <a:r>
              <a:rPr lang="en-US" dirty="0" smtClean="0"/>
              <a:t>Address </a:t>
            </a:r>
            <a:r>
              <a:rPr lang="en-US" dirty="0" err="1"/>
              <a:t>autoconfiguration</a:t>
            </a:r>
            <a:r>
              <a:rPr lang="en-US" dirty="0"/>
              <a:t> </a:t>
            </a:r>
            <a:r>
              <a:rPr lang="en-US" dirty="0">
                <a:sym typeface="Wingdings" pitchFamily="2" charset="2"/>
              </a:rPr>
              <a:t></a:t>
            </a:r>
            <a:r>
              <a:rPr lang="en-US" dirty="0"/>
              <a:t> care-of address</a:t>
            </a:r>
          </a:p>
          <a:p>
            <a:pPr>
              <a:spcBef>
                <a:spcPct val="0"/>
              </a:spcBef>
            </a:pPr>
            <a:r>
              <a:rPr lang="en-US" dirty="0"/>
              <a:t>Binding Updates </a:t>
            </a:r>
            <a:r>
              <a:rPr lang="en-US" dirty="0">
                <a:sym typeface="Wingdings" pitchFamily="2" charset="2"/>
              </a:rPr>
              <a:t></a:t>
            </a:r>
            <a:r>
              <a:rPr lang="en-US" dirty="0"/>
              <a:t> home agent &amp; correspondent nodes</a:t>
            </a:r>
          </a:p>
          <a:p>
            <a:pPr lvl="1"/>
            <a:r>
              <a:rPr lang="en-US" dirty="0"/>
              <a:t>(home address, care-of address, binding lifetime)</a:t>
            </a:r>
          </a:p>
        </p:txBody>
      </p:sp>
      <p:grpSp>
        <p:nvGrpSpPr>
          <p:cNvPr id="2" name="Group 4"/>
          <p:cNvGrpSpPr>
            <a:grpSpLocks/>
          </p:cNvGrpSpPr>
          <p:nvPr/>
        </p:nvGrpSpPr>
        <p:grpSpPr bwMode="auto">
          <a:xfrm>
            <a:off x="5638800" y="2133600"/>
            <a:ext cx="1125538" cy="685800"/>
            <a:chOff x="3744" y="3024"/>
            <a:chExt cx="768" cy="432"/>
          </a:xfrm>
        </p:grpSpPr>
        <p:grpSp>
          <p:nvGrpSpPr>
            <p:cNvPr id="3" name="Group 5"/>
            <p:cNvGrpSpPr>
              <a:grpSpLocks/>
            </p:cNvGrpSpPr>
            <p:nvPr/>
          </p:nvGrpSpPr>
          <p:grpSpPr bwMode="auto">
            <a:xfrm>
              <a:off x="3744" y="3024"/>
              <a:ext cx="768" cy="432"/>
              <a:chOff x="1097" y="1656"/>
              <a:chExt cx="1187" cy="762"/>
            </a:xfrm>
          </p:grpSpPr>
          <p:sp>
            <p:nvSpPr>
              <p:cNvPr id="190470" name="Oval 6"/>
              <p:cNvSpPr>
                <a:spLocks noChangeArrowheads="1"/>
              </p:cNvSpPr>
              <p:nvPr/>
            </p:nvSpPr>
            <p:spPr bwMode="auto">
              <a:xfrm rot="892054">
                <a:off x="1097" y="1785"/>
                <a:ext cx="372" cy="279"/>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71" name="Oval 7"/>
              <p:cNvSpPr>
                <a:spLocks noChangeArrowheads="1"/>
              </p:cNvSpPr>
              <p:nvPr/>
            </p:nvSpPr>
            <p:spPr bwMode="auto">
              <a:xfrm>
                <a:off x="1930" y="1760"/>
                <a:ext cx="321" cy="306"/>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72" name="Oval 8"/>
              <p:cNvSpPr>
                <a:spLocks noChangeArrowheads="1"/>
              </p:cNvSpPr>
              <p:nvPr/>
            </p:nvSpPr>
            <p:spPr bwMode="auto">
              <a:xfrm rot="-5078581">
                <a:off x="1527" y="1991"/>
                <a:ext cx="350" cy="503"/>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73" name="Oval 9"/>
              <p:cNvSpPr>
                <a:spLocks noChangeArrowheads="1"/>
              </p:cNvSpPr>
              <p:nvPr/>
            </p:nvSpPr>
            <p:spPr bwMode="auto">
              <a:xfrm rot="-5825252">
                <a:off x="1948" y="1954"/>
                <a:ext cx="28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74" name="Oval 10"/>
              <p:cNvSpPr>
                <a:spLocks noChangeArrowheads="1"/>
              </p:cNvSpPr>
              <p:nvPr/>
            </p:nvSpPr>
            <p:spPr bwMode="auto">
              <a:xfrm rot="-4491197">
                <a:off x="1144" y="1961"/>
                <a:ext cx="29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75" name="Freeform 11"/>
              <p:cNvSpPr>
                <a:spLocks/>
              </p:cNvSpPr>
              <p:nvPr/>
            </p:nvSpPr>
            <p:spPr bwMode="auto">
              <a:xfrm>
                <a:off x="1101" y="1656"/>
                <a:ext cx="1183" cy="718"/>
              </a:xfrm>
              <a:custGeom>
                <a:avLst/>
                <a:gdLst/>
                <a:ahLst/>
                <a:cxnLst>
                  <a:cxn ang="0">
                    <a:pos x="1694" y="215"/>
                  </a:cxn>
                  <a:cxn ang="0">
                    <a:pos x="1598" y="95"/>
                  </a:cxn>
                  <a:cxn ang="0">
                    <a:pos x="1520" y="44"/>
                  </a:cxn>
                  <a:cxn ang="0">
                    <a:pos x="1431" y="22"/>
                  </a:cxn>
                  <a:cxn ang="0">
                    <a:pos x="1311" y="45"/>
                  </a:cxn>
                  <a:cxn ang="0">
                    <a:pos x="1200" y="127"/>
                  </a:cxn>
                  <a:cxn ang="0">
                    <a:pos x="1119" y="207"/>
                  </a:cxn>
                  <a:cxn ang="0">
                    <a:pos x="1026" y="80"/>
                  </a:cxn>
                  <a:cxn ang="0">
                    <a:pos x="904" y="9"/>
                  </a:cxn>
                  <a:cxn ang="0">
                    <a:pos x="785" y="5"/>
                  </a:cxn>
                  <a:cxn ang="0">
                    <a:pos x="692" y="42"/>
                  </a:cxn>
                  <a:cxn ang="0">
                    <a:pos x="612" y="114"/>
                  </a:cxn>
                  <a:cxn ang="0">
                    <a:pos x="550" y="212"/>
                  </a:cxn>
                  <a:cxn ang="0">
                    <a:pos x="508" y="333"/>
                  </a:cxn>
                  <a:cxn ang="0">
                    <a:pos x="470" y="430"/>
                  </a:cxn>
                  <a:cxn ang="0">
                    <a:pos x="338" y="379"/>
                  </a:cxn>
                  <a:cxn ang="0">
                    <a:pos x="209" y="382"/>
                  </a:cxn>
                  <a:cxn ang="0">
                    <a:pos x="106" y="436"/>
                  </a:cxn>
                  <a:cxn ang="0">
                    <a:pos x="42" y="520"/>
                  </a:cxn>
                  <a:cxn ang="0">
                    <a:pos x="7" y="628"/>
                  </a:cxn>
                  <a:cxn ang="0">
                    <a:pos x="4" y="753"/>
                  </a:cxn>
                  <a:cxn ang="0">
                    <a:pos x="33" y="885"/>
                  </a:cxn>
                  <a:cxn ang="0">
                    <a:pos x="88" y="1005"/>
                  </a:cxn>
                  <a:cxn ang="0">
                    <a:pos x="128" y="1066"/>
                  </a:cxn>
                  <a:cxn ang="0">
                    <a:pos x="61" y="1193"/>
                  </a:cxn>
                  <a:cxn ang="0">
                    <a:pos x="10" y="1350"/>
                  </a:cxn>
                  <a:cxn ang="0">
                    <a:pos x="3" y="1502"/>
                  </a:cxn>
                  <a:cxn ang="0">
                    <a:pos x="33" y="1644"/>
                  </a:cxn>
                  <a:cxn ang="0">
                    <a:pos x="100" y="1766"/>
                  </a:cxn>
                  <a:cxn ang="0">
                    <a:pos x="197" y="1859"/>
                  </a:cxn>
                  <a:cxn ang="0">
                    <a:pos x="328" y="1918"/>
                  </a:cxn>
                  <a:cxn ang="0">
                    <a:pos x="491" y="1922"/>
                  </a:cxn>
                  <a:cxn ang="0">
                    <a:pos x="646" y="1865"/>
                  </a:cxn>
                  <a:cxn ang="0">
                    <a:pos x="726" y="1884"/>
                  </a:cxn>
                  <a:cxn ang="0">
                    <a:pos x="772" y="2010"/>
                  </a:cxn>
                  <a:cxn ang="0">
                    <a:pos x="849" y="2116"/>
                  </a:cxn>
                  <a:cxn ang="0">
                    <a:pos x="954" y="2198"/>
                  </a:cxn>
                  <a:cxn ang="0">
                    <a:pos x="1077" y="2249"/>
                  </a:cxn>
                  <a:cxn ang="0">
                    <a:pos x="1215" y="2262"/>
                  </a:cxn>
                  <a:cxn ang="0">
                    <a:pos x="1354" y="2233"/>
                  </a:cxn>
                  <a:cxn ang="0">
                    <a:pos x="1475" y="2167"/>
                  </a:cxn>
                  <a:cxn ang="0">
                    <a:pos x="1572" y="2069"/>
                  </a:cxn>
                  <a:cxn ang="0">
                    <a:pos x="1637" y="1947"/>
                  </a:cxn>
                  <a:cxn ang="0">
                    <a:pos x="1667" y="1806"/>
                  </a:cxn>
                  <a:cxn ang="0">
                    <a:pos x="1667" y="1777"/>
                  </a:cxn>
                  <a:cxn ang="0">
                    <a:pos x="1738" y="1814"/>
                  </a:cxn>
                  <a:cxn ang="0">
                    <a:pos x="1887" y="1867"/>
                  </a:cxn>
                  <a:cxn ang="0">
                    <a:pos x="2041" y="1867"/>
                  </a:cxn>
                  <a:cxn ang="0">
                    <a:pos x="2166" y="1820"/>
                  </a:cxn>
                  <a:cxn ang="0">
                    <a:pos x="2257" y="1739"/>
                  </a:cxn>
                  <a:cxn ang="0">
                    <a:pos x="2317" y="1631"/>
                  </a:cxn>
                  <a:cxn ang="0">
                    <a:pos x="2339" y="1505"/>
                  </a:cxn>
                  <a:cxn ang="0">
                    <a:pos x="2323" y="1368"/>
                  </a:cxn>
                  <a:cxn ang="0">
                    <a:pos x="2250" y="1204"/>
                  </a:cxn>
                  <a:cxn ang="0">
                    <a:pos x="2165" y="1036"/>
                  </a:cxn>
                  <a:cxn ang="0">
                    <a:pos x="2266" y="783"/>
                  </a:cxn>
                  <a:cxn ang="0">
                    <a:pos x="2276" y="636"/>
                  </a:cxn>
                  <a:cxn ang="0">
                    <a:pos x="2255" y="525"/>
                  </a:cxn>
                  <a:cxn ang="0">
                    <a:pos x="2204" y="430"/>
                  </a:cxn>
                  <a:cxn ang="0">
                    <a:pos x="2137" y="368"/>
                  </a:cxn>
                  <a:cxn ang="0">
                    <a:pos x="2056" y="334"/>
                  </a:cxn>
                  <a:cxn ang="0">
                    <a:pos x="1966" y="326"/>
                  </a:cxn>
                  <a:cxn ang="0">
                    <a:pos x="1787" y="379"/>
                  </a:cxn>
                </a:cxnLst>
                <a:rect l="0" t="0" r="r" b="b"/>
                <a:pathLst>
                  <a:path w="2339" h="2262">
                    <a:moveTo>
                      <a:pt x="1754" y="398"/>
                    </a:moveTo>
                    <a:lnTo>
                      <a:pt x="1746" y="359"/>
                    </a:lnTo>
                    <a:lnTo>
                      <a:pt x="1736" y="321"/>
                    </a:lnTo>
                    <a:lnTo>
                      <a:pt x="1725" y="283"/>
                    </a:lnTo>
                    <a:lnTo>
                      <a:pt x="1710" y="249"/>
                    </a:lnTo>
                    <a:lnTo>
                      <a:pt x="1694" y="215"/>
                    </a:lnTo>
                    <a:lnTo>
                      <a:pt x="1675" y="185"/>
                    </a:lnTo>
                    <a:lnTo>
                      <a:pt x="1655" y="156"/>
                    </a:lnTo>
                    <a:lnTo>
                      <a:pt x="1635" y="130"/>
                    </a:lnTo>
                    <a:lnTo>
                      <a:pt x="1623" y="116"/>
                    </a:lnTo>
                    <a:lnTo>
                      <a:pt x="1611" y="105"/>
                    </a:lnTo>
                    <a:lnTo>
                      <a:pt x="1598" y="95"/>
                    </a:lnTo>
                    <a:lnTo>
                      <a:pt x="1587" y="85"/>
                    </a:lnTo>
                    <a:lnTo>
                      <a:pt x="1574" y="74"/>
                    </a:lnTo>
                    <a:lnTo>
                      <a:pt x="1561" y="66"/>
                    </a:lnTo>
                    <a:lnTo>
                      <a:pt x="1547" y="57"/>
                    </a:lnTo>
                    <a:lnTo>
                      <a:pt x="1534" y="50"/>
                    </a:lnTo>
                    <a:lnTo>
                      <a:pt x="1520" y="44"/>
                    </a:lnTo>
                    <a:lnTo>
                      <a:pt x="1505" y="38"/>
                    </a:lnTo>
                    <a:lnTo>
                      <a:pt x="1491" y="32"/>
                    </a:lnTo>
                    <a:lnTo>
                      <a:pt x="1476" y="29"/>
                    </a:lnTo>
                    <a:lnTo>
                      <a:pt x="1462" y="25"/>
                    </a:lnTo>
                    <a:lnTo>
                      <a:pt x="1447" y="24"/>
                    </a:lnTo>
                    <a:lnTo>
                      <a:pt x="1431" y="22"/>
                    </a:lnTo>
                    <a:lnTo>
                      <a:pt x="1417" y="22"/>
                    </a:lnTo>
                    <a:lnTo>
                      <a:pt x="1395" y="22"/>
                    </a:lnTo>
                    <a:lnTo>
                      <a:pt x="1373" y="25"/>
                    </a:lnTo>
                    <a:lnTo>
                      <a:pt x="1351" y="29"/>
                    </a:lnTo>
                    <a:lnTo>
                      <a:pt x="1331" y="37"/>
                    </a:lnTo>
                    <a:lnTo>
                      <a:pt x="1311" y="45"/>
                    </a:lnTo>
                    <a:lnTo>
                      <a:pt x="1291" y="54"/>
                    </a:lnTo>
                    <a:lnTo>
                      <a:pt x="1272" y="66"/>
                    </a:lnTo>
                    <a:lnTo>
                      <a:pt x="1253" y="79"/>
                    </a:lnTo>
                    <a:lnTo>
                      <a:pt x="1235" y="93"/>
                    </a:lnTo>
                    <a:lnTo>
                      <a:pt x="1218" y="109"/>
                    </a:lnTo>
                    <a:lnTo>
                      <a:pt x="1200" y="127"/>
                    </a:lnTo>
                    <a:lnTo>
                      <a:pt x="1186" y="146"/>
                    </a:lnTo>
                    <a:lnTo>
                      <a:pt x="1170" y="166"/>
                    </a:lnTo>
                    <a:lnTo>
                      <a:pt x="1157" y="186"/>
                    </a:lnTo>
                    <a:lnTo>
                      <a:pt x="1144" y="209"/>
                    </a:lnTo>
                    <a:lnTo>
                      <a:pt x="1131" y="233"/>
                    </a:lnTo>
                    <a:lnTo>
                      <a:pt x="1119" y="207"/>
                    </a:lnTo>
                    <a:lnTo>
                      <a:pt x="1106" y="182"/>
                    </a:lnTo>
                    <a:lnTo>
                      <a:pt x="1092" y="159"/>
                    </a:lnTo>
                    <a:lnTo>
                      <a:pt x="1077" y="137"/>
                    </a:lnTo>
                    <a:lnTo>
                      <a:pt x="1061" y="116"/>
                    </a:lnTo>
                    <a:lnTo>
                      <a:pt x="1044" y="98"/>
                    </a:lnTo>
                    <a:lnTo>
                      <a:pt x="1026" y="80"/>
                    </a:lnTo>
                    <a:lnTo>
                      <a:pt x="1007" y="64"/>
                    </a:lnTo>
                    <a:lnTo>
                      <a:pt x="989" y="50"/>
                    </a:lnTo>
                    <a:lnTo>
                      <a:pt x="968" y="37"/>
                    </a:lnTo>
                    <a:lnTo>
                      <a:pt x="948" y="25"/>
                    </a:lnTo>
                    <a:lnTo>
                      <a:pt x="926" y="16"/>
                    </a:lnTo>
                    <a:lnTo>
                      <a:pt x="904" y="9"/>
                    </a:lnTo>
                    <a:lnTo>
                      <a:pt x="883" y="3"/>
                    </a:lnTo>
                    <a:lnTo>
                      <a:pt x="859" y="0"/>
                    </a:lnTo>
                    <a:lnTo>
                      <a:pt x="836" y="0"/>
                    </a:lnTo>
                    <a:lnTo>
                      <a:pt x="819" y="0"/>
                    </a:lnTo>
                    <a:lnTo>
                      <a:pt x="803" y="2"/>
                    </a:lnTo>
                    <a:lnTo>
                      <a:pt x="785" y="5"/>
                    </a:lnTo>
                    <a:lnTo>
                      <a:pt x="769" y="9"/>
                    </a:lnTo>
                    <a:lnTo>
                      <a:pt x="753" y="13"/>
                    </a:lnTo>
                    <a:lnTo>
                      <a:pt x="737" y="19"/>
                    </a:lnTo>
                    <a:lnTo>
                      <a:pt x="723" y="26"/>
                    </a:lnTo>
                    <a:lnTo>
                      <a:pt x="707" y="34"/>
                    </a:lnTo>
                    <a:lnTo>
                      <a:pt x="692" y="42"/>
                    </a:lnTo>
                    <a:lnTo>
                      <a:pt x="678" y="53"/>
                    </a:lnTo>
                    <a:lnTo>
                      <a:pt x="665" y="63"/>
                    </a:lnTo>
                    <a:lnTo>
                      <a:pt x="650" y="74"/>
                    </a:lnTo>
                    <a:lnTo>
                      <a:pt x="637" y="87"/>
                    </a:lnTo>
                    <a:lnTo>
                      <a:pt x="624" y="100"/>
                    </a:lnTo>
                    <a:lnTo>
                      <a:pt x="612" y="114"/>
                    </a:lnTo>
                    <a:lnTo>
                      <a:pt x="601" y="130"/>
                    </a:lnTo>
                    <a:lnTo>
                      <a:pt x="589" y="144"/>
                    </a:lnTo>
                    <a:lnTo>
                      <a:pt x="579" y="160"/>
                    </a:lnTo>
                    <a:lnTo>
                      <a:pt x="569" y="177"/>
                    </a:lnTo>
                    <a:lnTo>
                      <a:pt x="559" y="195"/>
                    </a:lnTo>
                    <a:lnTo>
                      <a:pt x="550" y="212"/>
                    </a:lnTo>
                    <a:lnTo>
                      <a:pt x="541" y="231"/>
                    </a:lnTo>
                    <a:lnTo>
                      <a:pt x="533" y="250"/>
                    </a:lnTo>
                    <a:lnTo>
                      <a:pt x="525" y="270"/>
                    </a:lnTo>
                    <a:lnTo>
                      <a:pt x="518" y="291"/>
                    </a:lnTo>
                    <a:lnTo>
                      <a:pt x="512" y="311"/>
                    </a:lnTo>
                    <a:lnTo>
                      <a:pt x="508" y="333"/>
                    </a:lnTo>
                    <a:lnTo>
                      <a:pt x="502" y="353"/>
                    </a:lnTo>
                    <a:lnTo>
                      <a:pt x="499" y="376"/>
                    </a:lnTo>
                    <a:lnTo>
                      <a:pt x="496" y="398"/>
                    </a:lnTo>
                    <a:lnTo>
                      <a:pt x="493" y="421"/>
                    </a:lnTo>
                    <a:lnTo>
                      <a:pt x="492" y="445"/>
                    </a:lnTo>
                    <a:lnTo>
                      <a:pt x="470" y="430"/>
                    </a:lnTo>
                    <a:lnTo>
                      <a:pt x="448" y="419"/>
                    </a:lnTo>
                    <a:lnTo>
                      <a:pt x="427" y="408"/>
                    </a:lnTo>
                    <a:lnTo>
                      <a:pt x="403" y="398"/>
                    </a:lnTo>
                    <a:lnTo>
                      <a:pt x="382" y="391"/>
                    </a:lnTo>
                    <a:lnTo>
                      <a:pt x="360" y="384"/>
                    </a:lnTo>
                    <a:lnTo>
                      <a:pt x="338" y="379"/>
                    </a:lnTo>
                    <a:lnTo>
                      <a:pt x="315" y="375"/>
                    </a:lnTo>
                    <a:lnTo>
                      <a:pt x="293" y="374"/>
                    </a:lnTo>
                    <a:lnTo>
                      <a:pt x="271" y="374"/>
                    </a:lnTo>
                    <a:lnTo>
                      <a:pt x="250" y="375"/>
                    </a:lnTo>
                    <a:lnTo>
                      <a:pt x="229" y="378"/>
                    </a:lnTo>
                    <a:lnTo>
                      <a:pt x="209" y="382"/>
                    </a:lnTo>
                    <a:lnTo>
                      <a:pt x="189" y="388"/>
                    </a:lnTo>
                    <a:lnTo>
                      <a:pt x="168" y="395"/>
                    </a:lnTo>
                    <a:lnTo>
                      <a:pt x="149" y="405"/>
                    </a:lnTo>
                    <a:lnTo>
                      <a:pt x="133" y="414"/>
                    </a:lnTo>
                    <a:lnTo>
                      <a:pt x="119" y="424"/>
                    </a:lnTo>
                    <a:lnTo>
                      <a:pt x="106" y="436"/>
                    </a:lnTo>
                    <a:lnTo>
                      <a:pt x="93" y="448"/>
                    </a:lnTo>
                    <a:lnTo>
                      <a:pt x="81" y="461"/>
                    </a:lnTo>
                    <a:lnTo>
                      <a:pt x="69" y="475"/>
                    </a:lnTo>
                    <a:lnTo>
                      <a:pt x="59" y="490"/>
                    </a:lnTo>
                    <a:lnTo>
                      <a:pt x="51" y="504"/>
                    </a:lnTo>
                    <a:lnTo>
                      <a:pt x="42" y="520"/>
                    </a:lnTo>
                    <a:lnTo>
                      <a:pt x="33" y="536"/>
                    </a:lnTo>
                    <a:lnTo>
                      <a:pt x="27" y="554"/>
                    </a:lnTo>
                    <a:lnTo>
                      <a:pt x="20" y="571"/>
                    </a:lnTo>
                    <a:lnTo>
                      <a:pt x="16" y="590"/>
                    </a:lnTo>
                    <a:lnTo>
                      <a:pt x="11" y="609"/>
                    </a:lnTo>
                    <a:lnTo>
                      <a:pt x="7" y="628"/>
                    </a:lnTo>
                    <a:lnTo>
                      <a:pt x="4" y="648"/>
                    </a:lnTo>
                    <a:lnTo>
                      <a:pt x="3" y="668"/>
                    </a:lnTo>
                    <a:lnTo>
                      <a:pt x="1" y="689"/>
                    </a:lnTo>
                    <a:lnTo>
                      <a:pt x="1" y="709"/>
                    </a:lnTo>
                    <a:lnTo>
                      <a:pt x="3" y="731"/>
                    </a:lnTo>
                    <a:lnTo>
                      <a:pt x="4" y="753"/>
                    </a:lnTo>
                    <a:lnTo>
                      <a:pt x="7" y="774"/>
                    </a:lnTo>
                    <a:lnTo>
                      <a:pt x="10" y="796"/>
                    </a:lnTo>
                    <a:lnTo>
                      <a:pt x="14" y="818"/>
                    </a:lnTo>
                    <a:lnTo>
                      <a:pt x="20" y="840"/>
                    </a:lnTo>
                    <a:lnTo>
                      <a:pt x="26" y="862"/>
                    </a:lnTo>
                    <a:lnTo>
                      <a:pt x="33" y="885"/>
                    </a:lnTo>
                    <a:lnTo>
                      <a:pt x="40" y="907"/>
                    </a:lnTo>
                    <a:lnTo>
                      <a:pt x="49" y="928"/>
                    </a:lnTo>
                    <a:lnTo>
                      <a:pt x="59" y="952"/>
                    </a:lnTo>
                    <a:lnTo>
                      <a:pt x="69" y="973"/>
                    </a:lnTo>
                    <a:lnTo>
                      <a:pt x="81" y="995"/>
                    </a:lnTo>
                    <a:lnTo>
                      <a:pt x="88" y="1005"/>
                    </a:lnTo>
                    <a:lnTo>
                      <a:pt x="94" y="1016"/>
                    </a:lnTo>
                    <a:lnTo>
                      <a:pt x="100" y="1027"/>
                    </a:lnTo>
                    <a:lnTo>
                      <a:pt x="107" y="1037"/>
                    </a:lnTo>
                    <a:lnTo>
                      <a:pt x="115" y="1047"/>
                    </a:lnTo>
                    <a:lnTo>
                      <a:pt x="120" y="1056"/>
                    </a:lnTo>
                    <a:lnTo>
                      <a:pt x="128" y="1066"/>
                    </a:lnTo>
                    <a:lnTo>
                      <a:pt x="135" y="1077"/>
                    </a:lnTo>
                    <a:lnTo>
                      <a:pt x="119" y="1097"/>
                    </a:lnTo>
                    <a:lnTo>
                      <a:pt x="103" y="1120"/>
                    </a:lnTo>
                    <a:lnTo>
                      <a:pt x="87" y="1143"/>
                    </a:lnTo>
                    <a:lnTo>
                      <a:pt x="74" y="1167"/>
                    </a:lnTo>
                    <a:lnTo>
                      <a:pt x="61" y="1193"/>
                    </a:lnTo>
                    <a:lnTo>
                      <a:pt x="49" y="1219"/>
                    </a:lnTo>
                    <a:lnTo>
                      <a:pt x="38" y="1245"/>
                    </a:lnTo>
                    <a:lnTo>
                      <a:pt x="29" y="1273"/>
                    </a:lnTo>
                    <a:lnTo>
                      <a:pt x="22" y="1299"/>
                    </a:lnTo>
                    <a:lnTo>
                      <a:pt x="14" y="1325"/>
                    </a:lnTo>
                    <a:lnTo>
                      <a:pt x="10" y="1350"/>
                    </a:lnTo>
                    <a:lnTo>
                      <a:pt x="6" y="1376"/>
                    </a:lnTo>
                    <a:lnTo>
                      <a:pt x="3" y="1402"/>
                    </a:lnTo>
                    <a:lnTo>
                      <a:pt x="1" y="1427"/>
                    </a:lnTo>
                    <a:lnTo>
                      <a:pt x="0" y="1453"/>
                    </a:lnTo>
                    <a:lnTo>
                      <a:pt x="1" y="1477"/>
                    </a:lnTo>
                    <a:lnTo>
                      <a:pt x="3" y="1502"/>
                    </a:lnTo>
                    <a:lnTo>
                      <a:pt x="4" y="1527"/>
                    </a:lnTo>
                    <a:lnTo>
                      <a:pt x="9" y="1551"/>
                    </a:lnTo>
                    <a:lnTo>
                      <a:pt x="13" y="1575"/>
                    </a:lnTo>
                    <a:lnTo>
                      <a:pt x="19" y="1598"/>
                    </a:lnTo>
                    <a:lnTo>
                      <a:pt x="26" y="1621"/>
                    </a:lnTo>
                    <a:lnTo>
                      <a:pt x="33" y="1644"/>
                    </a:lnTo>
                    <a:lnTo>
                      <a:pt x="42" y="1666"/>
                    </a:lnTo>
                    <a:lnTo>
                      <a:pt x="52" y="1688"/>
                    </a:lnTo>
                    <a:lnTo>
                      <a:pt x="62" y="1708"/>
                    </a:lnTo>
                    <a:lnTo>
                      <a:pt x="74" y="1729"/>
                    </a:lnTo>
                    <a:lnTo>
                      <a:pt x="87" y="1748"/>
                    </a:lnTo>
                    <a:lnTo>
                      <a:pt x="100" y="1766"/>
                    </a:lnTo>
                    <a:lnTo>
                      <a:pt x="115" y="1784"/>
                    </a:lnTo>
                    <a:lnTo>
                      <a:pt x="129" y="1801"/>
                    </a:lnTo>
                    <a:lnTo>
                      <a:pt x="145" y="1817"/>
                    </a:lnTo>
                    <a:lnTo>
                      <a:pt x="162" y="1832"/>
                    </a:lnTo>
                    <a:lnTo>
                      <a:pt x="180" y="1846"/>
                    </a:lnTo>
                    <a:lnTo>
                      <a:pt x="197" y="1859"/>
                    </a:lnTo>
                    <a:lnTo>
                      <a:pt x="216" y="1872"/>
                    </a:lnTo>
                    <a:lnTo>
                      <a:pt x="236" y="1883"/>
                    </a:lnTo>
                    <a:lnTo>
                      <a:pt x="257" y="1893"/>
                    </a:lnTo>
                    <a:lnTo>
                      <a:pt x="279" y="1902"/>
                    </a:lnTo>
                    <a:lnTo>
                      <a:pt x="300" y="1910"/>
                    </a:lnTo>
                    <a:lnTo>
                      <a:pt x="328" y="1918"/>
                    </a:lnTo>
                    <a:lnTo>
                      <a:pt x="354" y="1923"/>
                    </a:lnTo>
                    <a:lnTo>
                      <a:pt x="382" y="1926"/>
                    </a:lnTo>
                    <a:lnTo>
                      <a:pt x="409" y="1929"/>
                    </a:lnTo>
                    <a:lnTo>
                      <a:pt x="437" y="1928"/>
                    </a:lnTo>
                    <a:lnTo>
                      <a:pt x="463" y="1926"/>
                    </a:lnTo>
                    <a:lnTo>
                      <a:pt x="491" y="1922"/>
                    </a:lnTo>
                    <a:lnTo>
                      <a:pt x="517" y="1918"/>
                    </a:lnTo>
                    <a:lnTo>
                      <a:pt x="544" y="1910"/>
                    </a:lnTo>
                    <a:lnTo>
                      <a:pt x="570" y="1902"/>
                    </a:lnTo>
                    <a:lnTo>
                      <a:pt x="595" y="1890"/>
                    </a:lnTo>
                    <a:lnTo>
                      <a:pt x="621" y="1878"/>
                    </a:lnTo>
                    <a:lnTo>
                      <a:pt x="646" y="1865"/>
                    </a:lnTo>
                    <a:lnTo>
                      <a:pt x="669" y="1849"/>
                    </a:lnTo>
                    <a:lnTo>
                      <a:pt x="692" y="1833"/>
                    </a:lnTo>
                    <a:lnTo>
                      <a:pt x="716" y="1814"/>
                    </a:lnTo>
                    <a:lnTo>
                      <a:pt x="717" y="1838"/>
                    </a:lnTo>
                    <a:lnTo>
                      <a:pt x="721" y="1861"/>
                    </a:lnTo>
                    <a:lnTo>
                      <a:pt x="726" y="1884"/>
                    </a:lnTo>
                    <a:lnTo>
                      <a:pt x="730" y="1906"/>
                    </a:lnTo>
                    <a:lnTo>
                      <a:pt x="737" y="1928"/>
                    </a:lnTo>
                    <a:lnTo>
                      <a:pt x="745" y="1948"/>
                    </a:lnTo>
                    <a:lnTo>
                      <a:pt x="752" y="1970"/>
                    </a:lnTo>
                    <a:lnTo>
                      <a:pt x="762" y="1990"/>
                    </a:lnTo>
                    <a:lnTo>
                      <a:pt x="772" y="2010"/>
                    </a:lnTo>
                    <a:lnTo>
                      <a:pt x="782" y="2029"/>
                    </a:lnTo>
                    <a:lnTo>
                      <a:pt x="794" y="2048"/>
                    </a:lnTo>
                    <a:lnTo>
                      <a:pt x="807" y="2066"/>
                    </a:lnTo>
                    <a:lnTo>
                      <a:pt x="820" y="2083"/>
                    </a:lnTo>
                    <a:lnTo>
                      <a:pt x="835" y="2101"/>
                    </a:lnTo>
                    <a:lnTo>
                      <a:pt x="849" y="2116"/>
                    </a:lnTo>
                    <a:lnTo>
                      <a:pt x="865" y="2132"/>
                    </a:lnTo>
                    <a:lnTo>
                      <a:pt x="881" y="2147"/>
                    </a:lnTo>
                    <a:lnTo>
                      <a:pt x="899" y="2162"/>
                    </a:lnTo>
                    <a:lnTo>
                      <a:pt x="916" y="2175"/>
                    </a:lnTo>
                    <a:lnTo>
                      <a:pt x="935" y="2186"/>
                    </a:lnTo>
                    <a:lnTo>
                      <a:pt x="954" y="2198"/>
                    </a:lnTo>
                    <a:lnTo>
                      <a:pt x="973" y="2209"/>
                    </a:lnTo>
                    <a:lnTo>
                      <a:pt x="993" y="2218"/>
                    </a:lnTo>
                    <a:lnTo>
                      <a:pt x="1013" y="2227"/>
                    </a:lnTo>
                    <a:lnTo>
                      <a:pt x="1034" y="2236"/>
                    </a:lnTo>
                    <a:lnTo>
                      <a:pt x="1055" y="2243"/>
                    </a:lnTo>
                    <a:lnTo>
                      <a:pt x="1077" y="2249"/>
                    </a:lnTo>
                    <a:lnTo>
                      <a:pt x="1099" y="2253"/>
                    </a:lnTo>
                    <a:lnTo>
                      <a:pt x="1121" y="2257"/>
                    </a:lnTo>
                    <a:lnTo>
                      <a:pt x="1144" y="2260"/>
                    </a:lnTo>
                    <a:lnTo>
                      <a:pt x="1167" y="2262"/>
                    </a:lnTo>
                    <a:lnTo>
                      <a:pt x="1190" y="2262"/>
                    </a:lnTo>
                    <a:lnTo>
                      <a:pt x="1215" y="2262"/>
                    </a:lnTo>
                    <a:lnTo>
                      <a:pt x="1240" y="2260"/>
                    </a:lnTo>
                    <a:lnTo>
                      <a:pt x="1263" y="2257"/>
                    </a:lnTo>
                    <a:lnTo>
                      <a:pt x="1286" y="2253"/>
                    </a:lnTo>
                    <a:lnTo>
                      <a:pt x="1309" y="2247"/>
                    </a:lnTo>
                    <a:lnTo>
                      <a:pt x="1333" y="2241"/>
                    </a:lnTo>
                    <a:lnTo>
                      <a:pt x="1354" y="2233"/>
                    </a:lnTo>
                    <a:lnTo>
                      <a:pt x="1376" y="2224"/>
                    </a:lnTo>
                    <a:lnTo>
                      <a:pt x="1396" y="2215"/>
                    </a:lnTo>
                    <a:lnTo>
                      <a:pt x="1417" y="2204"/>
                    </a:lnTo>
                    <a:lnTo>
                      <a:pt x="1437" y="2192"/>
                    </a:lnTo>
                    <a:lnTo>
                      <a:pt x="1456" y="2180"/>
                    </a:lnTo>
                    <a:lnTo>
                      <a:pt x="1475" y="2167"/>
                    </a:lnTo>
                    <a:lnTo>
                      <a:pt x="1494" y="2153"/>
                    </a:lnTo>
                    <a:lnTo>
                      <a:pt x="1511" y="2137"/>
                    </a:lnTo>
                    <a:lnTo>
                      <a:pt x="1527" y="2121"/>
                    </a:lnTo>
                    <a:lnTo>
                      <a:pt x="1543" y="2105"/>
                    </a:lnTo>
                    <a:lnTo>
                      <a:pt x="1558" y="2087"/>
                    </a:lnTo>
                    <a:lnTo>
                      <a:pt x="1572" y="2069"/>
                    </a:lnTo>
                    <a:lnTo>
                      <a:pt x="1585" y="2050"/>
                    </a:lnTo>
                    <a:lnTo>
                      <a:pt x="1598" y="2031"/>
                    </a:lnTo>
                    <a:lnTo>
                      <a:pt x="1610" y="2010"/>
                    </a:lnTo>
                    <a:lnTo>
                      <a:pt x="1620" y="1990"/>
                    </a:lnTo>
                    <a:lnTo>
                      <a:pt x="1629" y="1968"/>
                    </a:lnTo>
                    <a:lnTo>
                      <a:pt x="1637" y="1947"/>
                    </a:lnTo>
                    <a:lnTo>
                      <a:pt x="1645" y="1925"/>
                    </a:lnTo>
                    <a:lnTo>
                      <a:pt x="1652" y="1902"/>
                    </a:lnTo>
                    <a:lnTo>
                      <a:pt x="1658" y="1878"/>
                    </a:lnTo>
                    <a:lnTo>
                      <a:pt x="1661" y="1855"/>
                    </a:lnTo>
                    <a:lnTo>
                      <a:pt x="1665" y="1830"/>
                    </a:lnTo>
                    <a:lnTo>
                      <a:pt x="1667" y="1806"/>
                    </a:lnTo>
                    <a:lnTo>
                      <a:pt x="1667" y="1781"/>
                    </a:lnTo>
                    <a:lnTo>
                      <a:pt x="1667" y="1781"/>
                    </a:lnTo>
                    <a:lnTo>
                      <a:pt x="1667" y="1780"/>
                    </a:lnTo>
                    <a:lnTo>
                      <a:pt x="1667" y="1778"/>
                    </a:lnTo>
                    <a:lnTo>
                      <a:pt x="1667" y="1777"/>
                    </a:lnTo>
                    <a:lnTo>
                      <a:pt x="1667" y="1777"/>
                    </a:lnTo>
                    <a:lnTo>
                      <a:pt x="1667" y="1775"/>
                    </a:lnTo>
                    <a:lnTo>
                      <a:pt x="1667" y="1774"/>
                    </a:lnTo>
                    <a:lnTo>
                      <a:pt x="1667" y="1772"/>
                    </a:lnTo>
                    <a:lnTo>
                      <a:pt x="1690" y="1788"/>
                    </a:lnTo>
                    <a:lnTo>
                      <a:pt x="1713" y="1803"/>
                    </a:lnTo>
                    <a:lnTo>
                      <a:pt x="1738" y="1814"/>
                    </a:lnTo>
                    <a:lnTo>
                      <a:pt x="1761" y="1827"/>
                    </a:lnTo>
                    <a:lnTo>
                      <a:pt x="1786" y="1838"/>
                    </a:lnTo>
                    <a:lnTo>
                      <a:pt x="1812" y="1846"/>
                    </a:lnTo>
                    <a:lnTo>
                      <a:pt x="1836" y="1855"/>
                    </a:lnTo>
                    <a:lnTo>
                      <a:pt x="1863" y="1861"/>
                    </a:lnTo>
                    <a:lnTo>
                      <a:pt x="1887" y="1867"/>
                    </a:lnTo>
                    <a:lnTo>
                      <a:pt x="1913" y="1870"/>
                    </a:lnTo>
                    <a:lnTo>
                      <a:pt x="1939" y="1872"/>
                    </a:lnTo>
                    <a:lnTo>
                      <a:pt x="1966" y="1872"/>
                    </a:lnTo>
                    <a:lnTo>
                      <a:pt x="1990" y="1872"/>
                    </a:lnTo>
                    <a:lnTo>
                      <a:pt x="2016" y="1870"/>
                    </a:lnTo>
                    <a:lnTo>
                      <a:pt x="2041" y="1867"/>
                    </a:lnTo>
                    <a:lnTo>
                      <a:pt x="2066" y="1861"/>
                    </a:lnTo>
                    <a:lnTo>
                      <a:pt x="2088" y="1855"/>
                    </a:lnTo>
                    <a:lnTo>
                      <a:pt x="2108" y="1848"/>
                    </a:lnTo>
                    <a:lnTo>
                      <a:pt x="2128" y="1839"/>
                    </a:lnTo>
                    <a:lnTo>
                      <a:pt x="2147" y="1830"/>
                    </a:lnTo>
                    <a:lnTo>
                      <a:pt x="2166" y="1820"/>
                    </a:lnTo>
                    <a:lnTo>
                      <a:pt x="2183" y="1809"/>
                    </a:lnTo>
                    <a:lnTo>
                      <a:pt x="2199" y="1797"/>
                    </a:lnTo>
                    <a:lnTo>
                      <a:pt x="2215" y="1784"/>
                    </a:lnTo>
                    <a:lnTo>
                      <a:pt x="2230" y="1769"/>
                    </a:lnTo>
                    <a:lnTo>
                      <a:pt x="2244" y="1755"/>
                    </a:lnTo>
                    <a:lnTo>
                      <a:pt x="2257" y="1739"/>
                    </a:lnTo>
                    <a:lnTo>
                      <a:pt x="2271" y="1723"/>
                    </a:lnTo>
                    <a:lnTo>
                      <a:pt x="2281" y="1707"/>
                    </a:lnTo>
                    <a:lnTo>
                      <a:pt x="2291" y="1688"/>
                    </a:lnTo>
                    <a:lnTo>
                      <a:pt x="2301" y="1671"/>
                    </a:lnTo>
                    <a:lnTo>
                      <a:pt x="2310" y="1652"/>
                    </a:lnTo>
                    <a:lnTo>
                      <a:pt x="2317" y="1631"/>
                    </a:lnTo>
                    <a:lnTo>
                      <a:pt x="2323" y="1612"/>
                    </a:lnTo>
                    <a:lnTo>
                      <a:pt x="2329" y="1592"/>
                    </a:lnTo>
                    <a:lnTo>
                      <a:pt x="2333" y="1570"/>
                    </a:lnTo>
                    <a:lnTo>
                      <a:pt x="2336" y="1550"/>
                    </a:lnTo>
                    <a:lnTo>
                      <a:pt x="2339" y="1528"/>
                    </a:lnTo>
                    <a:lnTo>
                      <a:pt x="2339" y="1505"/>
                    </a:lnTo>
                    <a:lnTo>
                      <a:pt x="2339" y="1483"/>
                    </a:lnTo>
                    <a:lnTo>
                      <a:pt x="2339" y="1460"/>
                    </a:lnTo>
                    <a:lnTo>
                      <a:pt x="2336" y="1438"/>
                    </a:lnTo>
                    <a:lnTo>
                      <a:pt x="2333" y="1415"/>
                    </a:lnTo>
                    <a:lnTo>
                      <a:pt x="2329" y="1392"/>
                    </a:lnTo>
                    <a:lnTo>
                      <a:pt x="2323" y="1368"/>
                    </a:lnTo>
                    <a:lnTo>
                      <a:pt x="2316" y="1344"/>
                    </a:lnTo>
                    <a:lnTo>
                      <a:pt x="2308" y="1321"/>
                    </a:lnTo>
                    <a:lnTo>
                      <a:pt x="2300" y="1297"/>
                    </a:lnTo>
                    <a:lnTo>
                      <a:pt x="2285" y="1265"/>
                    </a:lnTo>
                    <a:lnTo>
                      <a:pt x="2268" y="1233"/>
                    </a:lnTo>
                    <a:lnTo>
                      <a:pt x="2250" y="1204"/>
                    </a:lnTo>
                    <a:lnTo>
                      <a:pt x="2230" y="1175"/>
                    </a:lnTo>
                    <a:lnTo>
                      <a:pt x="2210" y="1148"/>
                    </a:lnTo>
                    <a:lnTo>
                      <a:pt x="2186" y="1123"/>
                    </a:lnTo>
                    <a:lnTo>
                      <a:pt x="2163" y="1098"/>
                    </a:lnTo>
                    <a:lnTo>
                      <a:pt x="2138" y="1075"/>
                    </a:lnTo>
                    <a:lnTo>
                      <a:pt x="2165" y="1036"/>
                    </a:lnTo>
                    <a:lnTo>
                      <a:pt x="2189" y="995"/>
                    </a:lnTo>
                    <a:lnTo>
                      <a:pt x="2210" y="953"/>
                    </a:lnTo>
                    <a:lnTo>
                      <a:pt x="2228" y="911"/>
                    </a:lnTo>
                    <a:lnTo>
                      <a:pt x="2243" y="867"/>
                    </a:lnTo>
                    <a:lnTo>
                      <a:pt x="2256" y="825"/>
                    </a:lnTo>
                    <a:lnTo>
                      <a:pt x="2266" y="783"/>
                    </a:lnTo>
                    <a:lnTo>
                      <a:pt x="2272" y="740"/>
                    </a:lnTo>
                    <a:lnTo>
                      <a:pt x="2275" y="719"/>
                    </a:lnTo>
                    <a:lnTo>
                      <a:pt x="2276" y="699"/>
                    </a:lnTo>
                    <a:lnTo>
                      <a:pt x="2276" y="677"/>
                    </a:lnTo>
                    <a:lnTo>
                      <a:pt x="2276" y="657"/>
                    </a:lnTo>
                    <a:lnTo>
                      <a:pt x="2276" y="636"/>
                    </a:lnTo>
                    <a:lnTo>
                      <a:pt x="2275" y="618"/>
                    </a:lnTo>
                    <a:lnTo>
                      <a:pt x="2272" y="597"/>
                    </a:lnTo>
                    <a:lnTo>
                      <a:pt x="2269" y="578"/>
                    </a:lnTo>
                    <a:lnTo>
                      <a:pt x="2265" y="559"/>
                    </a:lnTo>
                    <a:lnTo>
                      <a:pt x="2260" y="542"/>
                    </a:lnTo>
                    <a:lnTo>
                      <a:pt x="2255" y="525"/>
                    </a:lnTo>
                    <a:lnTo>
                      <a:pt x="2247" y="507"/>
                    </a:lnTo>
                    <a:lnTo>
                      <a:pt x="2240" y="490"/>
                    </a:lnTo>
                    <a:lnTo>
                      <a:pt x="2233" y="474"/>
                    </a:lnTo>
                    <a:lnTo>
                      <a:pt x="2224" y="458"/>
                    </a:lnTo>
                    <a:lnTo>
                      <a:pt x="2214" y="443"/>
                    </a:lnTo>
                    <a:lnTo>
                      <a:pt x="2204" y="430"/>
                    </a:lnTo>
                    <a:lnTo>
                      <a:pt x="2194" y="417"/>
                    </a:lnTo>
                    <a:lnTo>
                      <a:pt x="2183" y="407"/>
                    </a:lnTo>
                    <a:lnTo>
                      <a:pt x="2173" y="395"/>
                    </a:lnTo>
                    <a:lnTo>
                      <a:pt x="2162" y="385"/>
                    </a:lnTo>
                    <a:lnTo>
                      <a:pt x="2150" y="376"/>
                    </a:lnTo>
                    <a:lnTo>
                      <a:pt x="2137" y="368"/>
                    </a:lnTo>
                    <a:lnTo>
                      <a:pt x="2124" y="360"/>
                    </a:lnTo>
                    <a:lnTo>
                      <a:pt x="2112" y="355"/>
                    </a:lnTo>
                    <a:lnTo>
                      <a:pt x="2098" y="347"/>
                    </a:lnTo>
                    <a:lnTo>
                      <a:pt x="2085" y="343"/>
                    </a:lnTo>
                    <a:lnTo>
                      <a:pt x="2070" y="337"/>
                    </a:lnTo>
                    <a:lnTo>
                      <a:pt x="2056" y="334"/>
                    </a:lnTo>
                    <a:lnTo>
                      <a:pt x="2041" y="331"/>
                    </a:lnTo>
                    <a:lnTo>
                      <a:pt x="2027" y="329"/>
                    </a:lnTo>
                    <a:lnTo>
                      <a:pt x="2012" y="327"/>
                    </a:lnTo>
                    <a:lnTo>
                      <a:pt x="1996" y="326"/>
                    </a:lnTo>
                    <a:lnTo>
                      <a:pt x="1982" y="326"/>
                    </a:lnTo>
                    <a:lnTo>
                      <a:pt x="1966" y="326"/>
                    </a:lnTo>
                    <a:lnTo>
                      <a:pt x="1950" y="327"/>
                    </a:lnTo>
                    <a:lnTo>
                      <a:pt x="1918" y="333"/>
                    </a:lnTo>
                    <a:lnTo>
                      <a:pt x="1884" y="340"/>
                    </a:lnTo>
                    <a:lnTo>
                      <a:pt x="1852" y="350"/>
                    </a:lnTo>
                    <a:lnTo>
                      <a:pt x="1819" y="363"/>
                    </a:lnTo>
                    <a:lnTo>
                      <a:pt x="1787" y="379"/>
                    </a:lnTo>
                    <a:lnTo>
                      <a:pt x="1754" y="398"/>
                    </a:lnTo>
                    <a:close/>
                  </a:path>
                </a:pathLst>
              </a:custGeom>
              <a:gradFill rotWithShape="0">
                <a:gsLst>
                  <a:gs pos="0">
                    <a:srgbClr val="00CC99"/>
                  </a:gs>
                  <a:gs pos="50000">
                    <a:srgbClr val="00CC99">
                      <a:gamma/>
                      <a:tint val="30196"/>
                      <a:invGamma/>
                    </a:srgbClr>
                  </a:gs>
                  <a:gs pos="100000">
                    <a:srgbClr val="00CC99"/>
                  </a:gs>
                </a:gsLst>
                <a:lin ang="2700000" scaled="1"/>
              </a:gradFill>
              <a:ln w="9525" cap="flat" cmpd="sng">
                <a:noFill/>
                <a:prstDash val="solid"/>
                <a:round/>
                <a:headEnd type="none" w="med" len="med"/>
                <a:tailEnd type="none" w="med" len="med"/>
              </a:ln>
              <a:effectLst/>
            </p:spPr>
            <p:txBody>
              <a:bodyPr/>
              <a:lstStyle/>
              <a:p>
                <a:endParaRPr lang="en-US"/>
              </a:p>
            </p:txBody>
          </p:sp>
        </p:grpSp>
        <p:sp>
          <p:nvSpPr>
            <p:cNvPr id="190476" name="Text Box 12"/>
            <p:cNvSpPr txBox="1">
              <a:spLocks noChangeArrowheads="1"/>
            </p:cNvSpPr>
            <p:nvPr/>
          </p:nvSpPr>
          <p:spPr bwMode="auto">
            <a:xfrm>
              <a:off x="3888" y="3072"/>
              <a:ext cx="126" cy="192"/>
            </a:xfrm>
            <a:prstGeom prst="rect">
              <a:avLst/>
            </a:prstGeom>
            <a:noFill/>
            <a:ln w="12700">
              <a:noFill/>
              <a:miter lim="800000"/>
              <a:headEnd/>
              <a:tailEnd/>
            </a:ln>
            <a:effectLst/>
          </p:spPr>
          <p:txBody>
            <a:bodyPr wrap="none">
              <a:spAutoFit/>
            </a:bodyPr>
            <a:lstStyle/>
            <a:p>
              <a:pPr>
                <a:lnSpc>
                  <a:spcPct val="100000"/>
                </a:lnSpc>
              </a:pPr>
              <a:endParaRPr lang="en-US" sz="1400" b="1">
                <a:latin typeface="Times" pitchFamily="18" charset="0"/>
              </a:endParaRPr>
            </a:p>
          </p:txBody>
        </p:sp>
      </p:grpSp>
      <p:grpSp>
        <p:nvGrpSpPr>
          <p:cNvPr id="4" name="Group 13"/>
          <p:cNvGrpSpPr>
            <a:grpSpLocks/>
          </p:cNvGrpSpPr>
          <p:nvPr/>
        </p:nvGrpSpPr>
        <p:grpSpPr bwMode="auto">
          <a:xfrm>
            <a:off x="2133600" y="1905000"/>
            <a:ext cx="1125538" cy="685800"/>
            <a:chOff x="3744" y="3024"/>
            <a:chExt cx="768" cy="432"/>
          </a:xfrm>
        </p:grpSpPr>
        <p:grpSp>
          <p:nvGrpSpPr>
            <p:cNvPr id="5" name="Group 14"/>
            <p:cNvGrpSpPr>
              <a:grpSpLocks/>
            </p:cNvGrpSpPr>
            <p:nvPr/>
          </p:nvGrpSpPr>
          <p:grpSpPr bwMode="auto">
            <a:xfrm>
              <a:off x="3744" y="3024"/>
              <a:ext cx="768" cy="432"/>
              <a:chOff x="1097" y="1656"/>
              <a:chExt cx="1187" cy="762"/>
            </a:xfrm>
          </p:grpSpPr>
          <p:sp>
            <p:nvSpPr>
              <p:cNvPr id="190479" name="Oval 15"/>
              <p:cNvSpPr>
                <a:spLocks noChangeArrowheads="1"/>
              </p:cNvSpPr>
              <p:nvPr/>
            </p:nvSpPr>
            <p:spPr bwMode="auto">
              <a:xfrm rot="892054">
                <a:off x="1097" y="1785"/>
                <a:ext cx="372" cy="279"/>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80" name="Oval 16"/>
              <p:cNvSpPr>
                <a:spLocks noChangeArrowheads="1"/>
              </p:cNvSpPr>
              <p:nvPr/>
            </p:nvSpPr>
            <p:spPr bwMode="auto">
              <a:xfrm>
                <a:off x="1930" y="1760"/>
                <a:ext cx="321" cy="306"/>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81" name="Oval 17"/>
              <p:cNvSpPr>
                <a:spLocks noChangeArrowheads="1"/>
              </p:cNvSpPr>
              <p:nvPr/>
            </p:nvSpPr>
            <p:spPr bwMode="auto">
              <a:xfrm rot="-5078581">
                <a:off x="1527" y="1991"/>
                <a:ext cx="350" cy="503"/>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82" name="Oval 18"/>
              <p:cNvSpPr>
                <a:spLocks noChangeArrowheads="1"/>
              </p:cNvSpPr>
              <p:nvPr/>
            </p:nvSpPr>
            <p:spPr bwMode="auto">
              <a:xfrm rot="-5825252">
                <a:off x="1948" y="1954"/>
                <a:ext cx="28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83" name="Oval 19"/>
              <p:cNvSpPr>
                <a:spLocks noChangeArrowheads="1"/>
              </p:cNvSpPr>
              <p:nvPr/>
            </p:nvSpPr>
            <p:spPr bwMode="auto">
              <a:xfrm rot="-4491197">
                <a:off x="1144" y="1961"/>
                <a:ext cx="29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84" name="Freeform 20"/>
              <p:cNvSpPr>
                <a:spLocks/>
              </p:cNvSpPr>
              <p:nvPr/>
            </p:nvSpPr>
            <p:spPr bwMode="auto">
              <a:xfrm>
                <a:off x="1101" y="1656"/>
                <a:ext cx="1183" cy="718"/>
              </a:xfrm>
              <a:custGeom>
                <a:avLst/>
                <a:gdLst/>
                <a:ahLst/>
                <a:cxnLst>
                  <a:cxn ang="0">
                    <a:pos x="1694" y="215"/>
                  </a:cxn>
                  <a:cxn ang="0">
                    <a:pos x="1598" y="95"/>
                  </a:cxn>
                  <a:cxn ang="0">
                    <a:pos x="1520" y="44"/>
                  </a:cxn>
                  <a:cxn ang="0">
                    <a:pos x="1431" y="22"/>
                  </a:cxn>
                  <a:cxn ang="0">
                    <a:pos x="1311" y="45"/>
                  </a:cxn>
                  <a:cxn ang="0">
                    <a:pos x="1200" y="127"/>
                  </a:cxn>
                  <a:cxn ang="0">
                    <a:pos x="1119" y="207"/>
                  </a:cxn>
                  <a:cxn ang="0">
                    <a:pos x="1026" y="80"/>
                  </a:cxn>
                  <a:cxn ang="0">
                    <a:pos x="904" y="9"/>
                  </a:cxn>
                  <a:cxn ang="0">
                    <a:pos x="785" y="5"/>
                  </a:cxn>
                  <a:cxn ang="0">
                    <a:pos x="692" y="42"/>
                  </a:cxn>
                  <a:cxn ang="0">
                    <a:pos x="612" y="114"/>
                  </a:cxn>
                  <a:cxn ang="0">
                    <a:pos x="550" y="212"/>
                  </a:cxn>
                  <a:cxn ang="0">
                    <a:pos x="508" y="333"/>
                  </a:cxn>
                  <a:cxn ang="0">
                    <a:pos x="470" y="430"/>
                  </a:cxn>
                  <a:cxn ang="0">
                    <a:pos x="338" y="379"/>
                  </a:cxn>
                  <a:cxn ang="0">
                    <a:pos x="209" y="382"/>
                  </a:cxn>
                  <a:cxn ang="0">
                    <a:pos x="106" y="436"/>
                  </a:cxn>
                  <a:cxn ang="0">
                    <a:pos x="42" y="520"/>
                  </a:cxn>
                  <a:cxn ang="0">
                    <a:pos x="7" y="628"/>
                  </a:cxn>
                  <a:cxn ang="0">
                    <a:pos x="4" y="753"/>
                  </a:cxn>
                  <a:cxn ang="0">
                    <a:pos x="33" y="885"/>
                  </a:cxn>
                  <a:cxn ang="0">
                    <a:pos x="88" y="1005"/>
                  </a:cxn>
                  <a:cxn ang="0">
                    <a:pos x="128" y="1066"/>
                  </a:cxn>
                  <a:cxn ang="0">
                    <a:pos x="61" y="1193"/>
                  </a:cxn>
                  <a:cxn ang="0">
                    <a:pos x="10" y="1350"/>
                  </a:cxn>
                  <a:cxn ang="0">
                    <a:pos x="3" y="1502"/>
                  </a:cxn>
                  <a:cxn ang="0">
                    <a:pos x="33" y="1644"/>
                  </a:cxn>
                  <a:cxn ang="0">
                    <a:pos x="100" y="1766"/>
                  </a:cxn>
                  <a:cxn ang="0">
                    <a:pos x="197" y="1859"/>
                  </a:cxn>
                  <a:cxn ang="0">
                    <a:pos x="328" y="1918"/>
                  </a:cxn>
                  <a:cxn ang="0">
                    <a:pos x="491" y="1922"/>
                  </a:cxn>
                  <a:cxn ang="0">
                    <a:pos x="646" y="1865"/>
                  </a:cxn>
                  <a:cxn ang="0">
                    <a:pos x="726" y="1884"/>
                  </a:cxn>
                  <a:cxn ang="0">
                    <a:pos x="772" y="2010"/>
                  </a:cxn>
                  <a:cxn ang="0">
                    <a:pos x="849" y="2116"/>
                  </a:cxn>
                  <a:cxn ang="0">
                    <a:pos x="954" y="2198"/>
                  </a:cxn>
                  <a:cxn ang="0">
                    <a:pos x="1077" y="2249"/>
                  </a:cxn>
                  <a:cxn ang="0">
                    <a:pos x="1215" y="2262"/>
                  </a:cxn>
                  <a:cxn ang="0">
                    <a:pos x="1354" y="2233"/>
                  </a:cxn>
                  <a:cxn ang="0">
                    <a:pos x="1475" y="2167"/>
                  </a:cxn>
                  <a:cxn ang="0">
                    <a:pos x="1572" y="2069"/>
                  </a:cxn>
                  <a:cxn ang="0">
                    <a:pos x="1637" y="1947"/>
                  </a:cxn>
                  <a:cxn ang="0">
                    <a:pos x="1667" y="1806"/>
                  </a:cxn>
                  <a:cxn ang="0">
                    <a:pos x="1667" y="1777"/>
                  </a:cxn>
                  <a:cxn ang="0">
                    <a:pos x="1738" y="1814"/>
                  </a:cxn>
                  <a:cxn ang="0">
                    <a:pos x="1887" y="1867"/>
                  </a:cxn>
                  <a:cxn ang="0">
                    <a:pos x="2041" y="1867"/>
                  </a:cxn>
                  <a:cxn ang="0">
                    <a:pos x="2166" y="1820"/>
                  </a:cxn>
                  <a:cxn ang="0">
                    <a:pos x="2257" y="1739"/>
                  </a:cxn>
                  <a:cxn ang="0">
                    <a:pos x="2317" y="1631"/>
                  </a:cxn>
                  <a:cxn ang="0">
                    <a:pos x="2339" y="1505"/>
                  </a:cxn>
                  <a:cxn ang="0">
                    <a:pos x="2323" y="1368"/>
                  </a:cxn>
                  <a:cxn ang="0">
                    <a:pos x="2250" y="1204"/>
                  </a:cxn>
                  <a:cxn ang="0">
                    <a:pos x="2165" y="1036"/>
                  </a:cxn>
                  <a:cxn ang="0">
                    <a:pos x="2266" y="783"/>
                  </a:cxn>
                  <a:cxn ang="0">
                    <a:pos x="2276" y="636"/>
                  </a:cxn>
                  <a:cxn ang="0">
                    <a:pos x="2255" y="525"/>
                  </a:cxn>
                  <a:cxn ang="0">
                    <a:pos x="2204" y="430"/>
                  </a:cxn>
                  <a:cxn ang="0">
                    <a:pos x="2137" y="368"/>
                  </a:cxn>
                  <a:cxn ang="0">
                    <a:pos x="2056" y="334"/>
                  </a:cxn>
                  <a:cxn ang="0">
                    <a:pos x="1966" y="326"/>
                  </a:cxn>
                  <a:cxn ang="0">
                    <a:pos x="1787" y="379"/>
                  </a:cxn>
                </a:cxnLst>
                <a:rect l="0" t="0" r="r" b="b"/>
                <a:pathLst>
                  <a:path w="2339" h="2262">
                    <a:moveTo>
                      <a:pt x="1754" y="398"/>
                    </a:moveTo>
                    <a:lnTo>
                      <a:pt x="1746" y="359"/>
                    </a:lnTo>
                    <a:lnTo>
                      <a:pt x="1736" y="321"/>
                    </a:lnTo>
                    <a:lnTo>
                      <a:pt x="1725" y="283"/>
                    </a:lnTo>
                    <a:lnTo>
                      <a:pt x="1710" y="249"/>
                    </a:lnTo>
                    <a:lnTo>
                      <a:pt x="1694" y="215"/>
                    </a:lnTo>
                    <a:lnTo>
                      <a:pt x="1675" y="185"/>
                    </a:lnTo>
                    <a:lnTo>
                      <a:pt x="1655" y="156"/>
                    </a:lnTo>
                    <a:lnTo>
                      <a:pt x="1635" y="130"/>
                    </a:lnTo>
                    <a:lnTo>
                      <a:pt x="1623" y="116"/>
                    </a:lnTo>
                    <a:lnTo>
                      <a:pt x="1611" y="105"/>
                    </a:lnTo>
                    <a:lnTo>
                      <a:pt x="1598" y="95"/>
                    </a:lnTo>
                    <a:lnTo>
                      <a:pt x="1587" y="85"/>
                    </a:lnTo>
                    <a:lnTo>
                      <a:pt x="1574" y="74"/>
                    </a:lnTo>
                    <a:lnTo>
                      <a:pt x="1561" y="66"/>
                    </a:lnTo>
                    <a:lnTo>
                      <a:pt x="1547" y="57"/>
                    </a:lnTo>
                    <a:lnTo>
                      <a:pt x="1534" y="50"/>
                    </a:lnTo>
                    <a:lnTo>
                      <a:pt x="1520" y="44"/>
                    </a:lnTo>
                    <a:lnTo>
                      <a:pt x="1505" y="38"/>
                    </a:lnTo>
                    <a:lnTo>
                      <a:pt x="1491" y="32"/>
                    </a:lnTo>
                    <a:lnTo>
                      <a:pt x="1476" y="29"/>
                    </a:lnTo>
                    <a:lnTo>
                      <a:pt x="1462" y="25"/>
                    </a:lnTo>
                    <a:lnTo>
                      <a:pt x="1447" y="24"/>
                    </a:lnTo>
                    <a:lnTo>
                      <a:pt x="1431" y="22"/>
                    </a:lnTo>
                    <a:lnTo>
                      <a:pt x="1417" y="22"/>
                    </a:lnTo>
                    <a:lnTo>
                      <a:pt x="1395" y="22"/>
                    </a:lnTo>
                    <a:lnTo>
                      <a:pt x="1373" y="25"/>
                    </a:lnTo>
                    <a:lnTo>
                      <a:pt x="1351" y="29"/>
                    </a:lnTo>
                    <a:lnTo>
                      <a:pt x="1331" y="37"/>
                    </a:lnTo>
                    <a:lnTo>
                      <a:pt x="1311" y="45"/>
                    </a:lnTo>
                    <a:lnTo>
                      <a:pt x="1291" y="54"/>
                    </a:lnTo>
                    <a:lnTo>
                      <a:pt x="1272" y="66"/>
                    </a:lnTo>
                    <a:lnTo>
                      <a:pt x="1253" y="79"/>
                    </a:lnTo>
                    <a:lnTo>
                      <a:pt x="1235" y="93"/>
                    </a:lnTo>
                    <a:lnTo>
                      <a:pt x="1218" y="109"/>
                    </a:lnTo>
                    <a:lnTo>
                      <a:pt x="1200" y="127"/>
                    </a:lnTo>
                    <a:lnTo>
                      <a:pt x="1186" y="146"/>
                    </a:lnTo>
                    <a:lnTo>
                      <a:pt x="1170" y="166"/>
                    </a:lnTo>
                    <a:lnTo>
                      <a:pt x="1157" y="186"/>
                    </a:lnTo>
                    <a:lnTo>
                      <a:pt x="1144" y="209"/>
                    </a:lnTo>
                    <a:lnTo>
                      <a:pt x="1131" y="233"/>
                    </a:lnTo>
                    <a:lnTo>
                      <a:pt x="1119" y="207"/>
                    </a:lnTo>
                    <a:lnTo>
                      <a:pt x="1106" y="182"/>
                    </a:lnTo>
                    <a:lnTo>
                      <a:pt x="1092" y="159"/>
                    </a:lnTo>
                    <a:lnTo>
                      <a:pt x="1077" y="137"/>
                    </a:lnTo>
                    <a:lnTo>
                      <a:pt x="1061" y="116"/>
                    </a:lnTo>
                    <a:lnTo>
                      <a:pt x="1044" y="98"/>
                    </a:lnTo>
                    <a:lnTo>
                      <a:pt x="1026" y="80"/>
                    </a:lnTo>
                    <a:lnTo>
                      <a:pt x="1007" y="64"/>
                    </a:lnTo>
                    <a:lnTo>
                      <a:pt x="989" y="50"/>
                    </a:lnTo>
                    <a:lnTo>
                      <a:pt x="968" y="37"/>
                    </a:lnTo>
                    <a:lnTo>
                      <a:pt x="948" y="25"/>
                    </a:lnTo>
                    <a:lnTo>
                      <a:pt x="926" y="16"/>
                    </a:lnTo>
                    <a:lnTo>
                      <a:pt x="904" y="9"/>
                    </a:lnTo>
                    <a:lnTo>
                      <a:pt x="883" y="3"/>
                    </a:lnTo>
                    <a:lnTo>
                      <a:pt x="859" y="0"/>
                    </a:lnTo>
                    <a:lnTo>
                      <a:pt x="836" y="0"/>
                    </a:lnTo>
                    <a:lnTo>
                      <a:pt x="819" y="0"/>
                    </a:lnTo>
                    <a:lnTo>
                      <a:pt x="803" y="2"/>
                    </a:lnTo>
                    <a:lnTo>
                      <a:pt x="785" y="5"/>
                    </a:lnTo>
                    <a:lnTo>
                      <a:pt x="769" y="9"/>
                    </a:lnTo>
                    <a:lnTo>
                      <a:pt x="753" y="13"/>
                    </a:lnTo>
                    <a:lnTo>
                      <a:pt x="737" y="19"/>
                    </a:lnTo>
                    <a:lnTo>
                      <a:pt x="723" y="26"/>
                    </a:lnTo>
                    <a:lnTo>
                      <a:pt x="707" y="34"/>
                    </a:lnTo>
                    <a:lnTo>
                      <a:pt x="692" y="42"/>
                    </a:lnTo>
                    <a:lnTo>
                      <a:pt x="678" y="53"/>
                    </a:lnTo>
                    <a:lnTo>
                      <a:pt x="665" y="63"/>
                    </a:lnTo>
                    <a:lnTo>
                      <a:pt x="650" y="74"/>
                    </a:lnTo>
                    <a:lnTo>
                      <a:pt x="637" y="87"/>
                    </a:lnTo>
                    <a:lnTo>
                      <a:pt x="624" y="100"/>
                    </a:lnTo>
                    <a:lnTo>
                      <a:pt x="612" y="114"/>
                    </a:lnTo>
                    <a:lnTo>
                      <a:pt x="601" y="130"/>
                    </a:lnTo>
                    <a:lnTo>
                      <a:pt x="589" y="144"/>
                    </a:lnTo>
                    <a:lnTo>
                      <a:pt x="579" y="160"/>
                    </a:lnTo>
                    <a:lnTo>
                      <a:pt x="569" y="177"/>
                    </a:lnTo>
                    <a:lnTo>
                      <a:pt x="559" y="195"/>
                    </a:lnTo>
                    <a:lnTo>
                      <a:pt x="550" y="212"/>
                    </a:lnTo>
                    <a:lnTo>
                      <a:pt x="541" y="231"/>
                    </a:lnTo>
                    <a:lnTo>
                      <a:pt x="533" y="250"/>
                    </a:lnTo>
                    <a:lnTo>
                      <a:pt x="525" y="270"/>
                    </a:lnTo>
                    <a:lnTo>
                      <a:pt x="518" y="291"/>
                    </a:lnTo>
                    <a:lnTo>
                      <a:pt x="512" y="311"/>
                    </a:lnTo>
                    <a:lnTo>
                      <a:pt x="508" y="333"/>
                    </a:lnTo>
                    <a:lnTo>
                      <a:pt x="502" y="353"/>
                    </a:lnTo>
                    <a:lnTo>
                      <a:pt x="499" y="376"/>
                    </a:lnTo>
                    <a:lnTo>
                      <a:pt x="496" y="398"/>
                    </a:lnTo>
                    <a:lnTo>
                      <a:pt x="493" y="421"/>
                    </a:lnTo>
                    <a:lnTo>
                      <a:pt x="492" y="445"/>
                    </a:lnTo>
                    <a:lnTo>
                      <a:pt x="470" y="430"/>
                    </a:lnTo>
                    <a:lnTo>
                      <a:pt x="448" y="419"/>
                    </a:lnTo>
                    <a:lnTo>
                      <a:pt x="427" y="408"/>
                    </a:lnTo>
                    <a:lnTo>
                      <a:pt x="403" y="398"/>
                    </a:lnTo>
                    <a:lnTo>
                      <a:pt x="382" y="391"/>
                    </a:lnTo>
                    <a:lnTo>
                      <a:pt x="360" y="384"/>
                    </a:lnTo>
                    <a:lnTo>
                      <a:pt x="338" y="379"/>
                    </a:lnTo>
                    <a:lnTo>
                      <a:pt x="315" y="375"/>
                    </a:lnTo>
                    <a:lnTo>
                      <a:pt x="293" y="374"/>
                    </a:lnTo>
                    <a:lnTo>
                      <a:pt x="271" y="374"/>
                    </a:lnTo>
                    <a:lnTo>
                      <a:pt x="250" y="375"/>
                    </a:lnTo>
                    <a:lnTo>
                      <a:pt x="229" y="378"/>
                    </a:lnTo>
                    <a:lnTo>
                      <a:pt x="209" y="382"/>
                    </a:lnTo>
                    <a:lnTo>
                      <a:pt x="189" y="388"/>
                    </a:lnTo>
                    <a:lnTo>
                      <a:pt x="168" y="395"/>
                    </a:lnTo>
                    <a:lnTo>
                      <a:pt x="149" y="405"/>
                    </a:lnTo>
                    <a:lnTo>
                      <a:pt x="133" y="414"/>
                    </a:lnTo>
                    <a:lnTo>
                      <a:pt x="119" y="424"/>
                    </a:lnTo>
                    <a:lnTo>
                      <a:pt x="106" y="436"/>
                    </a:lnTo>
                    <a:lnTo>
                      <a:pt x="93" y="448"/>
                    </a:lnTo>
                    <a:lnTo>
                      <a:pt x="81" y="461"/>
                    </a:lnTo>
                    <a:lnTo>
                      <a:pt x="69" y="475"/>
                    </a:lnTo>
                    <a:lnTo>
                      <a:pt x="59" y="490"/>
                    </a:lnTo>
                    <a:lnTo>
                      <a:pt x="51" y="504"/>
                    </a:lnTo>
                    <a:lnTo>
                      <a:pt x="42" y="520"/>
                    </a:lnTo>
                    <a:lnTo>
                      <a:pt x="33" y="536"/>
                    </a:lnTo>
                    <a:lnTo>
                      <a:pt x="27" y="554"/>
                    </a:lnTo>
                    <a:lnTo>
                      <a:pt x="20" y="571"/>
                    </a:lnTo>
                    <a:lnTo>
                      <a:pt x="16" y="590"/>
                    </a:lnTo>
                    <a:lnTo>
                      <a:pt x="11" y="609"/>
                    </a:lnTo>
                    <a:lnTo>
                      <a:pt x="7" y="628"/>
                    </a:lnTo>
                    <a:lnTo>
                      <a:pt x="4" y="648"/>
                    </a:lnTo>
                    <a:lnTo>
                      <a:pt x="3" y="668"/>
                    </a:lnTo>
                    <a:lnTo>
                      <a:pt x="1" y="689"/>
                    </a:lnTo>
                    <a:lnTo>
                      <a:pt x="1" y="709"/>
                    </a:lnTo>
                    <a:lnTo>
                      <a:pt x="3" y="731"/>
                    </a:lnTo>
                    <a:lnTo>
                      <a:pt x="4" y="753"/>
                    </a:lnTo>
                    <a:lnTo>
                      <a:pt x="7" y="774"/>
                    </a:lnTo>
                    <a:lnTo>
                      <a:pt x="10" y="796"/>
                    </a:lnTo>
                    <a:lnTo>
                      <a:pt x="14" y="818"/>
                    </a:lnTo>
                    <a:lnTo>
                      <a:pt x="20" y="840"/>
                    </a:lnTo>
                    <a:lnTo>
                      <a:pt x="26" y="862"/>
                    </a:lnTo>
                    <a:lnTo>
                      <a:pt x="33" y="885"/>
                    </a:lnTo>
                    <a:lnTo>
                      <a:pt x="40" y="907"/>
                    </a:lnTo>
                    <a:lnTo>
                      <a:pt x="49" y="928"/>
                    </a:lnTo>
                    <a:lnTo>
                      <a:pt x="59" y="952"/>
                    </a:lnTo>
                    <a:lnTo>
                      <a:pt x="69" y="973"/>
                    </a:lnTo>
                    <a:lnTo>
                      <a:pt x="81" y="995"/>
                    </a:lnTo>
                    <a:lnTo>
                      <a:pt x="88" y="1005"/>
                    </a:lnTo>
                    <a:lnTo>
                      <a:pt x="94" y="1016"/>
                    </a:lnTo>
                    <a:lnTo>
                      <a:pt x="100" y="1027"/>
                    </a:lnTo>
                    <a:lnTo>
                      <a:pt x="107" y="1037"/>
                    </a:lnTo>
                    <a:lnTo>
                      <a:pt x="115" y="1047"/>
                    </a:lnTo>
                    <a:lnTo>
                      <a:pt x="120" y="1056"/>
                    </a:lnTo>
                    <a:lnTo>
                      <a:pt x="128" y="1066"/>
                    </a:lnTo>
                    <a:lnTo>
                      <a:pt x="135" y="1077"/>
                    </a:lnTo>
                    <a:lnTo>
                      <a:pt x="119" y="1097"/>
                    </a:lnTo>
                    <a:lnTo>
                      <a:pt x="103" y="1120"/>
                    </a:lnTo>
                    <a:lnTo>
                      <a:pt x="87" y="1143"/>
                    </a:lnTo>
                    <a:lnTo>
                      <a:pt x="74" y="1167"/>
                    </a:lnTo>
                    <a:lnTo>
                      <a:pt x="61" y="1193"/>
                    </a:lnTo>
                    <a:lnTo>
                      <a:pt x="49" y="1219"/>
                    </a:lnTo>
                    <a:lnTo>
                      <a:pt x="38" y="1245"/>
                    </a:lnTo>
                    <a:lnTo>
                      <a:pt x="29" y="1273"/>
                    </a:lnTo>
                    <a:lnTo>
                      <a:pt x="22" y="1299"/>
                    </a:lnTo>
                    <a:lnTo>
                      <a:pt x="14" y="1325"/>
                    </a:lnTo>
                    <a:lnTo>
                      <a:pt x="10" y="1350"/>
                    </a:lnTo>
                    <a:lnTo>
                      <a:pt x="6" y="1376"/>
                    </a:lnTo>
                    <a:lnTo>
                      <a:pt x="3" y="1402"/>
                    </a:lnTo>
                    <a:lnTo>
                      <a:pt x="1" y="1427"/>
                    </a:lnTo>
                    <a:lnTo>
                      <a:pt x="0" y="1453"/>
                    </a:lnTo>
                    <a:lnTo>
                      <a:pt x="1" y="1477"/>
                    </a:lnTo>
                    <a:lnTo>
                      <a:pt x="3" y="1502"/>
                    </a:lnTo>
                    <a:lnTo>
                      <a:pt x="4" y="1527"/>
                    </a:lnTo>
                    <a:lnTo>
                      <a:pt x="9" y="1551"/>
                    </a:lnTo>
                    <a:lnTo>
                      <a:pt x="13" y="1575"/>
                    </a:lnTo>
                    <a:lnTo>
                      <a:pt x="19" y="1598"/>
                    </a:lnTo>
                    <a:lnTo>
                      <a:pt x="26" y="1621"/>
                    </a:lnTo>
                    <a:lnTo>
                      <a:pt x="33" y="1644"/>
                    </a:lnTo>
                    <a:lnTo>
                      <a:pt x="42" y="1666"/>
                    </a:lnTo>
                    <a:lnTo>
                      <a:pt x="52" y="1688"/>
                    </a:lnTo>
                    <a:lnTo>
                      <a:pt x="62" y="1708"/>
                    </a:lnTo>
                    <a:lnTo>
                      <a:pt x="74" y="1729"/>
                    </a:lnTo>
                    <a:lnTo>
                      <a:pt x="87" y="1748"/>
                    </a:lnTo>
                    <a:lnTo>
                      <a:pt x="100" y="1766"/>
                    </a:lnTo>
                    <a:lnTo>
                      <a:pt x="115" y="1784"/>
                    </a:lnTo>
                    <a:lnTo>
                      <a:pt x="129" y="1801"/>
                    </a:lnTo>
                    <a:lnTo>
                      <a:pt x="145" y="1817"/>
                    </a:lnTo>
                    <a:lnTo>
                      <a:pt x="162" y="1832"/>
                    </a:lnTo>
                    <a:lnTo>
                      <a:pt x="180" y="1846"/>
                    </a:lnTo>
                    <a:lnTo>
                      <a:pt x="197" y="1859"/>
                    </a:lnTo>
                    <a:lnTo>
                      <a:pt x="216" y="1872"/>
                    </a:lnTo>
                    <a:lnTo>
                      <a:pt x="236" y="1883"/>
                    </a:lnTo>
                    <a:lnTo>
                      <a:pt x="257" y="1893"/>
                    </a:lnTo>
                    <a:lnTo>
                      <a:pt x="279" y="1902"/>
                    </a:lnTo>
                    <a:lnTo>
                      <a:pt x="300" y="1910"/>
                    </a:lnTo>
                    <a:lnTo>
                      <a:pt x="328" y="1918"/>
                    </a:lnTo>
                    <a:lnTo>
                      <a:pt x="354" y="1923"/>
                    </a:lnTo>
                    <a:lnTo>
                      <a:pt x="382" y="1926"/>
                    </a:lnTo>
                    <a:lnTo>
                      <a:pt x="409" y="1929"/>
                    </a:lnTo>
                    <a:lnTo>
                      <a:pt x="437" y="1928"/>
                    </a:lnTo>
                    <a:lnTo>
                      <a:pt x="463" y="1926"/>
                    </a:lnTo>
                    <a:lnTo>
                      <a:pt x="491" y="1922"/>
                    </a:lnTo>
                    <a:lnTo>
                      <a:pt x="517" y="1918"/>
                    </a:lnTo>
                    <a:lnTo>
                      <a:pt x="544" y="1910"/>
                    </a:lnTo>
                    <a:lnTo>
                      <a:pt x="570" y="1902"/>
                    </a:lnTo>
                    <a:lnTo>
                      <a:pt x="595" y="1890"/>
                    </a:lnTo>
                    <a:lnTo>
                      <a:pt x="621" y="1878"/>
                    </a:lnTo>
                    <a:lnTo>
                      <a:pt x="646" y="1865"/>
                    </a:lnTo>
                    <a:lnTo>
                      <a:pt x="669" y="1849"/>
                    </a:lnTo>
                    <a:lnTo>
                      <a:pt x="692" y="1833"/>
                    </a:lnTo>
                    <a:lnTo>
                      <a:pt x="716" y="1814"/>
                    </a:lnTo>
                    <a:lnTo>
                      <a:pt x="717" y="1838"/>
                    </a:lnTo>
                    <a:lnTo>
                      <a:pt x="721" y="1861"/>
                    </a:lnTo>
                    <a:lnTo>
                      <a:pt x="726" y="1884"/>
                    </a:lnTo>
                    <a:lnTo>
                      <a:pt x="730" y="1906"/>
                    </a:lnTo>
                    <a:lnTo>
                      <a:pt x="737" y="1928"/>
                    </a:lnTo>
                    <a:lnTo>
                      <a:pt x="745" y="1948"/>
                    </a:lnTo>
                    <a:lnTo>
                      <a:pt x="752" y="1970"/>
                    </a:lnTo>
                    <a:lnTo>
                      <a:pt x="762" y="1990"/>
                    </a:lnTo>
                    <a:lnTo>
                      <a:pt x="772" y="2010"/>
                    </a:lnTo>
                    <a:lnTo>
                      <a:pt x="782" y="2029"/>
                    </a:lnTo>
                    <a:lnTo>
                      <a:pt x="794" y="2048"/>
                    </a:lnTo>
                    <a:lnTo>
                      <a:pt x="807" y="2066"/>
                    </a:lnTo>
                    <a:lnTo>
                      <a:pt x="820" y="2083"/>
                    </a:lnTo>
                    <a:lnTo>
                      <a:pt x="835" y="2101"/>
                    </a:lnTo>
                    <a:lnTo>
                      <a:pt x="849" y="2116"/>
                    </a:lnTo>
                    <a:lnTo>
                      <a:pt x="865" y="2132"/>
                    </a:lnTo>
                    <a:lnTo>
                      <a:pt x="881" y="2147"/>
                    </a:lnTo>
                    <a:lnTo>
                      <a:pt x="899" y="2162"/>
                    </a:lnTo>
                    <a:lnTo>
                      <a:pt x="916" y="2175"/>
                    </a:lnTo>
                    <a:lnTo>
                      <a:pt x="935" y="2186"/>
                    </a:lnTo>
                    <a:lnTo>
                      <a:pt x="954" y="2198"/>
                    </a:lnTo>
                    <a:lnTo>
                      <a:pt x="973" y="2209"/>
                    </a:lnTo>
                    <a:lnTo>
                      <a:pt x="993" y="2218"/>
                    </a:lnTo>
                    <a:lnTo>
                      <a:pt x="1013" y="2227"/>
                    </a:lnTo>
                    <a:lnTo>
                      <a:pt x="1034" y="2236"/>
                    </a:lnTo>
                    <a:lnTo>
                      <a:pt x="1055" y="2243"/>
                    </a:lnTo>
                    <a:lnTo>
                      <a:pt x="1077" y="2249"/>
                    </a:lnTo>
                    <a:lnTo>
                      <a:pt x="1099" y="2253"/>
                    </a:lnTo>
                    <a:lnTo>
                      <a:pt x="1121" y="2257"/>
                    </a:lnTo>
                    <a:lnTo>
                      <a:pt x="1144" y="2260"/>
                    </a:lnTo>
                    <a:lnTo>
                      <a:pt x="1167" y="2262"/>
                    </a:lnTo>
                    <a:lnTo>
                      <a:pt x="1190" y="2262"/>
                    </a:lnTo>
                    <a:lnTo>
                      <a:pt x="1215" y="2262"/>
                    </a:lnTo>
                    <a:lnTo>
                      <a:pt x="1240" y="2260"/>
                    </a:lnTo>
                    <a:lnTo>
                      <a:pt x="1263" y="2257"/>
                    </a:lnTo>
                    <a:lnTo>
                      <a:pt x="1286" y="2253"/>
                    </a:lnTo>
                    <a:lnTo>
                      <a:pt x="1309" y="2247"/>
                    </a:lnTo>
                    <a:lnTo>
                      <a:pt x="1333" y="2241"/>
                    </a:lnTo>
                    <a:lnTo>
                      <a:pt x="1354" y="2233"/>
                    </a:lnTo>
                    <a:lnTo>
                      <a:pt x="1376" y="2224"/>
                    </a:lnTo>
                    <a:lnTo>
                      <a:pt x="1396" y="2215"/>
                    </a:lnTo>
                    <a:lnTo>
                      <a:pt x="1417" y="2204"/>
                    </a:lnTo>
                    <a:lnTo>
                      <a:pt x="1437" y="2192"/>
                    </a:lnTo>
                    <a:lnTo>
                      <a:pt x="1456" y="2180"/>
                    </a:lnTo>
                    <a:lnTo>
                      <a:pt x="1475" y="2167"/>
                    </a:lnTo>
                    <a:lnTo>
                      <a:pt x="1494" y="2153"/>
                    </a:lnTo>
                    <a:lnTo>
                      <a:pt x="1511" y="2137"/>
                    </a:lnTo>
                    <a:lnTo>
                      <a:pt x="1527" y="2121"/>
                    </a:lnTo>
                    <a:lnTo>
                      <a:pt x="1543" y="2105"/>
                    </a:lnTo>
                    <a:lnTo>
                      <a:pt x="1558" y="2087"/>
                    </a:lnTo>
                    <a:lnTo>
                      <a:pt x="1572" y="2069"/>
                    </a:lnTo>
                    <a:lnTo>
                      <a:pt x="1585" y="2050"/>
                    </a:lnTo>
                    <a:lnTo>
                      <a:pt x="1598" y="2031"/>
                    </a:lnTo>
                    <a:lnTo>
                      <a:pt x="1610" y="2010"/>
                    </a:lnTo>
                    <a:lnTo>
                      <a:pt x="1620" y="1990"/>
                    </a:lnTo>
                    <a:lnTo>
                      <a:pt x="1629" y="1968"/>
                    </a:lnTo>
                    <a:lnTo>
                      <a:pt x="1637" y="1947"/>
                    </a:lnTo>
                    <a:lnTo>
                      <a:pt x="1645" y="1925"/>
                    </a:lnTo>
                    <a:lnTo>
                      <a:pt x="1652" y="1902"/>
                    </a:lnTo>
                    <a:lnTo>
                      <a:pt x="1658" y="1878"/>
                    </a:lnTo>
                    <a:lnTo>
                      <a:pt x="1661" y="1855"/>
                    </a:lnTo>
                    <a:lnTo>
                      <a:pt x="1665" y="1830"/>
                    </a:lnTo>
                    <a:lnTo>
                      <a:pt x="1667" y="1806"/>
                    </a:lnTo>
                    <a:lnTo>
                      <a:pt x="1667" y="1781"/>
                    </a:lnTo>
                    <a:lnTo>
                      <a:pt x="1667" y="1781"/>
                    </a:lnTo>
                    <a:lnTo>
                      <a:pt x="1667" y="1780"/>
                    </a:lnTo>
                    <a:lnTo>
                      <a:pt x="1667" y="1778"/>
                    </a:lnTo>
                    <a:lnTo>
                      <a:pt x="1667" y="1777"/>
                    </a:lnTo>
                    <a:lnTo>
                      <a:pt x="1667" y="1777"/>
                    </a:lnTo>
                    <a:lnTo>
                      <a:pt x="1667" y="1775"/>
                    </a:lnTo>
                    <a:lnTo>
                      <a:pt x="1667" y="1774"/>
                    </a:lnTo>
                    <a:lnTo>
                      <a:pt x="1667" y="1772"/>
                    </a:lnTo>
                    <a:lnTo>
                      <a:pt x="1690" y="1788"/>
                    </a:lnTo>
                    <a:lnTo>
                      <a:pt x="1713" y="1803"/>
                    </a:lnTo>
                    <a:lnTo>
                      <a:pt x="1738" y="1814"/>
                    </a:lnTo>
                    <a:lnTo>
                      <a:pt x="1761" y="1827"/>
                    </a:lnTo>
                    <a:lnTo>
                      <a:pt x="1786" y="1838"/>
                    </a:lnTo>
                    <a:lnTo>
                      <a:pt x="1812" y="1846"/>
                    </a:lnTo>
                    <a:lnTo>
                      <a:pt x="1836" y="1855"/>
                    </a:lnTo>
                    <a:lnTo>
                      <a:pt x="1863" y="1861"/>
                    </a:lnTo>
                    <a:lnTo>
                      <a:pt x="1887" y="1867"/>
                    </a:lnTo>
                    <a:lnTo>
                      <a:pt x="1913" y="1870"/>
                    </a:lnTo>
                    <a:lnTo>
                      <a:pt x="1939" y="1872"/>
                    </a:lnTo>
                    <a:lnTo>
                      <a:pt x="1966" y="1872"/>
                    </a:lnTo>
                    <a:lnTo>
                      <a:pt x="1990" y="1872"/>
                    </a:lnTo>
                    <a:lnTo>
                      <a:pt x="2016" y="1870"/>
                    </a:lnTo>
                    <a:lnTo>
                      <a:pt x="2041" y="1867"/>
                    </a:lnTo>
                    <a:lnTo>
                      <a:pt x="2066" y="1861"/>
                    </a:lnTo>
                    <a:lnTo>
                      <a:pt x="2088" y="1855"/>
                    </a:lnTo>
                    <a:lnTo>
                      <a:pt x="2108" y="1848"/>
                    </a:lnTo>
                    <a:lnTo>
                      <a:pt x="2128" y="1839"/>
                    </a:lnTo>
                    <a:lnTo>
                      <a:pt x="2147" y="1830"/>
                    </a:lnTo>
                    <a:lnTo>
                      <a:pt x="2166" y="1820"/>
                    </a:lnTo>
                    <a:lnTo>
                      <a:pt x="2183" y="1809"/>
                    </a:lnTo>
                    <a:lnTo>
                      <a:pt x="2199" y="1797"/>
                    </a:lnTo>
                    <a:lnTo>
                      <a:pt x="2215" y="1784"/>
                    </a:lnTo>
                    <a:lnTo>
                      <a:pt x="2230" y="1769"/>
                    </a:lnTo>
                    <a:lnTo>
                      <a:pt x="2244" y="1755"/>
                    </a:lnTo>
                    <a:lnTo>
                      <a:pt x="2257" y="1739"/>
                    </a:lnTo>
                    <a:lnTo>
                      <a:pt x="2271" y="1723"/>
                    </a:lnTo>
                    <a:lnTo>
                      <a:pt x="2281" y="1707"/>
                    </a:lnTo>
                    <a:lnTo>
                      <a:pt x="2291" y="1688"/>
                    </a:lnTo>
                    <a:lnTo>
                      <a:pt x="2301" y="1671"/>
                    </a:lnTo>
                    <a:lnTo>
                      <a:pt x="2310" y="1652"/>
                    </a:lnTo>
                    <a:lnTo>
                      <a:pt x="2317" y="1631"/>
                    </a:lnTo>
                    <a:lnTo>
                      <a:pt x="2323" y="1612"/>
                    </a:lnTo>
                    <a:lnTo>
                      <a:pt x="2329" y="1592"/>
                    </a:lnTo>
                    <a:lnTo>
                      <a:pt x="2333" y="1570"/>
                    </a:lnTo>
                    <a:lnTo>
                      <a:pt x="2336" y="1550"/>
                    </a:lnTo>
                    <a:lnTo>
                      <a:pt x="2339" y="1528"/>
                    </a:lnTo>
                    <a:lnTo>
                      <a:pt x="2339" y="1505"/>
                    </a:lnTo>
                    <a:lnTo>
                      <a:pt x="2339" y="1483"/>
                    </a:lnTo>
                    <a:lnTo>
                      <a:pt x="2339" y="1460"/>
                    </a:lnTo>
                    <a:lnTo>
                      <a:pt x="2336" y="1438"/>
                    </a:lnTo>
                    <a:lnTo>
                      <a:pt x="2333" y="1415"/>
                    </a:lnTo>
                    <a:lnTo>
                      <a:pt x="2329" y="1392"/>
                    </a:lnTo>
                    <a:lnTo>
                      <a:pt x="2323" y="1368"/>
                    </a:lnTo>
                    <a:lnTo>
                      <a:pt x="2316" y="1344"/>
                    </a:lnTo>
                    <a:lnTo>
                      <a:pt x="2308" y="1321"/>
                    </a:lnTo>
                    <a:lnTo>
                      <a:pt x="2300" y="1297"/>
                    </a:lnTo>
                    <a:lnTo>
                      <a:pt x="2285" y="1265"/>
                    </a:lnTo>
                    <a:lnTo>
                      <a:pt x="2268" y="1233"/>
                    </a:lnTo>
                    <a:lnTo>
                      <a:pt x="2250" y="1204"/>
                    </a:lnTo>
                    <a:lnTo>
                      <a:pt x="2230" y="1175"/>
                    </a:lnTo>
                    <a:lnTo>
                      <a:pt x="2210" y="1148"/>
                    </a:lnTo>
                    <a:lnTo>
                      <a:pt x="2186" y="1123"/>
                    </a:lnTo>
                    <a:lnTo>
                      <a:pt x="2163" y="1098"/>
                    </a:lnTo>
                    <a:lnTo>
                      <a:pt x="2138" y="1075"/>
                    </a:lnTo>
                    <a:lnTo>
                      <a:pt x="2165" y="1036"/>
                    </a:lnTo>
                    <a:lnTo>
                      <a:pt x="2189" y="995"/>
                    </a:lnTo>
                    <a:lnTo>
                      <a:pt x="2210" y="953"/>
                    </a:lnTo>
                    <a:lnTo>
                      <a:pt x="2228" y="911"/>
                    </a:lnTo>
                    <a:lnTo>
                      <a:pt x="2243" y="867"/>
                    </a:lnTo>
                    <a:lnTo>
                      <a:pt x="2256" y="825"/>
                    </a:lnTo>
                    <a:lnTo>
                      <a:pt x="2266" y="783"/>
                    </a:lnTo>
                    <a:lnTo>
                      <a:pt x="2272" y="740"/>
                    </a:lnTo>
                    <a:lnTo>
                      <a:pt x="2275" y="719"/>
                    </a:lnTo>
                    <a:lnTo>
                      <a:pt x="2276" y="699"/>
                    </a:lnTo>
                    <a:lnTo>
                      <a:pt x="2276" y="677"/>
                    </a:lnTo>
                    <a:lnTo>
                      <a:pt x="2276" y="657"/>
                    </a:lnTo>
                    <a:lnTo>
                      <a:pt x="2276" y="636"/>
                    </a:lnTo>
                    <a:lnTo>
                      <a:pt x="2275" y="618"/>
                    </a:lnTo>
                    <a:lnTo>
                      <a:pt x="2272" y="597"/>
                    </a:lnTo>
                    <a:lnTo>
                      <a:pt x="2269" y="578"/>
                    </a:lnTo>
                    <a:lnTo>
                      <a:pt x="2265" y="559"/>
                    </a:lnTo>
                    <a:lnTo>
                      <a:pt x="2260" y="542"/>
                    </a:lnTo>
                    <a:lnTo>
                      <a:pt x="2255" y="525"/>
                    </a:lnTo>
                    <a:lnTo>
                      <a:pt x="2247" y="507"/>
                    </a:lnTo>
                    <a:lnTo>
                      <a:pt x="2240" y="490"/>
                    </a:lnTo>
                    <a:lnTo>
                      <a:pt x="2233" y="474"/>
                    </a:lnTo>
                    <a:lnTo>
                      <a:pt x="2224" y="458"/>
                    </a:lnTo>
                    <a:lnTo>
                      <a:pt x="2214" y="443"/>
                    </a:lnTo>
                    <a:lnTo>
                      <a:pt x="2204" y="430"/>
                    </a:lnTo>
                    <a:lnTo>
                      <a:pt x="2194" y="417"/>
                    </a:lnTo>
                    <a:lnTo>
                      <a:pt x="2183" y="407"/>
                    </a:lnTo>
                    <a:lnTo>
                      <a:pt x="2173" y="395"/>
                    </a:lnTo>
                    <a:lnTo>
                      <a:pt x="2162" y="385"/>
                    </a:lnTo>
                    <a:lnTo>
                      <a:pt x="2150" y="376"/>
                    </a:lnTo>
                    <a:lnTo>
                      <a:pt x="2137" y="368"/>
                    </a:lnTo>
                    <a:lnTo>
                      <a:pt x="2124" y="360"/>
                    </a:lnTo>
                    <a:lnTo>
                      <a:pt x="2112" y="355"/>
                    </a:lnTo>
                    <a:lnTo>
                      <a:pt x="2098" y="347"/>
                    </a:lnTo>
                    <a:lnTo>
                      <a:pt x="2085" y="343"/>
                    </a:lnTo>
                    <a:lnTo>
                      <a:pt x="2070" y="337"/>
                    </a:lnTo>
                    <a:lnTo>
                      <a:pt x="2056" y="334"/>
                    </a:lnTo>
                    <a:lnTo>
                      <a:pt x="2041" y="331"/>
                    </a:lnTo>
                    <a:lnTo>
                      <a:pt x="2027" y="329"/>
                    </a:lnTo>
                    <a:lnTo>
                      <a:pt x="2012" y="327"/>
                    </a:lnTo>
                    <a:lnTo>
                      <a:pt x="1996" y="326"/>
                    </a:lnTo>
                    <a:lnTo>
                      <a:pt x="1982" y="326"/>
                    </a:lnTo>
                    <a:lnTo>
                      <a:pt x="1966" y="326"/>
                    </a:lnTo>
                    <a:lnTo>
                      <a:pt x="1950" y="327"/>
                    </a:lnTo>
                    <a:lnTo>
                      <a:pt x="1918" y="333"/>
                    </a:lnTo>
                    <a:lnTo>
                      <a:pt x="1884" y="340"/>
                    </a:lnTo>
                    <a:lnTo>
                      <a:pt x="1852" y="350"/>
                    </a:lnTo>
                    <a:lnTo>
                      <a:pt x="1819" y="363"/>
                    </a:lnTo>
                    <a:lnTo>
                      <a:pt x="1787" y="379"/>
                    </a:lnTo>
                    <a:lnTo>
                      <a:pt x="1754" y="398"/>
                    </a:lnTo>
                    <a:close/>
                  </a:path>
                </a:pathLst>
              </a:custGeom>
              <a:gradFill rotWithShape="0">
                <a:gsLst>
                  <a:gs pos="0">
                    <a:srgbClr val="00CC99"/>
                  </a:gs>
                  <a:gs pos="50000">
                    <a:srgbClr val="00CC99">
                      <a:gamma/>
                      <a:tint val="30196"/>
                      <a:invGamma/>
                    </a:srgbClr>
                  </a:gs>
                  <a:gs pos="100000">
                    <a:srgbClr val="00CC99"/>
                  </a:gs>
                </a:gsLst>
                <a:lin ang="2700000" scaled="1"/>
              </a:gradFill>
              <a:ln w="9525" cap="flat" cmpd="sng">
                <a:noFill/>
                <a:prstDash val="solid"/>
                <a:round/>
                <a:headEnd type="none" w="med" len="med"/>
                <a:tailEnd type="none" w="med" len="med"/>
              </a:ln>
              <a:effectLst/>
            </p:spPr>
            <p:txBody>
              <a:bodyPr/>
              <a:lstStyle/>
              <a:p>
                <a:endParaRPr lang="en-US"/>
              </a:p>
            </p:txBody>
          </p:sp>
        </p:grpSp>
        <p:sp>
          <p:nvSpPr>
            <p:cNvPr id="190485" name="Text Box 21"/>
            <p:cNvSpPr txBox="1">
              <a:spLocks noChangeArrowheads="1"/>
            </p:cNvSpPr>
            <p:nvPr/>
          </p:nvSpPr>
          <p:spPr bwMode="auto">
            <a:xfrm>
              <a:off x="3888" y="3072"/>
              <a:ext cx="126" cy="192"/>
            </a:xfrm>
            <a:prstGeom prst="rect">
              <a:avLst/>
            </a:prstGeom>
            <a:noFill/>
            <a:ln w="12700">
              <a:noFill/>
              <a:miter lim="800000"/>
              <a:headEnd/>
              <a:tailEnd/>
            </a:ln>
            <a:effectLst/>
          </p:spPr>
          <p:txBody>
            <a:bodyPr wrap="none">
              <a:spAutoFit/>
            </a:bodyPr>
            <a:lstStyle/>
            <a:p>
              <a:pPr>
                <a:lnSpc>
                  <a:spcPct val="100000"/>
                </a:lnSpc>
              </a:pPr>
              <a:endParaRPr lang="en-US" sz="1400" b="1">
                <a:latin typeface="Times" pitchFamily="18" charset="0"/>
              </a:endParaRPr>
            </a:p>
          </p:txBody>
        </p:sp>
      </p:grpSp>
      <p:graphicFrame>
        <p:nvGraphicFramePr>
          <p:cNvPr id="190486" name="Object 22"/>
          <p:cNvGraphicFramePr>
            <a:graphicFrameLocks noChangeAspect="1"/>
          </p:cNvGraphicFramePr>
          <p:nvPr/>
        </p:nvGraphicFramePr>
        <p:xfrm>
          <a:off x="2286000" y="2209800"/>
          <a:ext cx="260350" cy="438150"/>
        </p:xfrm>
        <a:graphic>
          <a:graphicData uri="http://schemas.openxmlformats.org/presentationml/2006/ole">
            <p:oleObj spid="_x0000_s1026" name="Clip" r:id="rId3" imgW="1681560" imgH="2825640" progId="">
              <p:embed/>
            </p:oleObj>
          </a:graphicData>
        </a:graphic>
      </p:graphicFrame>
      <p:pic>
        <p:nvPicPr>
          <p:cNvPr id="190487" name="Picture 23" descr="C:\Users\Andrej\3G\pics\02_7110.tif"/>
          <p:cNvPicPr>
            <a:picLocks noChangeAspect="1" noChangeArrowheads="1"/>
          </p:cNvPicPr>
          <p:nvPr/>
        </p:nvPicPr>
        <p:blipFill>
          <a:blip r:embed="rId4" cstate="print"/>
          <a:srcRect b="5170"/>
          <a:stretch>
            <a:fillRect/>
          </a:stretch>
        </p:blipFill>
        <p:spPr bwMode="auto">
          <a:xfrm>
            <a:off x="1447800" y="2438400"/>
            <a:ext cx="522288" cy="962025"/>
          </a:xfrm>
          <a:prstGeom prst="rect">
            <a:avLst/>
          </a:prstGeom>
          <a:noFill/>
        </p:spPr>
      </p:pic>
      <p:cxnSp>
        <p:nvCxnSpPr>
          <p:cNvPr id="190488" name="AutoShape 24"/>
          <p:cNvCxnSpPr>
            <a:cxnSpLocks noChangeShapeType="1"/>
            <a:stCxn id="0" idx="3"/>
            <a:endCxn id="0" idx="1"/>
          </p:cNvCxnSpPr>
          <p:nvPr/>
        </p:nvCxnSpPr>
        <p:spPr bwMode="auto">
          <a:xfrm flipV="1">
            <a:off x="1970088" y="2428875"/>
            <a:ext cx="315912" cy="490538"/>
          </a:xfrm>
          <a:prstGeom prst="bentConnector3">
            <a:avLst>
              <a:gd name="adj1" fmla="val 49750"/>
            </a:avLst>
          </a:prstGeom>
          <a:noFill/>
          <a:ln w="9525">
            <a:solidFill>
              <a:schemeClr val="tx1"/>
            </a:solidFill>
            <a:miter lim="800000"/>
            <a:headEnd type="triangle" w="med" len="med"/>
            <a:tailEnd type="triangle" w="med" len="med"/>
          </a:ln>
          <a:effectLst/>
        </p:spPr>
      </p:cxnSp>
      <p:sp>
        <p:nvSpPr>
          <p:cNvPr id="190489" name="Text Box 25"/>
          <p:cNvSpPr txBox="1">
            <a:spLocks noChangeArrowheads="1"/>
          </p:cNvSpPr>
          <p:nvPr/>
        </p:nvSpPr>
        <p:spPr bwMode="auto">
          <a:xfrm>
            <a:off x="990600" y="1828800"/>
            <a:ext cx="1420813" cy="336550"/>
          </a:xfrm>
          <a:prstGeom prst="rect">
            <a:avLst/>
          </a:prstGeom>
          <a:noFill/>
          <a:ln w="9525">
            <a:noFill/>
            <a:miter lim="800000"/>
            <a:headEnd/>
            <a:tailEnd/>
          </a:ln>
          <a:effectLst/>
        </p:spPr>
        <p:txBody>
          <a:bodyPr wrap="none">
            <a:spAutoFit/>
          </a:bodyPr>
          <a:lstStyle/>
          <a:p>
            <a:pPr eaLnBrk="1" hangingPunct="1">
              <a:lnSpc>
                <a:spcPct val="100000"/>
              </a:lnSpc>
            </a:pPr>
            <a:r>
              <a:rPr lang="en-US" sz="1600">
                <a:latin typeface="AvantGarde" pitchFamily="34" charset="0"/>
              </a:rPr>
              <a:t>Local Router</a:t>
            </a:r>
          </a:p>
        </p:txBody>
      </p:sp>
      <p:sp>
        <p:nvSpPr>
          <p:cNvPr id="190490" name="Text Box 26"/>
          <p:cNvSpPr txBox="1">
            <a:spLocks noChangeArrowheads="1"/>
          </p:cNvSpPr>
          <p:nvPr/>
        </p:nvSpPr>
        <p:spPr bwMode="auto">
          <a:xfrm>
            <a:off x="1752600" y="2971800"/>
            <a:ext cx="2470150" cy="366713"/>
          </a:xfrm>
          <a:prstGeom prst="rect">
            <a:avLst/>
          </a:prstGeom>
          <a:noFill/>
          <a:ln w="9525">
            <a:noFill/>
            <a:miter lim="800000"/>
            <a:headEnd/>
            <a:tailEnd/>
          </a:ln>
          <a:effectLst/>
        </p:spPr>
        <p:txBody>
          <a:bodyPr wrap="none">
            <a:spAutoFit/>
          </a:bodyPr>
          <a:lstStyle/>
          <a:p>
            <a:pPr eaLnBrk="1" hangingPunct="1">
              <a:lnSpc>
                <a:spcPct val="100000"/>
              </a:lnSpc>
            </a:pPr>
            <a:r>
              <a:rPr lang="en-US" sz="1800">
                <a:latin typeface="AvantGarde" pitchFamily="34" charset="0"/>
              </a:rPr>
              <a:t>charliep@nokia.com</a:t>
            </a:r>
          </a:p>
        </p:txBody>
      </p:sp>
      <p:grpSp>
        <p:nvGrpSpPr>
          <p:cNvPr id="6" name="Group 27"/>
          <p:cNvGrpSpPr>
            <a:grpSpLocks/>
          </p:cNvGrpSpPr>
          <p:nvPr/>
        </p:nvGrpSpPr>
        <p:grpSpPr bwMode="auto">
          <a:xfrm>
            <a:off x="3886200" y="1295400"/>
            <a:ext cx="1125538" cy="685800"/>
            <a:chOff x="3744" y="3024"/>
            <a:chExt cx="768" cy="432"/>
          </a:xfrm>
        </p:grpSpPr>
        <p:grpSp>
          <p:nvGrpSpPr>
            <p:cNvPr id="7" name="Group 28"/>
            <p:cNvGrpSpPr>
              <a:grpSpLocks/>
            </p:cNvGrpSpPr>
            <p:nvPr/>
          </p:nvGrpSpPr>
          <p:grpSpPr bwMode="auto">
            <a:xfrm>
              <a:off x="3744" y="3024"/>
              <a:ext cx="768" cy="432"/>
              <a:chOff x="1097" y="1656"/>
              <a:chExt cx="1187" cy="762"/>
            </a:xfrm>
          </p:grpSpPr>
          <p:sp>
            <p:nvSpPr>
              <p:cNvPr id="190493" name="Oval 29"/>
              <p:cNvSpPr>
                <a:spLocks noChangeArrowheads="1"/>
              </p:cNvSpPr>
              <p:nvPr/>
            </p:nvSpPr>
            <p:spPr bwMode="auto">
              <a:xfrm rot="892054">
                <a:off x="1097" y="1785"/>
                <a:ext cx="372" cy="279"/>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94" name="Oval 30"/>
              <p:cNvSpPr>
                <a:spLocks noChangeArrowheads="1"/>
              </p:cNvSpPr>
              <p:nvPr/>
            </p:nvSpPr>
            <p:spPr bwMode="auto">
              <a:xfrm>
                <a:off x="1930" y="1760"/>
                <a:ext cx="321" cy="306"/>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95" name="Oval 31"/>
              <p:cNvSpPr>
                <a:spLocks noChangeArrowheads="1"/>
              </p:cNvSpPr>
              <p:nvPr/>
            </p:nvSpPr>
            <p:spPr bwMode="auto">
              <a:xfrm rot="-5078581">
                <a:off x="1527" y="1991"/>
                <a:ext cx="350" cy="503"/>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96" name="Oval 32"/>
              <p:cNvSpPr>
                <a:spLocks noChangeArrowheads="1"/>
              </p:cNvSpPr>
              <p:nvPr/>
            </p:nvSpPr>
            <p:spPr bwMode="auto">
              <a:xfrm rot="-5825252">
                <a:off x="1948" y="1954"/>
                <a:ext cx="28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97" name="Oval 33"/>
              <p:cNvSpPr>
                <a:spLocks noChangeArrowheads="1"/>
              </p:cNvSpPr>
              <p:nvPr/>
            </p:nvSpPr>
            <p:spPr bwMode="auto">
              <a:xfrm rot="-4491197">
                <a:off x="1144" y="1961"/>
                <a:ext cx="29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98" name="Freeform 34"/>
              <p:cNvSpPr>
                <a:spLocks/>
              </p:cNvSpPr>
              <p:nvPr/>
            </p:nvSpPr>
            <p:spPr bwMode="auto">
              <a:xfrm>
                <a:off x="1101" y="1656"/>
                <a:ext cx="1183" cy="718"/>
              </a:xfrm>
              <a:custGeom>
                <a:avLst/>
                <a:gdLst/>
                <a:ahLst/>
                <a:cxnLst>
                  <a:cxn ang="0">
                    <a:pos x="1694" y="215"/>
                  </a:cxn>
                  <a:cxn ang="0">
                    <a:pos x="1598" y="95"/>
                  </a:cxn>
                  <a:cxn ang="0">
                    <a:pos x="1520" y="44"/>
                  </a:cxn>
                  <a:cxn ang="0">
                    <a:pos x="1431" y="22"/>
                  </a:cxn>
                  <a:cxn ang="0">
                    <a:pos x="1311" y="45"/>
                  </a:cxn>
                  <a:cxn ang="0">
                    <a:pos x="1200" y="127"/>
                  </a:cxn>
                  <a:cxn ang="0">
                    <a:pos x="1119" y="207"/>
                  </a:cxn>
                  <a:cxn ang="0">
                    <a:pos x="1026" y="80"/>
                  </a:cxn>
                  <a:cxn ang="0">
                    <a:pos x="904" y="9"/>
                  </a:cxn>
                  <a:cxn ang="0">
                    <a:pos x="785" y="5"/>
                  </a:cxn>
                  <a:cxn ang="0">
                    <a:pos x="692" y="42"/>
                  </a:cxn>
                  <a:cxn ang="0">
                    <a:pos x="612" y="114"/>
                  </a:cxn>
                  <a:cxn ang="0">
                    <a:pos x="550" y="212"/>
                  </a:cxn>
                  <a:cxn ang="0">
                    <a:pos x="508" y="333"/>
                  </a:cxn>
                  <a:cxn ang="0">
                    <a:pos x="470" y="430"/>
                  </a:cxn>
                  <a:cxn ang="0">
                    <a:pos x="338" y="379"/>
                  </a:cxn>
                  <a:cxn ang="0">
                    <a:pos x="209" y="382"/>
                  </a:cxn>
                  <a:cxn ang="0">
                    <a:pos x="106" y="436"/>
                  </a:cxn>
                  <a:cxn ang="0">
                    <a:pos x="42" y="520"/>
                  </a:cxn>
                  <a:cxn ang="0">
                    <a:pos x="7" y="628"/>
                  </a:cxn>
                  <a:cxn ang="0">
                    <a:pos x="4" y="753"/>
                  </a:cxn>
                  <a:cxn ang="0">
                    <a:pos x="33" y="885"/>
                  </a:cxn>
                  <a:cxn ang="0">
                    <a:pos x="88" y="1005"/>
                  </a:cxn>
                  <a:cxn ang="0">
                    <a:pos x="128" y="1066"/>
                  </a:cxn>
                  <a:cxn ang="0">
                    <a:pos x="61" y="1193"/>
                  </a:cxn>
                  <a:cxn ang="0">
                    <a:pos x="10" y="1350"/>
                  </a:cxn>
                  <a:cxn ang="0">
                    <a:pos x="3" y="1502"/>
                  </a:cxn>
                  <a:cxn ang="0">
                    <a:pos x="33" y="1644"/>
                  </a:cxn>
                  <a:cxn ang="0">
                    <a:pos x="100" y="1766"/>
                  </a:cxn>
                  <a:cxn ang="0">
                    <a:pos x="197" y="1859"/>
                  </a:cxn>
                  <a:cxn ang="0">
                    <a:pos x="328" y="1918"/>
                  </a:cxn>
                  <a:cxn ang="0">
                    <a:pos x="491" y="1922"/>
                  </a:cxn>
                  <a:cxn ang="0">
                    <a:pos x="646" y="1865"/>
                  </a:cxn>
                  <a:cxn ang="0">
                    <a:pos x="726" y="1884"/>
                  </a:cxn>
                  <a:cxn ang="0">
                    <a:pos x="772" y="2010"/>
                  </a:cxn>
                  <a:cxn ang="0">
                    <a:pos x="849" y="2116"/>
                  </a:cxn>
                  <a:cxn ang="0">
                    <a:pos x="954" y="2198"/>
                  </a:cxn>
                  <a:cxn ang="0">
                    <a:pos x="1077" y="2249"/>
                  </a:cxn>
                  <a:cxn ang="0">
                    <a:pos x="1215" y="2262"/>
                  </a:cxn>
                  <a:cxn ang="0">
                    <a:pos x="1354" y="2233"/>
                  </a:cxn>
                  <a:cxn ang="0">
                    <a:pos x="1475" y="2167"/>
                  </a:cxn>
                  <a:cxn ang="0">
                    <a:pos x="1572" y="2069"/>
                  </a:cxn>
                  <a:cxn ang="0">
                    <a:pos x="1637" y="1947"/>
                  </a:cxn>
                  <a:cxn ang="0">
                    <a:pos x="1667" y="1806"/>
                  </a:cxn>
                  <a:cxn ang="0">
                    <a:pos x="1667" y="1777"/>
                  </a:cxn>
                  <a:cxn ang="0">
                    <a:pos x="1738" y="1814"/>
                  </a:cxn>
                  <a:cxn ang="0">
                    <a:pos x="1887" y="1867"/>
                  </a:cxn>
                  <a:cxn ang="0">
                    <a:pos x="2041" y="1867"/>
                  </a:cxn>
                  <a:cxn ang="0">
                    <a:pos x="2166" y="1820"/>
                  </a:cxn>
                  <a:cxn ang="0">
                    <a:pos x="2257" y="1739"/>
                  </a:cxn>
                  <a:cxn ang="0">
                    <a:pos x="2317" y="1631"/>
                  </a:cxn>
                  <a:cxn ang="0">
                    <a:pos x="2339" y="1505"/>
                  </a:cxn>
                  <a:cxn ang="0">
                    <a:pos x="2323" y="1368"/>
                  </a:cxn>
                  <a:cxn ang="0">
                    <a:pos x="2250" y="1204"/>
                  </a:cxn>
                  <a:cxn ang="0">
                    <a:pos x="2165" y="1036"/>
                  </a:cxn>
                  <a:cxn ang="0">
                    <a:pos x="2266" y="783"/>
                  </a:cxn>
                  <a:cxn ang="0">
                    <a:pos x="2276" y="636"/>
                  </a:cxn>
                  <a:cxn ang="0">
                    <a:pos x="2255" y="525"/>
                  </a:cxn>
                  <a:cxn ang="0">
                    <a:pos x="2204" y="430"/>
                  </a:cxn>
                  <a:cxn ang="0">
                    <a:pos x="2137" y="368"/>
                  </a:cxn>
                  <a:cxn ang="0">
                    <a:pos x="2056" y="334"/>
                  </a:cxn>
                  <a:cxn ang="0">
                    <a:pos x="1966" y="326"/>
                  </a:cxn>
                  <a:cxn ang="0">
                    <a:pos x="1787" y="379"/>
                  </a:cxn>
                </a:cxnLst>
                <a:rect l="0" t="0" r="r" b="b"/>
                <a:pathLst>
                  <a:path w="2339" h="2262">
                    <a:moveTo>
                      <a:pt x="1754" y="398"/>
                    </a:moveTo>
                    <a:lnTo>
                      <a:pt x="1746" y="359"/>
                    </a:lnTo>
                    <a:lnTo>
                      <a:pt x="1736" y="321"/>
                    </a:lnTo>
                    <a:lnTo>
                      <a:pt x="1725" y="283"/>
                    </a:lnTo>
                    <a:lnTo>
                      <a:pt x="1710" y="249"/>
                    </a:lnTo>
                    <a:lnTo>
                      <a:pt x="1694" y="215"/>
                    </a:lnTo>
                    <a:lnTo>
                      <a:pt x="1675" y="185"/>
                    </a:lnTo>
                    <a:lnTo>
                      <a:pt x="1655" y="156"/>
                    </a:lnTo>
                    <a:lnTo>
                      <a:pt x="1635" y="130"/>
                    </a:lnTo>
                    <a:lnTo>
                      <a:pt x="1623" y="116"/>
                    </a:lnTo>
                    <a:lnTo>
                      <a:pt x="1611" y="105"/>
                    </a:lnTo>
                    <a:lnTo>
                      <a:pt x="1598" y="95"/>
                    </a:lnTo>
                    <a:lnTo>
                      <a:pt x="1587" y="85"/>
                    </a:lnTo>
                    <a:lnTo>
                      <a:pt x="1574" y="74"/>
                    </a:lnTo>
                    <a:lnTo>
                      <a:pt x="1561" y="66"/>
                    </a:lnTo>
                    <a:lnTo>
                      <a:pt x="1547" y="57"/>
                    </a:lnTo>
                    <a:lnTo>
                      <a:pt x="1534" y="50"/>
                    </a:lnTo>
                    <a:lnTo>
                      <a:pt x="1520" y="44"/>
                    </a:lnTo>
                    <a:lnTo>
                      <a:pt x="1505" y="38"/>
                    </a:lnTo>
                    <a:lnTo>
                      <a:pt x="1491" y="32"/>
                    </a:lnTo>
                    <a:lnTo>
                      <a:pt x="1476" y="29"/>
                    </a:lnTo>
                    <a:lnTo>
                      <a:pt x="1462" y="25"/>
                    </a:lnTo>
                    <a:lnTo>
                      <a:pt x="1447" y="24"/>
                    </a:lnTo>
                    <a:lnTo>
                      <a:pt x="1431" y="22"/>
                    </a:lnTo>
                    <a:lnTo>
                      <a:pt x="1417" y="22"/>
                    </a:lnTo>
                    <a:lnTo>
                      <a:pt x="1395" y="22"/>
                    </a:lnTo>
                    <a:lnTo>
                      <a:pt x="1373" y="25"/>
                    </a:lnTo>
                    <a:lnTo>
                      <a:pt x="1351" y="29"/>
                    </a:lnTo>
                    <a:lnTo>
                      <a:pt x="1331" y="37"/>
                    </a:lnTo>
                    <a:lnTo>
                      <a:pt x="1311" y="45"/>
                    </a:lnTo>
                    <a:lnTo>
                      <a:pt x="1291" y="54"/>
                    </a:lnTo>
                    <a:lnTo>
                      <a:pt x="1272" y="66"/>
                    </a:lnTo>
                    <a:lnTo>
                      <a:pt x="1253" y="79"/>
                    </a:lnTo>
                    <a:lnTo>
                      <a:pt x="1235" y="93"/>
                    </a:lnTo>
                    <a:lnTo>
                      <a:pt x="1218" y="109"/>
                    </a:lnTo>
                    <a:lnTo>
                      <a:pt x="1200" y="127"/>
                    </a:lnTo>
                    <a:lnTo>
                      <a:pt x="1186" y="146"/>
                    </a:lnTo>
                    <a:lnTo>
                      <a:pt x="1170" y="166"/>
                    </a:lnTo>
                    <a:lnTo>
                      <a:pt x="1157" y="186"/>
                    </a:lnTo>
                    <a:lnTo>
                      <a:pt x="1144" y="209"/>
                    </a:lnTo>
                    <a:lnTo>
                      <a:pt x="1131" y="233"/>
                    </a:lnTo>
                    <a:lnTo>
                      <a:pt x="1119" y="207"/>
                    </a:lnTo>
                    <a:lnTo>
                      <a:pt x="1106" y="182"/>
                    </a:lnTo>
                    <a:lnTo>
                      <a:pt x="1092" y="159"/>
                    </a:lnTo>
                    <a:lnTo>
                      <a:pt x="1077" y="137"/>
                    </a:lnTo>
                    <a:lnTo>
                      <a:pt x="1061" y="116"/>
                    </a:lnTo>
                    <a:lnTo>
                      <a:pt x="1044" y="98"/>
                    </a:lnTo>
                    <a:lnTo>
                      <a:pt x="1026" y="80"/>
                    </a:lnTo>
                    <a:lnTo>
                      <a:pt x="1007" y="64"/>
                    </a:lnTo>
                    <a:lnTo>
                      <a:pt x="989" y="50"/>
                    </a:lnTo>
                    <a:lnTo>
                      <a:pt x="968" y="37"/>
                    </a:lnTo>
                    <a:lnTo>
                      <a:pt x="948" y="25"/>
                    </a:lnTo>
                    <a:lnTo>
                      <a:pt x="926" y="16"/>
                    </a:lnTo>
                    <a:lnTo>
                      <a:pt x="904" y="9"/>
                    </a:lnTo>
                    <a:lnTo>
                      <a:pt x="883" y="3"/>
                    </a:lnTo>
                    <a:lnTo>
                      <a:pt x="859" y="0"/>
                    </a:lnTo>
                    <a:lnTo>
                      <a:pt x="836" y="0"/>
                    </a:lnTo>
                    <a:lnTo>
                      <a:pt x="819" y="0"/>
                    </a:lnTo>
                    <a:lnTo>
                      <a:pt x="803" y="2"/>
                    </a:lnTo>
                    <a:lnTo>
                      <a:pt x="785" y="5"/>
                    </a:lnTo>
                    <a:lnTo>
                      <a:pt x="769" y="9"/>
                    </a:lnTo>
                    <a:lnTo>
                      <a:pt x="753" y="13"/>
                    </a:lnTo>
                    <a:lnTo>
                      <a:pt x="737" y="19"/>
                    </a:lnTo>
                    <a:lnTo>
                      <a:pt x="723" y="26"/>
                    </a:lnTo>
                    <a:lnTo>
                      <a:pt x="707" y="34"/>
                    </a:lnTo>
                    <a:lnTo>
                      <a:pt x="692" y="42"/>
                    </a:lnTo>
                    <a:lnTo>
                      <a:pt x="678" y="53"/>
                    </a:lnTo>
                    <a:lnTo>
                      <a:pt x="665" y="63"/>
                    </a:lnTo>
                    <a:lnTo>
                      <a:pt x="650" y="74"/>
                    </a:lnTo>
                    <a:lnTo>
                      <a:pt x="637" y="87"/>
                    </a:lnTo>
                    <a:lnTo>
                      <a:pt x="624" y="100"/>
                    </a:lnTo>
                    <a:lnTo>
                      <a:pt x="612" y="114"/>
                    </a:lnTo>
                    <a:lnTo>
                      <a:pt x="601" y="130"/>
                    </a:lnTo>
                    <a:lnTo>
                      <a:pt x="589" y="144"/>
                    </a:lnTo>
                    <a:lnTo>
                      <a:pt x="579" y="160"/>
                    </a:lnTo>
                    <a:lnTo>
                      <a:pt x="569" y="177"/>
                    </a:lnTo>
                    <a:lnTo>
                      <a:pt x="559" y="195"/>
                    </a:lnTo>
                    <a:lnTo>
                      <a:pt x="550" y="212"/>
                    </a:lnTo>
                    <a:lnTo>
                      <a:pt x="541" y="231"/>
                    </a:lnTo>
                    <a:lnTo>
                      <a:pt x="533" y="250"/>
                    </a:lnTo>
                    <a:lnTo>
                      <a:pt x="525" y="270"/>
                    </a:lnTo>
                    <a:lnTo>
                      <a:pt x="518" y="291"/>
                    </a:lnTo>
                    <a:lnTo>
                      <a:pt x="512" y="311"/>
                    </a:lnTo>
                    <a:lnTo>
                      <a:pt x="508" y="333"/>
                    </a:lnTo>
                    <a:lnTo>
                      <a:pt x="502" y="353"/>
                    </a:lnTo>
                    <a:lnTo>
                      <a:pt x="499" y="376"/>
                    </a:lnTo>
                    <a:lnTo>
                      <a:pt x="496" y="398"/>
                    </a:lnTo>
                    <a:lnTo>
                      <a:pt x="493" y="421"/>
                    </a:lnTo>
                    <a:lnTo>
                      <a:pt x="492" y="445"/>
                    </a:lnTo>
                    <a:lnTo>
                      <a:pt x="470" y="430"/>
                    </a:lnTo>
                    <a:lnTo>
                      <a:pt x="448" y="419"/>
                    </a:lnTo>
                    <a:lnTo>
                      <a:pt x="427" y="408"/>
                    </a:lnTo>
                    <a:lnTo>
                      <a:pt x="403" y="398"/>
                    </a:lnTo>
                    <a:lnTo>
                      <a:pt x="382" y="391"/>
                    </a:lnTo>
                    <a:lnTo>
                      <a:pt x="360" y="384"/>
                    </a:lnTo>
                    <a:lnTo>
                      <a:pt x="338" y="379"/>
                    </a:lnTo>
                    <a:lnTo>
                      <a:pt x="315" y="375"/>
                    </a:lnTo>
                    <a:lnTo>
                      <a:pt x="293" y="374"/>
                    </a:lnTo>
                    <a:lnTo>
                      <a:pt x="271" y="374"/>
                    </a:lnTo>
                    <a:lnTo>
                      <a:pt x="250" y="375"/>
                    </a:lnTo>
                    <a:lnTo>
                      <a:pt x="229" y="378"/>
                    </a:lnTo>
                    <a:lnTo>
                      <a:pt x="209" y="382"/>
                    </a:lnTo>
                    <a:lnTo>
                      <a:pt x="189" y="388"/>
                    </a:lnTo>
                    <a:lnTo>
                      <a:pt x="168" y="395"/>
                    </a:lnTo>
                    <a:lnTo>
                      <a:pt x="149" y="405"/>
                    </a:lnTo>
                    <a:lnTo>
                      <a:pt x="133" y="414"/>
                    </a:lnTo>
                    <a:lnTo>
                      <a:pt x="119" y="424"/>
                    </a:lnTo>
                    <a:lnTo>
                      <a:pt x="106" y="436"/>
                    </a:lnTo>
                    <a:lnTo>
                      <a:pt x="93" y="448"/>
                    </a:lnTo>
                    <a:lnTo>
                      <a:pt x="81" y="461"/>
                    </a:lnTo>
                    <a:lnTo>
                      <a:pt x="69" y="475"/>
                    </a:lnTo>
                    <a:lnTo>
                      <a:pt x="59" y="490"/>
                    </a:lnTo>
                    <a:lnTo>
                      <a:pt x="51" y="504"/>
                    </a:lnTo>
                    <a:lnTo>
                      <a:pt x="42" y="520"/>
                    </a:lnTo>
                    <a:lnTo>
                      <a:pt x="33" y="536"/>
                    </a:lnTo>
                    <a:lnTo>
                      <a:pt x="27" y="554"/>
                    </a:lnTo>
                    <a:lnTo>
                      <a:pt x="20" y="571"/>
                    </a:lnTo>
                    <a:lnTo>
                      <a:pt x="16" y="590"/>
                    </a:lnTo>
                    <a:lnTo>
                      <a:pt x="11" y="609"/>
                    </a:lnTo>
                    <a:lnTo>
                      <a:pt x="7" y="628"/>
                    </a:lnTo>
                    <a:lnTo>
                      <a:pt x="4" y="648"/>
                    </a:lnTo>
                    <a:lnTo>
                      <a:pt x="3" y="668"/>
                    </a:lnTo>
                    <a:lnTo>
                      <a:pt x="1" y="689"/>
                    </a:lnTo>
                    <a:lnTo>
                      <a:pt x="1" y="709"/>
                    </a:lnTo>
                    <a:lnTo>
                      <a:pt x="3" y="731"/>
                    </a:lnTo>
                    <a:lnTo>
                      <a:pt x="4" y="753"/>
                    </a:lnTo>
                    <a:lnTo>
                      <a:pt x="7" y="774"/>
                    </a:lnTo>
                    <a:lnTo>
                      <a:pt x="10" y="796"/>
                    </a:lnTo>
                    <a:lnTo>
                      <a:pt x="14" y="818"/>
                    </a:lnTo>
                    <a:lnTo>
                      <a:pt x="20" y="840"/>
                    </a:lnTo>
                    <a:lnTo>
                      <a:pt x="26" y="862"/>
                    </a:lnTo>
                    <a:lnTo>
                      <a:pt x="33" y="885"/>
                    </a:lnTo>
                    <a:lnTo>
                      <a:pt x="40" y="907"/>
                    </a:lnTo>
                    <a:lnTo>
                      <a:pt x="49" y="928"/>
                    </a:lnTo>
                    <a:lnTo>
                      <a:pt x="59" y="952"/>
                    </a:lnTo>
                    <a:lnTo>
                      <a:pt x="69" y="973"/>
                    </a:lnTo>
                    <a:lnTo>
                      <a:pt x="81" y="995"/>
                    </a:lnTo>
                    <a:lnTo>
                      <a:pt x="88" y="1005"/>
                    </a:lnTo>
                    <a:lnTo>
                      <a:pt x="94" y="1016"/>
                    </a:lnTo>
                    <a:lnTo>
                      <a:pt x="100" y="1027"/>
                    </a:lnTo>
                    <a:lnTo>
                      <a:pt x="107" y="1037"/>
                    </a:lnTo>
                    <a:lnTo>
                      <a:pt x="115" y="1047"/>
                    </a:lnTo>
                    <a:lnTo>
                      <a:pt x="120" y="1056"/>
                    </a:lnTo>
                    <a:lnTo>
                      <a:pt x="128" y="1066"/>
                    </a:lnTo>
                    <a:lnTo>
                      <a:pt x="135" y="1077"/>
                    </a:lnTo>
                    <a:lnTo>
                      <a:pt x="119" y="1097"/>
                    </a:lnTo>
                    <a:lnTo>
                      <a:pt x="103" y="1120"/>
                    </a:lnTo>
                    <a:lnTo>
                      <a:pt x="87" y="1143"/>
                    </a:lnTo>
                    <a:lnTo>
                      <a:pt x="74" y="1167"/>
                    </a:lnTo>
                    <a:lnTo>
                      <a:pt x="61" y="1193"/>
                    </a:lnTo>
                    <a:lnTo>
                      <a:pt x="49" y="1219"/>
                    </a:lnTo>
                    <a:lnTo>
                      <a:pt x="38" y="1245"/>
                    </a:lnTo>
                    <a:lnTo>
                      <a:pt x="29" y="1273"/>
                    </a:lnTo>
                    <a:lnTo>
                      <a:pt x="22" y="1299"/>
                    </a:lnTo>
                    <a:lnTo>
                      <a:pt x="14" y="1325"/>
                    </a:lnTo>
                    <a:lnTo>
                      <a:pt x="10" y="1350"/>
                    </a:lnTo>
                    <a:lnTo>
                      <a:pt x="6" y="1376"/>
                    </a:lnTo>
                    <a:lnTo>
                      <a:pt x="3" y="1402"/>
                    </a:lnTo>
                    <a:lnTo>
                      <a:pt x="1" y="1427"/>
                    </a:lnTo>
                    <a:lnTo>
                      <a:pt x="0" y="1453"/>
                    </a:lnTo>
                    <a:lnTo>
                      <a:pt x="1" y="1477"/>
                    </a:lnTo>
                    <a:lnTo>
                      <a:pt x="3" y="1502"/>
                    </a:lnTo>
                    <a:lnTo>
                      <a:pt x="4" y="1527"/>
                    </a:lnTo>
                    <a:lnTo>
                      <a:pt x="9" y="1551"/>
                    </a:lnTo>
                    <a:lnTo>
                      <a:pt x="13" y="1575"/>
                    </a:lnTo>
                    <a:lnTo>
                      <a:pt x="19" y="1598"/>
                    </a:lnTo>
                    <a:lnTo>
                      <a:pt x="26" y="1621"/>
                    </a:lnTo>
                    <a:lnTo>
                      <a:pt x="33" y="1644"/>
                    </a:lnTo>
                    <a:lnTo>
                      <a:pt x="42" y="1666"/>
                    </a:lnTo>
                    <a:lnTo>
                      <a:pt x="52" y="1688"/>
                    </a:lnTo>
                    <a:lnTo>
                      <a:pt x="62" y="1708"/>
                    </a:lnTo>
                    <a:lnTo>
                      <a:pt x="74" y="1729"/>
                    </a:lnTo>
                    <a:lnTo>
                      <a:pt x="87" y="1748"/>
                    </a:lnTo>
                    <a:lnTo>
                      <a:pt x="100" y="1766"/>
                    </a:lnTo>
                    <a:lnTo>
                      <a:pt x="115" y="1784"/>
                    </a:lnTo>
                    <a:lnTo>
                      <a:pt x="129" y="1801"/>
                    </a:lnTo>
                    <a:lnTo>
                      <a:pt x="145" y="1817"/>
                    </a:lnTo>
                    <a:lnTo>
                      <a:pt x="162" y="1832"/>
                    </a:lnTo>
                    <a:lnTo>
                      <a:pt x="180" y="1846"/>
                    </a:lnTo>
                    <a:lnTo>
                      <a:pt x="197" y="1859"/>
                    </a:lnTo>
                    <a:lnTo>
                      <a:pt x="216" y="1872"/>
                    </a:lnTo>
                    <a:lnTo>
                      <a:pt x="236" y="1883"/>
                    </a:lnTo>
                    <a:lnTo>
                      <a:pt x="257" y="1893"/>
                    </a:lnTo>
                    <a:lnTo>
                      <a:pt x="279" y="1902"/>
                    </a:lnTo>
                    <a:lnTo>
                      <a:pt x="300" y="1910"/>
                    </a:lnTo>
                    <a:lnTo>
                      <a:pt x="328" y="1918"/>
                    </a:lnTo>
                    <a:lnTo>
                      <a:pt x="354" y="1923"/>
                    </a:lnTo>
                    <a:lnTo>
                      <a:pt x="382" y="1926"/>
                    </a:lnTo>
                    <a:lnTo>
                      <a:pt x="409" y="1929"/>
                    </a:lnTo>
                    <a:lnTo>
                      <a:pt x="437" y="1928"/>
                    </a:lnTo>
                    <a:lnTo>
                      <a:pt x="463" y="1926"/>
                    </a:lnTo>
                    <a:lnTo>
                      <a:pt x="491" y="1922"/>
                    </a:lnTo>
                    <a:lnTo>
                      <a:pt x="517" y="1918"/>
                    </a:lnTo>
                    <a:lnTo>
                      <a:pt x="544" y="1910"/>
                    </a:lnTo>
                    <a:lnTo>
                      <a:pt x="570" y="1902"/>
                    </a:lnTo>
                    <a:lnTo>
                      <a:pt x="595" y="1890"/>
                    </a:lnTo>
                    <a:lnTo>
                      <a:pt x="621" y="1878"/>
                    </a:lnTo>
                    <a:lnTo>
                      <a:pt x="646" y="1865"/>
                    </a:lnTo>
                    <a:lnTo>
                      <a:pt x="669" y="1849"/>
                    </a:lnTo>
                    <a:lnTo>
                      <a:pt x="692" y="1833"/>
                    </a:lnTo>
                    <a:lnTo>
                      <a:pt x="716" y="1814"/>
                    </a:lnTo>
                    <a:lnTo>
                      <a:pt x="717" y="1838"/>
                    </a:lnTo>
                    <a:lnTo>
                      <a:pt x="721" y="1861"/>
                    </a:lnTo>
                    <a:lnTo>
                      <a:pt x="726" y="1884"/>
                    </a:lnTo>
                    <a:lnTo>
                      <a:pt x="730" y="1906"/>
                    </a:lnTo>
                    <a:lnTo>
                      <a:pt x="737" y="1928"/>
                    </a:lnTo>
                    <a:lnTo>
                      <a:pt x="745" y="1948"/>
                    </a:lnTo>
                    <a:lnTo>
                      <a:pt x="752" y="1970"/>
                    </a:lnTo>
                    <a:lnTo>
                      <a:pt x="762" y="1990"/>
                    </a:lnTo>
                    <a:lnTo>
                      <a:pt x="772" y="2010"/>
                    </a:lnTo>
                    <a:lnTo>
                      <a:pt x="782" y="2029"/>
                    </a:lnTo>
                    <a:lnTo>
                      <a:pt x="794" y="2048"/>
                    </a:lnTo>
                    <a:lnTo>
                      <a:pt x="807" y="2066"/>
                    </a:lnTo>
                    <a:lnTo>
                      <a:pt x="820" y="2083"/>
                    </a:lnTo>
                    <a:lnTo>
                      <a:pt x="835" y="2101"/>
                    </a:lnTo>
                    <a:lnTo>
                      <a:pt x="849" y="2116"/>
                    </a:lnTo>
                    <a:lnTo>
                      <a:pt x="865" y="2132"/>
                    </a:lnTo>
                    <a:lnTo>
                      <a:pt x="881" y="2147"/>
                    </a:lnTo>
                    <a:lnTo>
                      <a:pt x="899" y="2162"/>
                    </a:lnTo>
                    <a:lnTo>
                      <a:pt x="916" y="2175"/>
                    </a:lnTo>
                    <a:lnTo>
                      <a:pt x="935" y="2186"/>
                    </a:lnTo>
                    <a:lnTo>
                      <a:pt x="954" y="2198"/>
                    </a:lnTo>
                    <a:lnTo>
                      <a:pt x="973" y="2209"/>
                    </a:lnTo>
                    <a:lnTo>
                      <a:pt x="993" y="2218"/>
                    </a:lnTo>
                    <a:lnTo>
                      <a:pt x="1013" y="2227"/>
                    </a:lnTo>
                    <a:lnTo>
                      <a:pt x="1034" y="2236"/>
                    </a:lnTo>
                    <a:lnTo>
                      <a:pt x="1055" y="2243"/>
                    </a:lnTo>
                    <a:lnTo>
                      <a:pt x="1077" y="2249"/>
                    </a:lnTo>
                    <a:lnTo>
                      <a:pt x="1099" y="2253"/>
                    </a:lnTo>
                    <a:lnTo>
                      <a:pt x="1121" y="2257"/>
                    </a:lnTo>
                    <a:lnTo>
                      <a:pt x="1144" y="2260"/>
                    </a:lnTo>
                    <a:lnTo>
                      <a:pt x="1167" y="2262"/>
                    </a:lnTo>
                    <a:lnTo>
                      <a:pt x="1190" y="2262"/>
                    </a:lnTo>
                    <a:lnTo>
                      <a:pt x="1215" y="2262"/>
                    </a:lnTo>
                    <a:lnTo>
                      <a:pt x="1240" y="2260"/>
                    </a:lnTo>
                    <a:lnTo>
                      <a:pt x="1263" y="2257"/>
                    </a:lnTo>
                    <a:lnTo>
                      <a:pt x="1286" y="2253"/>
                    </a:lnTo>
                    <a:lnTo>
                      <a:pt x="1309" y="2247"/>
                    </a:lnTo>
                    <a:lnTo>
                      <a:pt x="1333" y="2241"/>
                    </a:lnTo>
                    <a:lnTo>
                      <a:pt x="1354" y="2233"/>
                    </a:lnTo>
                    <a:lnTo>
                      <a:pt x="1376" y="2224"/>
                    </a:lnTo>
                    <a:lnTo>
                      <a:pt x="1396" y="2215"/>
                    </a:lnTo>
                    <a:lnTo>
                      <a:pt x="1417" y="2204"/>
                    </a:lnTo>
                    <a:lnTo>
                      <a:pt x="1437" y="2192"/>
                    </a:lnTo>
                    <a:lnTo>
                      <a:pt x="1456" y="2180"/>
                    </a:lnTo>
                    <a:lnTo>
                      <a:pt x="1475" y="2167"/>
                    </a:lnTo>
                    <a:lnTo>
                      <a:pt x="1494" y="2153"/>
                    </a:lnTo>
                    <a:lnTo>
                      <a:pt x="1511" y="2137"/>
                    </a:lnTo>
                    <a:lnTo>
                      <a:pt x="1527" y="2121"/>
                    </a:lnTo>
                    <a:lnTo>
                      <a:pt x="1543" y="2105"/>
                    </a:lnTo>
                    <a:lnTo>
                      <a:pt x="1558" y="2087"/>
                    </a:lnTo>
                    <a:lnTo>
                      <a:pt x="1572" y="2069"/>
                    </a:lnTo>
                    <a:lnTo>
                      <a:pt x="1585" y="2050"/>
                    </a:lnTo>
                    <a:lnTo>
                      <a:pt x="1598" y="2031"/>
                    </a:lnTo>
                    <a:lnTo>
                      <a:pt x="1610" y="2010"/>
                    </a:lnTo>
                    <a:lnTo>
                      <a:pt x="1620" y="1990"/>
                    </a:lnTo>
                    <a:lnTo>
                      <a:pt x="1629" y="1968"/>
                    </a:lnTo>
                    <a:lnTo>
                      <a:pt x="1637" y="1947"/>
                    </a:lnTo>
                    <a:lnTo>
                      <a:pt x="1645" y="1925"/>
                    </a:lnTo>
                    <a:lnTo>
                      <a:pt x="1652" y="1902"/>
                    </a:lnTo>
                    <a:lnTo>
                      <a:pt x="1658" y="1878"/>
                    </a:lnTo>
                    <a:lnTo>
                      <a:pt x="1661" y="1855"/>
                    </a:lnTo>
                    <a:lnTo>
                      <a:pt x="1665" y="1830"/>
                    </a:lnTo>
                    <a:lnTo>
                      <a:pt x="1667" y="1806"/>
                    </a:lnTo>
                    <a:lnTo>
                      <a:pt x="1667" y="1781"/>
                    </a:lnTo>
                    <a:lnTo>
                      <a:pt x="1667" y="1781"/>
                    </a:lnTo>
                    <a:lnTo>
                      <a:pt x="1667" y="1780"/>
                    </a:lnTo>
                    <a:lnTo>
                      <a:pt x="1667" y="1778"/>
                    </a:lnTo>
                    <a:lnTo>
                      <a:pt x="1667" y="1777"/>
                    </a:lnTo>
                    <a:lnTo>
                      <a:pt x="1667" y="1777"/>
                    </a:lnTo>
                    <a:lnTo>
                      <a:pt x="1667" y="1775"/>
                    </a:lnTo>
                    <a:lnTo>
                      <a:pt x="1667" y="1774"/>
                    </a:lnTo>
                    <a:lnTo>
                      <a:pt x="1667" y="1772"/>
                    </a:lnTo>
                    <a:lnTo>
                      <a:pt x="1690" y="1788"/>
                    </a:lnTo>
                    <a:lnTo>
                      <a:pt x="1713" y="1803"/>
                    </a:lnTo>
                    <a:lnTo>
                      <a:pt x="1738" y="1814"/>
                    </a:lnTo>
                    <a:lnTo>
                      <a:pt x="1761" y="1827"/>
                    </a:lnTo>
                    <a:lnTo>
                      <a:pt x="1786" y="1838"/>
                    </a:lnTo>
                    <a:lnTo>
                      <a:pt x="1812" y="1846"/>
                    </a:lnTo>
                    <a:lnTo>
                      <a:pt x="1836" y="1855"/>
                    </a:lnTo>
                    <a:lnTo>
                      <a:pt x="1863" y="1861"/>
                    </a:lnTo>
                    <a:lnTo>
                      <a:pt x="1887" y="1867"/>
                    </a:lnTo>
                    <a:lnTo>
                      <a:pt x="1913" y="1870"/>
                    </a:lnTo>
                    <a:lnTo>
                      <a:pt x="1939" y="1872"/>
                    </a:lnTo>
                    <a:lnTo>
                      <a:pt x="1966" y="1872"/>
                    </a:lnTo>
                    <a:lnTo>
                      <a:pt x="1990" y="1872"/>
                    </a:lnTo>
                    <a:lnTo>
                      <a:pt x="2016" y="1870"/>
                    </a:lnTo>
                    <a:lnTo>
                      <a:pt x="2041" y="1867"/>
                    </a:lnTo>
                    <a:lnTo>
                      <a:pt x="2066" y="1861"/>
                    </a:lnTo>
                    <a:lnTo>
                      <a:pt x="2088" y="1855"/>
                    </a:lnTo>
                    <a:lnTo>
                      <a:pt x="2108" y="1848"/>
                    </a:lnTo>
                    <a:lnTo>
                      <a:pt x="2128" y="1839"/>
                    </a:lnTo>
                    <a:lnTo>
                      <a:pt x="2147" y="1830"/>
                    </a:lnTo>
                    <a:lnTo>
                      <a:pt x="2166" y="1820"/>
                    </a:lnTo>
                    <a:lnTo>
                      <a:pt x="2183" y="1809"/>
                    </a:lnTo>
                    <a:lnTo>
                      <a:pt x="2199" y="1797"/>
                    </a:lnTo>
                    <a:lnTo>
                      <a:pt x="2215" y="1784"/>
                    </a:lnTo>
                    <a:lnTo>
                      <a:pt x="2230" y="1769"/>
                    </a:lnTo>
                    <a:lnTo>
                      <a:pt x="2244" y="1755"/>
                    </a:lnTo>
                    <a:lnTo>
                      <a:pt x="2257" y="1739"/>
                    </a:lnTo>
                    <a:lnTo>
                      <a:pt x="2271" y="1723"/>
                    </a:lnTo>
                    <a:lnTo>
                      <a:pt x="2281" y="1707"/>
                    </a:lnTo>
                    <a:lnTo>
                      <a:pt x="2291" y="1688"/>
                    </a:lnTo>
                    <a:lnTo>
                      <a:pt x="2301" y="1671"/>
                    </a:lnTo>
                    <a:lnTo>
                      <a:pt x="2310" y="1652"/>
                    </a:lnTo>
                    <a:lnTo>
                      <a:pt x="2317" y="1631"/>
                    </a:lnTo>
                    <a:lnTo>
                      <a:pt x="2323" y="1612"/>
                    </a:lnTo>
                    <a:lnTo>
                      <a:pt x="2329" y="1592"/>
                    </a:lnTo>
                    <a:lnTo>
                      <a:pt x="2333" y="1570"/>
                    </a:lnTo>
                    <a:lnTo>
                      <a:pt x="2336" y="1550"/>
                    </a:lnTo>
                    <a:lnTo>
                      <a:pt x="2339" y="1528"/>
                    </a:lnTo>
                    <a:lnTo>
                      <a:pt x="2339" y="1505"/>
                    </a:lnTo>
                    <a:lnTo>
                      <a:pt x="2339" y="1483"/>
                    </a:lnTo>
                    <a:lnTo>
                      <a:pt x="2339" y="1460"/>
                    </a:lnTo>
                    <a:lnTo>
                      <a:pt x="2336" y="1438"/>
                    </a:lnTo>
                    <a:lnTo>
                      <a:pt x="2333" y="1415"/>
                    </a:lnTo>
                    <a:lnTo>
                      <a:pt x="2329" y="1392"/>
                    </a:lnTo>
                    <a:lnTo>
                      <a:pt x="2323" y="1368"/>
                    </a:lnTo>
                    <a:lnTo>
                      <a:pt x="2316" y="1344"/>
                    </a:lnTo>
                    <a:lnTo>
                      <a:pt x="2308" y="1321"/>
                    </a:lnTo>
                    <a:lnTo>
                      <a:pt x="2300" y="1297"/>
                    </a:lnTo>
                    <a:lnTo>
                      <a:pt x="2285" y="1265"/>
                    </a:lnTo>
                    <a:lnTo>
                      <a:pt x="2268" y="1233"/>
                    </a:lnTo>
                    <a:lnTo>
                      <a:pt x="2250" y="1204"/>
                    </a:lnTo>
                    <a:lnTo>
                      <a:pt x="2230" y="1175"/>
                    </a:lnTo>
                    <a:lnTo>
                      <a:pt x="2210" y="1148"/>
                    </a:lnTo>
                    <a:lnTo>
                      <a:pt x="2186" y="1123"/>
                    </a:lnTo>
                    <a:lnTo>
                      <a:pt x="2163" y="1098"/>
                    </a:lnTo>
                    <a:lnTo>
                      <a:pt x="2138" y="1075"/>
                    </a:lnTo>
                    <a:lnTo>
                      <a:pt x="2165" y="1036"/>
                    </a:lnTo>
                    <a:lnTo>
                      <a:pt x="2189" y="995"/>
                    </a:lnTo>
                    <a:lnTo>
                      <a:pt x="2210" y="953"/>
                    </a:lnTo>
                    <a:lnTo>
                      <a:pt x="2228" y="911"/>
                    </a:lnTo>
                    <a:lnTo>
                      <a:pt x="2243" y="867"/>
                    </a:lnTo>
                    <a:lnTo>
                      <a:pt x="2256" y="825"/>
                    </a:lnTo>
                    <a:lnTo>
                      <a:pt x="2266" y="783"/>
                    </a:lnTo>
                    <a:lnTo>
                      <a:pt x="2272" y="740"/>
                    </a:lnTo>
                    <a:lnTo>
                      <a:pt x="2275" y="719"/>
                    </a:lnTo>
                    <a:lnTo>
                      <a:pt x="2276" y="699"/>
                    </a:lnTo>
                    <a:lnTo>
                      <a:pt x="2276" y="677"/>
                    </a:lnTo>
                    <a:lnTo>
                      <a:pt x="2276" y="657"/>
                    </a:lnTo>
                    <a:lnTo>
                      <a:pt x="2276" y="636"/>
                    </a:lnTo>
                    <a:lnTo>
                      <a:pt x="2275" y="618"/>
                    </a:lnTo>
                    <a:lnTo>
                      <a:pt x="2272" y="597"/>
                    </a:lnTo>
                    <a:lnTo>
                      <a:pt x="2269" y="578"/>
                    </a:lnTo>
                    <a:lnTo>
                      <a:pt x="2265" y="559"/>
                    </a:lnTo>
                    <a:lnTo>
                      <a:pt x="2260" y="542"/>
                    </a:lnTo>
                    <a:lnTo>
                      <a:pt x="2255" y="525"/>
                    </a:lnTo>
                    <a:lnTo>
                      <a:pt x="2247" y="507"/>
                    </a:lnTo>
                    <a:lnTo>
                      <a:pt x="2240" y="490"/>
                    </a:lnTo>
                    <a:lnTo>
                      <a:pt x="2233" y="474"/>
                    </a:lnTo>
                    <a:lnTo>
                      <a:pt x="2224" y="458"/>
                    </a:lnTo>
                    <a:lnTo>
                      <a:pt x="2214" y="443"/>
                    </a:lnTo>
                    <a:lnTo>
                      <a:pt x="2204" y="430"/>
                    </a:lnTo>
                    <a:lnTo>
                      <a:pt x="2194" y="417"/>
                    </a:lnTo>
                    <a:lnTo>
                      <a:pt x="2183" y="407"/>
                    </a:lnTo>
                    <a:lnTo>
                      <a:pt x="2173" y="395"/>
                    </a:lnTo>
                    <a:lnTo>
                      <a:pt x="2162" y="385"/>
                    </a:lnTo>
                    <a:lnTo>
                      <a:pt x="2150" y="376"/>
                    </a:lnTo>
                    <a:lnTo>
                      <a:pt x="2137" y="368"/>
                    </a:lnTo>
                    <a:lnTo>
                      <a:pt x="2124" y="360"/>
                    </a:lnTo>
                    <a:lnTo>
                      <a:pt x="2112" y="355"/>
                    </a:lnTo>
                    <a:lnTo>
                      <a:pt x="2098" y="347"/>
                    </a:lnTo>
                    <a:lnTo>
                      <a:pt x="2085" y="343"/>
                    </a:lnTo>
                    <a:lnTo>
                      <a:pt x="2070" y="337"/>
                    </a:lnTo>
                    <a:lnTo>
                      <a:pt x="2056" y="334"/>
                    </a:lnTo>
                    <a:lnTo>
                      <a:pt x="2041" y="331"/>
                    </a:lnTo>
                    <a:lnTo>
                      <a:pt x="2027" y="329"/>
                    </a:lnTo>
                    <a:lnTo>
                      <a:pt x="2012" y="327"/>
                    </a:lnTo>
                    <a:lnTo>
                      <a:pt x="1996" y="326"/>
                    </a:lnTo>
                    <a:lnTo>
                      <a:pt x="1982" y="326"/>
                    </a:lnTo>
                    <a:lnTo>
                      <a:pt x="1966" y="326"/>
                    </a:lnTo>
                    <a:lnTo>
                      <a:pt x="1950" y="327"/>
                    </a:lnTo>
                    <a:lnTo>
                      <a:pt x="1918" y="333"/>
                    </a:lnTo>
                    <a:lnTo>
                      <a:pt x="1884" y="340"/>
                    </a:lnTo>
                    <a:lnTo>
                      <a:pt x="1852" y="350"/>
                    </a:lnTo>
                    <a:lnTo>
                      <a:pt x="1819" y="363"/>
                    </a:lnTo>
                    <a:lnTo>
                      <a:pt x="1787" y="379"/>
                    </a:lnTo>
                    <a:lnTo>
                      <a:pt x="1754" y="398"/>
                    </a:lnTo>
                    <a:close/>
                  </a:path>
                </a:pathLst>
              </a:custGeom>
              <a:gradFill rotWithShape="0">
                <a:gsLst>
                  <a:gs pos="0">
                    <a:srgbClr val="00CC99"/>
                  </a:gs>
                  <a:gs pos="50000">
                    <a:srgbClr val="00CC99">
                      <a:gamma/>
                      <a:tint val="30196"/>
                      <a:invGamma/>
                    </a:srgbClr>
                  </a:gs>
                  <a:gs pos="100000">
                    <a:srgbClr val="00CC99"/>
                  </a:gs>
                </a:gsLst>
                <a:lin ang="2700000" scaled="1"/>
              </a:gradFill>
              <a:ln w="9525" cap="flat" cmpd="sng">
                <a:noFill/>
                <a:prstDash val="solid"/>
                <a:round/>
                <a:headEnd type="none" w="med" len="med"/>
                <a:tailEnd type="none" w="med" len="med"/>
              </a:ln>
              <a:effectLst/>
            </p:spPr>
            <p:txBody>
              <a:bodyPr/>
              <a:lstStyle/>
              <a:p>
                <a:endParaRPr lang="en-US"/>
              </a:p>
            </p:txBody>
          </p:sp>
        </p:grpSp>
        <p:sp>
          <p:nvSpPr>
            <p:cNvPr id="190499" name="Text Box 35"/>
            <p:cNvSpPr txBox="1">
              <a:spLocks noChangeArrowheads="1"/>
            </p:cNvSpPr>
            <p:nvPr/>
          </p:nvSpPr>
          <p:spPr bwMode="auto">
            <a:xfrm>
              <a:off x="3888" y="3072"/>
              <a:ext cx="126" cy="192"/>
            </a:xfrm>
            <a:prstGeom prst="rect">
              <a:avLst/>
            </a:prstGeom>
            <a:noFill/>
            <a:ln w="12700">
              <a:noFill/>
              <a:miter lim="800000"/>
              <a:headEnd/>
              <a:tailEnd/>
            </a:ln>
            <a:effectLst/>
          </p:spPr>
          <p:txBody>
            <a:bodyPr wrap="none">
              <a:spAutoFit/>
            </a:bodyPr>
            <a:lstStyle/>
            <a:p>
              <a:pPr>
                <a:lnSpc>
                  <a:spcPct val="100000"/>
                </a:lnSpc>
              </a:pPr>
              <a:endParaRPr lang="en-US" sz="1400" b="1">
                <a:latin typeface="Times" pitchFamily="18" charset="0"/>
              </a:endParaRPr>
            </a:p>
          </p:txBody>
        </p:sp>
      </p:grpSp>
      <p:graphicFrame>
        <p:nvGraphicFramePr>
          <p:cNvPr id="190500" name="Object 36"/>
          <p:cNvGraphicFramePr>
            <a:graphicFrameLocks noChangeAspect="1"/>
          </p:cNvGraphicFramePr>
          <p:nvPr/>
        </p:nvGraphicFramePr>
        <p:xfrm>
          <a:off x="3810000" y="1524000"/>
          <a:ext cx="484188" cy="327025"/>
        </p:xfrm>
        <a:graphic>
          <a:graphicData uri="http://schemas.openxmlformats.org/presentationml/2006/ole">
            <p:oleObj spid="_x0000_s1027" name="Clip" r:id="rId5" imgW="2031120" imgH="2788920" progId="">
              <p:embed/>
            </p:oleObj>
          </a:graphicData>
        </a:graphic>
      </p:graphicFrame>
      <p:sp>
        <p:nvSpPr>
          <p:cNvPr id="190501" name="Text Box 37"/>
          <p:cNvSpPr txBox="1">
            <a:spLocks noChangeArrowheads="1"/>
          </p:cNvSpPr>
          <p:nvPr/>
        </p:nvSpPr>
        <p:spPr bwMode="auto">
          <a:xfrm>
            <a:off x="2514600" y="1219200"/>
            <a:ext cx="1606550" cy="366713"/>
          </a:xfrm>
          <a:prstGeom prst="rect">
            <a:avLst/>
          </a:prstGeom>
          <a:noFill/>
          <a:ln w="9525">
            <a:noFill/>
            <a:miter lim="800000"/>
            <a:headEnd/>
            <a:tailEnd/>
          </a:ln>
          <a:effectLst/>
        </p:spPr>
        <p:txBody>
          <a:bodyPr wrap="none">
            <a:spAutoFit/>
          </a:bodyPr>
          <a:lstStyle/>
          <a:p>
            <a:pPr eaLnBrk="1" hangingPunct="1">
              <a:lnSpc>
                <a:spcPct val="100000"/>
              </a:lnSpc>
            </a:pPr>
            <a:r>
              <a:rPr lang="en-US" sz="1800">
                <a:latin typeface="AvantGarde" pitchFamily="34" charset="0"/>
              </a:rPr>
              <a:t>Home Agent</a:t>
            </a:r>
          </a:p>
        </p:txBody>
      </p:sp>
      <p:sp>
        <p:nvSpPr>
          <p:cNvPr id="190502" name="Line 38"/>
          <p:cNvSpPr>
            <a:spLocks noChangeShapeType="1"/>
          </p:cNvSpPr>
          <p:nvPr/>
        </p:nvSpPr>
        <p:spPr bwMode="auto">
          <a:xfrm flipH="1" flipV="1">
            <a:off x="2590800" y="2438400"/>
            <a:ext cx="2819400" cy="304800"/>
          </a:xfrm>
          <a:prstGeom prst="line">
            <a:avLst/>
          </a:prstGeom>
          <a:noFill/>
          <a:ln w="9525">
            <a:solidFill>
              <a:schemeClr val="tx1"/>
            </a:solidFill>
            <a:round/>
            <a:headEnd/>
            <a:tailEnd type="triangle" w="med" len="med"/>
          </a:ln>
          <a:effectLst/>
        </p:spPr>
        <p:txBody>
          <a:bodyPr/>
          <a:lstStyle/>
          <a:p>
            <a:endParaRPr lang="en-US"/>
          </a:p>
        </p:txBody>
      </p:sp>
      <p:sp>
        <p:nvSpPr>
          <p:cNvPr id="190503" name="Line 39"/>
          <p:cNvSpPr>
            <a:spLocks noChangeShapeType="1"/>
          </p:cNvSpPr>
          <p:nvPr/>
        </p:nvSpPr>
        <p:spPr bwMode="auto">
          <a:xfrm flipH="1">
            <a:off x="2514600" y="1676400"/>
            <a:ext cx="1219200" cy="609600"/>
          </a:xfrm>
          <a:prstGeom prst="line">
            <a:avLst/>
          </a:prstGeom>
          <a:noFill/>
          <a:ln w="9525">
            <a:solidFill>
              <a:schemeClr val="tx1"/>
            </a:solidFill>
            <a:round/>
            <a:headEnd/>
            <a:tailEnd type="triangle" w="med" len="med"/>
          </a:ln>
          <a:effectLst/>
        </p:spPr>
        <p:txBody>
          <a:bodyPr/>
          <a:lstStyle/>
          <a:p>
            <a:endParaRPr lang="en-US"/>
          </a:p>
        </p:txBody>
      </p:sp>
      <p:sp>
        <p:nvSpPr>
          <p:cNvPr id="190504" name="Text Box 40"/>
          <p:cNvSpPr txBox="1">
            <a:spLocks noChangeArrowheads="1"/>
          </p:cNvSpPr>
          <p:nvPr/>
        </p:nvSpPr>
        <p:spPr bwMode="auto">
          <a:xfrm>
            <a:off x="5638800" y="2819400"/>
            <a:ext cx="2514600" cy="336550"/>
          </a:xfrm>
          <a:prstGeom prst="rect">
            <a:avLst/>
          </a:prstGeom>
          <a:noFill/>
          <a:ln w="9525">
            <a:noFill/>
            <a:miter lim="800000"/>
            <a:headEnd/>
            <a:tailEnd/>
          </a:ln>
          <a:effectLst/>
        </p:spPr>
        <p:txBody>
          <a:bodyPr>
            <a:spAutoFit/>
          </a:bodyPr>
          <a:lstStyle/>
          <a:p>
            <a:pPr eaLnBrk="1" hangingPunct="1">
              <a:lnSpc>
                <a:spcPct val="100000"/>
              </a:lnSpc>
            </a:pPr>
            <a:r>
              <a:rPr lang="en-US" sz="1600">
                <a:latin typeface="AvantGarde" pitchFamily="34" charset="0"/>
              </a:rPr>
              <a:t>correspondent node</a:t>
            </a:r>
          </a:p>
        </p:txBody>
      </p:sp>
      <p:pic>
        <p:nvPicPr>
          <p:cNvPr id="190505" name="Picture 41" descr="C:\Users\Andrej\3G\pics\02_7110.tif"/>
          <p:cNvPicPr>
            <a:picLocks noChangeAspect="1" noChangeArrowheads="1"/>
          </p:cNvPicPr>
          <p:nvPr/>
        </p:nvPicPr>
        <p:blipFill>
          <a:blip r:embed="rId4" cstate="print"/>
          <a:srcRect b="5170"/>
          <a:stretch>
            <a:fillRect/>
          </a:stretch>
        </p:blipFill>
        <p:spPr bwMode="auto">
          <a:xfrm>
            <a:off x="5181600" y="2438400"/>
            <a:ext cx="522288" cy="962025"/>
          </a:xfrm>
          <a:prstGeom prst="rect">
            <a:avLst/>
          </a:prstGeom>
          <a:noFill/>
        </p:spPr>
      </p:pic>
      <p:pic>
        <p:nvPicPr>
          <p:cNvPr id="190506" name="Picture 42" descr="C:\Users\Andrej\3G\pics\02_7110.tif"/>
          <p:cNvPicPr>
            <a:picLocks noChangeAspect="1" noChangeArrowheads="1"/>
          </p:cNvPicPr>
          <p:nvPr/>
        </p:nvPicPr>
        <p:blipFill>
          <a:blip r:embed="rId4" cstate="print"/>
          <a:srcRect b="5170"/>
          <a:stretch>
            <a:fillRect/>
          </a:stretch>
        </p:blipFill>
        <p:spPr bwMode="auto">
          <a:xfrm>
            <a:off x="6324600" y="762000"/>
            <a:ext cx="522288" cy="962025"/>
          </a:xfrm>
          <a:prstGeom prst="rect">
            <a:avLst/>
          </a:prstGeom>
          <a:noFill/>
        </p:spPr>
      </p:pic>
      <p:sp>
        <p:nvSpPr>
          <p:cNvPr id="190507" name="Line 43"/>
          <p:cNvSpPr>
            <a:spLocks noChangeShapeType="1"/>
          </p:cNvSpPr>
          <p:nvPr/>
        </p:nvSpPr>
        <p:spPr bwMode="auto">
          <a:xfrm flipH="1">
            <a:off x="4419600" y="1066800"/>
            <a:ext cx="1981200" cy="381000"/>
          </a:xfrm>
          <a:prstGeom prst="line">
            <a:avLst/>
          </a:prstGeom>
          <a:noFill/>
          <a:ln w="12700">
            <a:solidFill>
              <a:schemeClr val="tx1"/>
            </a:solidFill>
            <a:round/>
            <a:headEnd/>
            <a:tailEnd type="triangle" w="med" len="med"/>
          </a:ln>
          <a:effectLst/>
        </p:spPr>
        <p:txBody>
          <a:bodyPr lIns="90488" tIns="44450" rIns="90488" bIns="44450"/>
          <a:lstStyle/>
          <a:p>
            <a:endParaRPr lang="en-US"/>
          </a:p>
        </p:txBody>
      </p:sp>
      <p:sp>
        <p:nvSpPr>
          <p:cNvPr id="190508" name="Text Box 44"/>
          <p:cNvSpPr txBox="1">
            <a:spLocks noChangeArrowheads="1"/>
          </p:cNvSpPr>
          <p:nvPr/>
        </p:nvSpPr>
        <p:spPr bwMode="auto">
          <a:xfrm>
            <a:off x="6019800" y="3048000"/>
            <a:ext cx="1428750" cy="309563"/>
          </a:xfrm>
          <a:prstGeom prst="rect">
            <a:avLst/>
          </a:prstGeom>
          <a:noFill/>
          <a:ln w="12700">
            <a:noFill/>
            <a:miter lim="800000"/>
            <a:headEnd/>
            <a:tailEnd/>
          </a:ln>
          <a:effectLst/>
        </p:spPr>
        <p:txBody>
          <a:bodyPr wrap="none" lIns="90488" tIns="44450" rIns="90488" bIns="44450">
            <a:spAutoFit/>
          </a:bodyPr>
          <a:lstStyle/>
          <a:p>
            <a:pPr>
              <a:spcBef>
                <a:spcPct val="40000"/>
              </a:spcBef>
              <a:buClr>
                <a:schemeClr val="accent1"/>
              </a:buClr>
            </a:pPr>
            <a:r>
              <a:rPr lang="en-US" sz="1600">
                <a:latin typeface="Bookman Old Style" pitchFamily="18" charset="0"/>
              </a:rPr>
              <a:t>with binding</a:t>
            </a:r>
          </a:p>
        </p:txBody>
      </p:sp>
      <p:sp>
        <p:nvSpPr>
          <p:cNvPr id="190509" name="Rectangle 45"/>
          <p:cNvSpPr>
            <a:spLocks noChangeArrowheads="1"/>
          </p:cNvSpPr>
          <p:nvPr/>
        </p:nvSpPr>
        <p:spPr bwMode="auto">
          <a:xfrm>
            <a:off x="6553200" y="1371600"/>
            <a:ext cx="1873250" cy="333375"/>
          </a:xfrm>
          <a:prstGeom prst="rect">
            <a:avLst/>
          </a:prstGeom>
          <a:noFill/>
          <a:ln w="12700">
            <a:noFill/>
            <a:miter lim="800000"/>
            <a:headEnd/>
            <a:tailEnd/>
          </a:ln>
          <a:effectLst/>
        </p:spPr>
        <p:txBody>
          <a:bodyPr wrap="none" lIns="90488" tIns="44450" rIns="90488" bIns="44450">
            <a:spAutoFit/>
          </a:bodyPr>
          <a:lstStyle/>
          <a:p>
            <a:pPr eaLnBrk="1" hangingPunct="1">
              <a:lnSpc>
                <a:spcPct val="100000"/>
              </a:lnSpc>
            </a:pPr>
            <a:r>
              <a:rPr lang="en-US" sz="1600">
                <a:latin typeface="AvantGarde" pitchFamily="34" charset="0"/>
              </a:rPr>
              <a:t>correspondent node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04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04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04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046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1904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685800" y="228600"/>
            <a:ext cx="7772400" cy="685800"/>
          </a:xfrm>
        </p:spPr>
        <p:txBody>
          <a:bodyPr/>
          <a:lstStyle/>
          <a:p>
            <a:r>
              <a:rPr lang="en-US" sz="2800" dirty="0"/>
              <a:t>Mobile </a:t>
            </a:r>
            <a:r>
              <a:rPr lang="en-US" sz="2800" dirty="0" smtClean="0"/>
              <a:t>IPv4 </a:t>
            </a:r>
            <a:r>
              <a:rPr lang="en-US" sz="2800" dirty="0"/>
              <a:t>protocol overview</a:t>
            </a:r>
          </a:p>
        </p:txBody>
      </p:sp>
      <p:sp>
        <p:nvSpPr>
          <p:cNvPr id="190467" name="Rectangle 3"/>
          <p:cNvSpPr>
            <a:spLocks noGrp="1" noChangeArrowheads="1"/>
          </p:cNvSpPr>
          <p:nvPr>
            <p:ph type="body" idx="1"/>
          </p:nvPr>
        </p:nvSpPr>
        <p:spPr>
          <a:xfrm>
            <a:off x="148771" y="3490684"/>
            <a:ext cx="8995229" cy="2982687"/>
          </a:xfrm>
        </p:spPr>
        <p:txBody>
          <a:bodyPr>
            <a:normAutofit fontScale="92500" lnSpcReduction="20000"/>
          </a:bodyPr>
          <a:lstStyle/>
          <a:p>
            <a:pPr>
              <a:spcBef>
                <a:spcPct val="0"/>
              </a:spcBef>
            </a:pPr>
            <a:r>
              <a:rPr lang="en-US" i="1" dirty="0" smtClean="0"/>
              <a:t>Seamless </a:t>
            </a:r>
            <a:r>
              <a:rPr lang="en-US" i="1" dirty="0"/>
              <a:t>Roaming</a:t>
            </a:r>
            <a:r>
              <a:rPr lang="en-US" dirty="0"/>
              <a:t>: Mobile Node appears “</a:t>
            </a:r>
            <a:r>
              <a:rPr lang="en-US" i="1" dirty="0"/>
              <a:t>always on</a:t>
            </a:r>
            <a:r>
              <a:rPr lang="en-US" dirty="0"/>
              <a:t>” home </a:t>
            </a:r>
            <a:r>
              <a:rPr lang="en-US" dirty="0" smtClean="0"/>
              <a:t>network</a:t>
            </a:r>
          </a:p>
          <a:p>
            <a:pPr>
              <a:spcBef>
                <a:spcPct val="0"/>
              </a:spcBef>
            </a:pPr>
            <a:r>
              <a:rPr lang="en-US" dirty="0" smtClean="0"/>
              <a:t>Foreign Agent supplies Care-of Address in Agent Advertisement</a:t>
            </a:r>
            <a:endParaRPr lang="en-US" dirty="0"/>
          </a:p>
          <a:p>
            <a:pPr>
              <a:spcBef>
                <a:spcPct val="0"/>
              </a:spcBef>
            </a:pPr>
            <a:r>
              <a:rPr lang="en-US" dirty="0" smtClean="0"/>
              <a:t>Or, </a:t>
            </a:r>
            <a:r>
              <a:rPr lang="en-US" dirty="0" smtClean="0"/>
              <a:t>MN a</a:t>
            </a:r>
            <a:r>
              <a:rPr lang="en-US" dirty="0" smtClean="0"/>
              <a:t>ddress allocation </a:t>
            </a:r>
            <a:r>
              <a:rPr lang="en-US" dirty="0">
                <a:sym typeface="Wingdings" pitchFamily="2" charset="2"/>
              </a:rPr>
              <a:t></a:t>
            </a:r>
            <a:r>
              <a:rPr lang="en-US" dirty="0"/>
              <a:t> care-of address</a:t>
            </a:r>
          </a:p>
          <a:p>
            <a:pPr>
              <a:spcBef>
                <a:spcPct val="0"/>
              </a:spcBef>
            </a:pPr>
            <a:r>
              <a:rPr lang="en-US" dirty="0" smtClean="0"/>
              <a:t>Registration Request </a:t>
            </a:r>
            <a:r>
              <a:rPr lang="en-US" dirty="0" smtClean="0">
                <a:sym typeface="Wingdings" pitchFamily="2" charset="2"/>
              </a:rPr>
              <a:t></a:t>
            </a:r>
            <a:r>
              <a:rPr lang="en-US" dirty="0" smtClean="0"/>
              <a:t> </a:t>
            </a:r>
            <a:r>
              <a:rPr lang="en-US" dirty="0"/>
              <a:t>home </a:t>
            </a:r>
            <a:r>
              <a:rPr lang="en-US" dirty="0" smtClean="0"/>
              <a:t>agent</a:t>
            </a:r>
            <a:endParaRPr lang="en-US" dirty="0"/>
          </a:p>
          <a:p>
            <a:pPr lvl="1"/>
            <a:r>
              <a:rPr lang="en-US" dirty="0"/>
              <a:t>(home address, care-of address, </a:t>
            </a:r>
            <a:r>
              <a:rPr lang="en-US" dirty="0" smtClean="0"/>
              <a:t>registration </a:t>
            </a:r>
            <a:r>
              <a:rPr lang="en-US" dirty="0"/>
              <a:t>lifetime)</a:t>
            </a:r>
          </a:p>
        </p:txBody>
      </p:sp>
      <p:grpSp>
        <p:nvGrpSpPr>
          <p:cNvPr id="4" name="Group 13"/>
          <p:cNvGrpSpPr>
            <a:grpSpLocks/>
          </p:cNvGrpSpPr>
          <p:nvPr/>
        </p:nvGrpSpPr>
        <p:grpSpPr bwMode="auto">
          <a:xfrm>
            <a:off x="2133600" y="1905000"/>
            <a:ext cx="1125538" cy="685800"/>
            <a:chOff x="3744" y="3024"/>
            <a:chExt cx="768" cy="432"/>
          </a:xfrm>
        </p:grpSpPr>
        <p:grpSp>
          <p:nvGrpSpPr>
            <p:cNvPr id="5" name="Group 14"/>
            <p:cNvGrpSpPr>
              <a:grpSpLocks/>
            </p:cNvGrpSpPr>
            <p:nvPr/>
          </p:nvGrpSpPr>
          <p:grpSpPr bwMode="auto">
            <a:xfrm>
              <a:off x="3744" y="3024"/>
              <a:ext cx="768" cy="432"/>
              <a:chOff x="1097" y="1656"/>
              <a:chExt cx="1187" cy="762"/>
            </a:xfrm>
          </p:grpSpPr>
          <p:sp>
            <p:nvSpPr>
              <p:cNvPr id="190479" name="Oval 15"/>
              <p:cNvSpPr>
                <a:spLocks noChangeArrowheads="1"/>
              </p:cNvSpPr>
              <p:nvPr/>
            </p:nvSpPr>
            <p:spPr bwMode="auto">
              <a:xfrm rot="892054">
                <a:off x="1097" y="1785"/>
                <a:ext cx="372" cy="279"/>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80" name="Oval 16"/>
              <p:cNvSpPr>
                <a:spLocks noChangeArrowheads="1"/>
              </p:cNvSpPr>
              <p:nvPr/>
            </p:nvSpPr>
            <p:spPr bwMode="auto">
              <a:xfrm>
                <a:off x="1930" y="1760"/>
                <a:ext cx="321" cy="306"/>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81" name="Oval 17"/>
              <p:cNvSpPr>
                <a:spLocks noChangeArrowheads="1"/>
              </p:cNvSpPr>
              <p:nvPr/>
            </p:nvSpPr>
            <p:spPr bwMode="auto">
              <a:xfrm rot="-5078581">
                <a:off x="1527" y="1991"/>
                <a:ext cx="350" cy="503"/>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82" name="Oval 18"/>
              <p:cNvSpPr>
                <a:spLocks noChangeArrowheads="1"/>
              </p:cNvSpPr>
              <p:nvPr/>
            </p:nvSpPr>
            <p:spPr bwMode="auto">
              <a:xfrm rot="-5825252">
                <a:off x="1948" y="1954"/>
                <a:ext cx="28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83" name="Oval 19"/>
              <p:cNvSpPr>
                <a:spLocks noChangeArrowheads="1"/>
              </p:cNvSpPr>
              <p:nvPr/>
            </p:nvSpPr>
            <p:spPr bwMode="auto">
              <a:xfrm rot="-4491197">
                <a:off x="1144" y="1961"/>
                <a:ext cx="29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84" name="Freeform 20"/>
              <p:cNvSpPr>
                <a:spLocks/>
              </p:cNvSpPr>
              <p:nvPr/>
            </p:nvSpPr>
            <p:spPr bwMode="auto">
              <a:xfrm>
                <a:off x="1101" y="1656"/>
                <a:ext cx="1183" cy="718"/>
              </a:xfrm>
              <a:custGeom>
                <a:avLst/>
                <a:gdLst/>
                <a:ahLst/>
                <a:cxnLst>
                  <a:cxn ang="0">
                    <a:pos x="1694" y="215"/>
                  </a:cxn>
                  <a:cxn ang="0">
                    <a:pos x="1598" y="95"/>
                  </a:cxn>
                  <a:cxn ang="0">
                    <a:pos x="1520" y="44"/>
                  </a:cxn>
                  <a:cxn ang="0">
                    <a:pos x="1431" y="22"/>
                  </a:cxn>
                  <a:cxn ang="0">
                    <a:pos x="1311" y="45"/>
                  </a:cxn>
                  <a:cxn ang="0">
                    <a:pos x="1200" y="127"/>
                  </a:cxn>
                  <a:cxn ang="0">
                    <a:pos x="1119" y="207"/>
                  </a:cxn>
                  <a:cxn ang="0">
                    <a:pos x="1026" y="80"/>
                  </a:cxn>
                  <a:cxn ang="0">
                    <a:pos x="904" y="9"/>
                  </a:cxn>
                  <a:cxn ang="0">
                    <a:pos x="785" y="5"/>
                  </a:cxn>
                  <a:cxn ang="0">
                    <a:pos x="692" y="42"/>
                  </a:cxn>
                  <a:cxn ang="0">
                    <a:pos x="612" y="114"/>
                  </a:cxn>
                  <a:cxn ang="0">
                    <a:pos x="550" y="212"/>
                  </a:cxn>
                  <a:cxn ang="0">
                    <a:pos x="508" y="333"/>
                  </a:cxn>
                  <a:cxn ang="0">
                    <a:pos x="470" y="430"/>
                  </a:cxn>
                  <a:cxn ang="0">
                    <a:pos x="338" y="379"/>
                  </a:cxn>
                  <a:cxn ang="0">
                    <a:pos x="209" y="382"/>
                  </a:cxn>
                  <a:cxn ang="0">
                    <a:pos x="106" y="436"/>
                  </a:cxn>
                  <a:cxn ang="0">
                    <a:pos x="42" y="520"/>
                  </a:cxn>
                  <a:cxn ang="0">
                    <a:pos x="7" y="628"/>
                  </a:cxn>
                  <a:cxn ang="0">
                    <a:pos x="4" y="753"/>
                  </a:cxn>
                  <a:cxn ang="0">
                    <a:pos x="33" y="885"/>
                  </a:cxn>
                  <a:cxn ang="0">
                    <a:pos x="88" y="1005"/>
                  </a:cxn>
                  <a:cxn ang="0">
                    <a:pos x="128" y="1066"/>
                  </a:cxn>
                  <a:cxn ang="0">
                    <a:pos x="61" y="1193"/>
                  </a:cxn>
                  <a:cxn ang="0">
                    <a:pos x="10" y="1350"/>
                  </a:cxn>
                  <a:cxn ang="0">
                    <a:pos x="3" y="1502"/>
                  </a:cxn>
                  <a:cxn ang="0">
                    <a:pos x="33" y="1644"/>
                  </a:cxn>
                  <a:cxn ang="0">
                    <a:pos x="100" y="1766"/>
                  </a:cxn>
                  <a:cxn ang="0">
                    <a:pos x="197" y="1859"/>
                  </a:cxn>
                  <a:cxn ang="0">
                    <a:pos x="328" y="1918"/>
                  </a:cxn>
                  <a:cxn ang="0">
                    <a:pos x="491" y="1922"/>
                  </a:cxn>
                  <a:cxn ang="0">
                    <a:pos x="646" y="1865"/>
                  </a:cxn>
                  <a:cxn ang="0">
                    <a:pos x="726" y="1884"/>
                  </a:cxn>
                  <a:cxn ang="0">
                    <a:pos x="772" y="2010"/>
                  </a:cxn>
                  <a:cxn ang="0">
                    <a:pos x="849" y="2116"/>
                  </a:cxn>
                  <a:cxn ang="0">
                    <a:pos x="954" y="2198"/>
                  </a:cxn>
                  <a:cxn ang="0">
                    <a:pos x="1077" y="2249"/>
                  </a:cxn>
                  <a:cxn ang="0">
                    <a:pos x="1215" y="2262"/>
                  </a:cxn>
                  <a:cxn ang="0">
                    <a:pos x="1354" y="2233"/>
                  </a:cxn>
                  <a:cxn ang="0">
                    <a:pos x="1475" y="2167"/>
                  </a:cxn>
                  <a:cxn ang="0">
                    <a:pos x="1572" y="2069"/>
                  </a:cxn>
                  <a:cxn ang="0">
                    <a:pos x="1637" y="1947"/>
                  </a:cxn>
                  <a:cxn ang="0">
                    <a:pos x="1667" y="1806"/>
                  </a:cxn>
                  <a:cxn ang="0">
                    <a:pos x="1667" y="1777"/>
                  </a:cxn>
                  <a:cxn ang="0">
                    <a:pos x="1738" y="1814"/>
                  </a:cxn>
                  <a:cxn ang="0">
                    <a:pos x="1887" y="1867"/>
                  </a:cxn>
                  <a:cxn ang="0">
                    <a:pos x="2041" y="1867"/>
                  </a:cxn>
                  <a:cxn ang="0">
                    <a:pos x="2166" y="1820"/>
                  </a:cxn>
                  <a:cxn ang="0">
                    <a:pos x="2257" y="1739"/>
                  </a:cxn>
                  <a:cxn ang="0">
                    <a:pos x="2317" y="1631"/>
                  </a:cxn>
                  <a:cxn ang="0">
                    <a:pos x="2339" y="1505"/>
                  </a:cxn>
                  <a:cxn ang="0">
                    <a:pos x="2323" y="1368"/>
                  </a:cxn>
                  <a:cxn ang="0">
                    <a:pos x="2250" y="1204"/>
                  </a:cxn>
                  <a:cxn ang="0">
                    <a:pos x="2165" y="1036"/>
                  </a:cxn>
                  <a:cxn ang="0">
                    <a:pos x="2266" y="783"/>
                  </a:cxn>
                  <a:cxn ang="0">
                    <a:pos x="2276" y="636"/>
                  </a:cxn>
                  <a:cxn ang="0">
                    <a:pos x="2255" y="525"/>
                  </a:cxn>
                  <a:cxn ang="0">
                    <a:pos x="2204" y="430"/>
                  </a:cxn>
                  <a:cxn ang="0">
                    <a:pos x="2137" y="368"/>
                  </a:cxn>
                  <a:cxn ang="0">
                    <a:pos x="2056" y="334"/>
                  </a:cxn>
                  <a:cxn ang="0">
                    <a:pos x="1966" y="326"/>
                  </a:cxn>
                  <a:cxn ang="0">
                    <a:pos x="1787" y="379"/>
                  </a:cxn>
                </a:cxnLst>
                <a:rect l="0" t="0" r="r" b="b"/>
                <a:pathLst>
                  <a:path w="2339" h="2262">
                    <a:moveTo>
                      <a:pt x="1754" y="398"/>
                    </a:moveTo>
                    <a:lnTo>
                      <a:pt x="1746" y="359"/>
                    </a:lnTo>
                    <a:lnTo>
                      <a:pt x="1736" y="321"/>
                    </a:lnTo>
                    <a:lnTo>
                      <a:pt x="1725" y="283"/>
                    </a:lnTo>
                    <a:lnTo>
                      <a:pt x="1710" y="249"/>
                    </a:lnTo>
                    <a:lnTo>
                      <a:pt x="1694" y="215"/>
                    </a:lnTo>
                    <a:lnTo>
                      <a:pt x="1675" y="185"/>
                    </a:lnTo>
                    <a:lnTo>
                      <a:pt x="1655" y="156"/>
                    </a:lnTo>
                    <a:lnTo>
                      <a:pt x="1635" y="130"/>
                    </a:lnTo>
                    <a:lnTo>
                      <a:pt x="1623" y="116"/>
                    </a:lnTo>
                    <a:lnTo>
                      <a:pt x="1611" y="105"/>
                    </a:lnTo>
                    <a:lnTo>
                      <a:pt x="1598" y="95"/>
                    </a:lnTo>
                    <a:lnTo>
                      <a:pt x="1587" y="85"/>
                    </a:lnTo>
                    <a:lnTo>
                      <a:pt x="1574" y="74"/>
                    </a:lnTo>
                    <a:lnTo>
                      <a:pt x="1561" y="66"/>
                    </a:lnTo>
                    <a:lnTo>
                      <a:pt x="1547" y="57"/>
                    </a:lnTo>
                    <a:lnTo>
                      <a:pt x="1534" y="50"/>
                    </a:lnTo>
                    <a:lnTo>
                      <a:pt x="1520" y="44"/>
                    </a:lnTo>
                    <a:lnTo>
                      <a:pt x="1505" y="38"/>
                    </a:lnTo>
                    <a:lnTo>
                      <a:pt x="1491" y="32"/>
                    </a:lnTo>
                    <a:lnTo>
                      <a:pt x="1476" y="29"/>
                    </a:lnTo>
                    <a:lnTo>
                      <a:pt x="1462" y="25"/>
                    </a:lnTo>
                    <a:lnTo>
                      <a:pt x="1447" y="24"/>
                    </a:lnTo>
                    <a:lnTo>
                      <a:pt x="1431" y="22"/>
                    </a:lnTo>
                    <a:lnTo>
                      <a:pt x="1417" y="22"/>
                    </a:lnTo>
                    <a:lnTo>
                      <a:pt x="1395" y="22"/>
                    </a:lnTo>
                    <a:lnTo>
                      <a:pt x="1373" y="25"/>
                    </a:lnTo>
                    <a:lnTo>
                      <a:pt x="1351" y="29"/>
                    </a:lnTo>
                    <a:lnTo>
                      <a:pt x="1331" y="37"/>
                    </a:lnTo>
                    <a:lnTo>
                      <a:pt x="1311" y="45"/>
                    </a:lnTo>
                    <a:lnTo>
                      <a:pt x="1291" y="54"/>
                    </a:lnTo>
                    <a:lnTo>
                      <a:pt x="1272" y="66"/>
                    </a:lnTo>
                    <a:lnTo>
                      <a:pt x="1253" y="79"/>
                    </a:lnTo>
                    <a:lnTo>
                      <a:pt x="1235" y="93"/>
                    </a:lnTo>
                    <a:lnTo>
                      <a:pt x="1218" y="109"/>
                    </a:lnTo>
                    <a:lnTo>
                      <a:pt x="1200" y="127"/>
                    </a:lnTo>
                    <a:lnTo>
                      <a:pt x="1186" y="146"/>
                    </a:lnTo>
                    <a:lnTo>
                      <a:pt x="1170" y="166"/>
                    </a:lnTo>
                    <a:lnTo>
                      <a:pt x="1157" y="186"/>
                    </a:lnTo>
                    <a:lnTo>
                      <a:pt x="1144" y="209"/>
                    </a:lnTo>
                    <a:lnTo>
                      <a:pt x="1131" y="233"/>
                    </a:lnTo>
                    <a:lnTo>
                      <a:pt x="1119" y="207"/>
                    </a:lnTo>
                    <a:lnTo>
                      <a:pt x="1106" y="182"/>
                    </a:lnTo>
                    <a:lnTo>
                      <a:pt x="1092" y="159"/>
                    </a:lnTo>
                    <a:lnTo>
                      <a:pt x="1077" y="137"/>
                    </a:lnTo>
                    <a:lnTo>
                      <a:pt x="1061" y="116"/>
                    </a:lnTo>
                    <a:lnTo>
                      <a:pt x="1044" y="98"/>
                    </a:lnTo>
                    <a:lnTo>
                      <a:pt x="1026" y="80"/>
                    </a:lnTo>
                    <a:lnTo>
                      <a:pt x="1007" y="64"/>
                    </a:lnTo>
                    <a:lnTo>
                      <a:pt x="989" y="50"/>
                    </a:lnTo>
                    <a:lnTo>
                      <a:pt x="968" y="37"/>
                    </a:lnTo>
                    <a:lnTo>
                      <a:pt x="948" y="25"/>
                    </a:lnTo>
                    <a:lnTo>
                      <a:pt x="926" y="16"/>
                    </a:lnTo>
                    <a:lnTo>
                      <a:pt x="904" y="9"/>
                    </a:lnTo>
                    <a:lnTo>
                      <a:pt x="883" y="3"/>
                    </a:lnTo>
                    <a:lnTo>
                      <a:pt x="859" y="0"/>
                    </a:lnTo>
                    <a:lnTo>
                      <a:pt x="836" y="0"/>
                    </a:lnTo>
                    <a:lnTo>
                      <a:pt x="819" y="0"/>
                    </a:lnTo>
                    <a:lnTo>
                      <a:pt x="803" y="2"/>
                    </a:lnTo>
                    <a:lnTo>
                      <a:pt x="785" y="5"/>
                    </a:lnTo>
                    <a:lnTo>
                      <a:pt x="769" y="9"/>
                    </a:lnTo>
                    <a:lnTo>
                      <a:pt x="753" y="13"/>
                    </a:lnTo>
                    <a:lnTo>
                      <a:pt x="737" y="19"/>
                    </a:lnTo>
                    <a:lnTo>
                      <a:pt x="723" y="26"/>
                    </a:lnTo>
                    <a:lnTo>
                      <a:pt x="707" y="34"/>
                    </a:lnTo>
                    <a:lnTo>
                      <a:pt x="692" y="42"/>
                    </a:lnTo>
                    <a:lnTo>
                      <a:pt x="678" y="53"/>
                    </a:lnTo>
                    <a:lnTo>
                      <a:pt x="665" y="63"/>
                    </a:lnTo>
                    <a:lnTo>
                      <a:pt x="650" y="74"/>
                    </a:lnTo>
                    <a:lnTo>
                      <a:pt x="637" y="87"/>
                    </a:lnTo>
                    <a:lnTo>
                      <a:pt x="624" y="100"/>
                    </a:lnTo>
                    <a:lnTo>
                      <a:pt x="612" y="114"/>
                    </a:lnTo>
                    <a:lnTo>
                      <a:pt x="601" y="130"/>
                    </a:lnTo>
                    <a:lnTo>
                      <a:pt x="589" y="144"/>
                    </a:lnTo>
                    <a:lnTo>
                      <a:pt x="579" y="160"/>
                    </a:lnTo>
                    <a:lnTo>
                      <a:pt x="569" y="177"/>
                    </a:lnTo>
                    <a:lnTo>
                      <a:pt x="559" y="195"/>
                    </a:lnTo>
                    <a:lnTo>
                      <a:pt x="550" y="212"/>
                    </a:lnTo>
                    <a:lnTo>
                      <a:pt x="541" y="231"/>
                    </a:lnTo>
                    <a:lnTo>
                      <a:pt x="533" y="250"/>
                    </a:lnTo>
                    <a:lnTo>
                      <a:pt x="525" y="270"/>
                    </a:lnTo>
                    <a:lnTo>
                      <a:pt x="518" y="291"/>
                    </a:lnTo>
                    <a:lnTo>
                      <a:pt x="512" y="311"/>
                    </a:lnTo>
                    <a:lnTo>
                      <a:pt x="508" y="333"/>
                    </a:lnTo>
                    <a:lnTo>
                      <a:pt x="502" y="353"/>
                    </a:lnTo>
                    <a:lnTo>
                      <a:pt x="499" y="376"/>
                    </a:lnTo>
                    <a:lnTo>
                      <a:pt x="496" y="398"/>
                    </a:lnTo>
                    <a:lnTo>
                      <a:pt x="493" y="421"/>
                    </a:lnTo>
                    <a:lnTo>
                      <a:pt x="492" y="445"/>
                    </a:lnTo>
                    <a:lnTo>
                      <a:pt x="470" y="430"/>
                    </a:lnTo>
                    <a:lnTo>
                      <a:pt x="448" y="419"/>
                    </a:lnTo>
                    <a:lnTo>
                      <a:pt x="427" y="408"/>
                    </a:lnTo>
                    <a:lnTo>
                      <a:pt x="403" y="398"/>
                    </a:lnTo>
                    <a:lnTo>
                      <a:pt x="382" y="391"/>
                    </a:lnTo>
                    <a:lnTo>
                      <a:pt x="360" y="384"/>
                    </a:lnTo>
                    <a:lnTo>
                      <a:pt x="338" y="379"/>
                    </a:lnTo>
                    <a:lnTo>
                      <a:pt x="315" y="375"/>
                    </a:lnTo>
                    <a:lnTo>
                      <a:pt x="293" y="374"/>
                    </a:lnTo>
                    <a:lnTo>
                      <a:pt x="271" y="374"/>
                    </a:lnTo>
                    <a:lnTo>
                      <a:pt x="250" y="375"/>
                    </a:lnTo>
                    <a:lnTo>
                      <a:pt x="229" y="378"/>
                    </a:lnTo>
                    <a:lnTo>
                      <a:pt x="209" y="382"/>
                    </a:lnTo>
                    <a:lnTo>
                      <a:pt x="189" y="388"/>
                    </a:lnTo>
                    <a:lnTo>
                      <a:pt x="168" y="395"/>
                    </a:lnTo>
                    <a:lnTo>
                      <a:pt x="149" y="405"/>
                    </a:lnTo>
                    <a:lnTo>
                      <a:pt x="133" y="414"/>
                    </a:lnTo>
                    <a:lnTo>
                      <a:pt x="119" y="424"/>
                    </a:lnTo>
                    <a:lnTo>
                      <a:pt x="106" y="436"/>
                    </a:lnTo>
                    <a:lnTo>
                      <a:pt x="93" y="448"/>
                    </a:lnTo>
                    <a:lnTo>
                      <a:pt x="81" y="461"/>
                    </a:lnTo>
                    <a:lnTo>
                      <a:pt x="69" y="475"/>
                    </a:lnTo>
                    <a:lnTo>
                      <a:pt x="59" y="490"/>
                    </a:lnTo>
                    <a:lnTo>
                      <a:pt x="51" y="504"/>
                    </a:lnTo>
                    <a:lnTo>
                      <a:pt x="42" y="520"/>
                    </a:lnTo>
                    <a:lnTo>
                      <a:pt x="33" y="536"/>
                    </a:lnTo>
                    <a:lnTo>
                      <a:pt x="27" y="554"/>
                    </a:lnTo>
                    <a:lnTo>
                      <a:pt x="20" y="571"/>
                    </a:lnTo>
                    <a:lnTo>
                      <a:pt x="16" y="590"/>
                    </a:lnTo>
                    <a:lnTo>
                      <a:pt x="11" y="609"/>
                    </a:lnTo>
                    <a:lnTo>
                      <a:pt x="7" y="628"/>
                    </a:lnTo>
                    <a:lnTo>
                      <a:pt x="4" y="648"/>
                    </a:lnTo>
                    <a:lnTo>
                      <a:pt x="3" y="668"/>
                    </a:lnTo>
                    <a:lnTo>
                      <a:pt x="1" y="689"/>
                    </a:lnTo>
                    <a:lnTo>
                      <a:pt x="1" y="709"/>
                    </a:lnTo>
                    <a:lnTo>
                      <a:pt x="3" y="731"/>
                    </a:lnTo>
                    <a:lnTo>
                      <a:pt x="4" y="753"/>
                    </a:lnTo>
                    <a:lnTo>
                      <a:pt x="7" y="774"/>
                    </a:lnTo>
                    <a:lnTo>
                      <a:pt x="10" y="796"/>
                    </a:lnTo>
                    <a:lnTo>
                      <a:pt x="14" y="818"/>
                    </a:lnTo>
                    <a:lnTo>
                      <a:pt x="20" y="840"/>
                    </a:lnTo>
                    <a:lnTo>
                      <a:pt x="26" y="862"/>
                    </a:lnTo>
                    <a:lnTo>
                      <a:pt x="33" y="885"/>
                    </a:lnTo>
                    <a:lnTo>
                      <a:pt x="40" y="907"/>
                    </a:lnTo>
                    <a:lnTo>
                      <a:pt x="49" y="928"/>
                    </a:lnTo>
                    <a:lnTo>
                      <a:pt x="59" y="952"/>
                    </a:lnTo>
                    <a:lnTo>
                      <a:pt x="69" y="973"/>
                    </a:lnTo>
                    <a:lnTo>
                      <a:pt x="81" y="995"/>
                    </a:lnTo>
                    <a:lnTo>
                      <a:pt x="88" y="1005"/>
                    </a:lnTo>
                    <a:lnTo>
                      <a:pt x="94" y="1016"/>
                    </a:lnTo>
                    <a:lnTo>
                      <a:pt x="100" y="1027"/>
                    </a:lnTo>
                    <a:lnTo>
                      <a:pt x="107" y="1037"/>
                    </a:lnTo>
                    <a:lnTo>
                      <a:pt x="115" y="1047"/>
                    </a:lnTo>
                    <a:lnTo>
                      <a:pt x="120" y="1056"/>
                    </a:lnTo>
                    <a:lnTo>
                      <a:pt x="128" y="1066"/>
                    </a:lnTo>
                    <a:lnTo>
                      <a:pt x="135" y="1077"/>
                    </a:lnTo>
                    <a:lnTo>
                      <a:pt x="119" y="1097"/>
                    </a:lnTo>
                    <a:lnTo>
                      <a:pt x="103" y="1120"/>
                    </a:lnTo>
                    <a:lnTo>
                      <a:pt x="87" y="1143"/>
                    </a:lnTo>
                    <a:lnTo>
                      <a:pt x="74" y="1167"/>
                    </a:lnTo>
                    <a:lnTo>
                      <a:pt x="61" y="1193"/>
                    </a:lnTo>
                    <a:lnTo>
                      <a:pt x="49" y="1219"/>
                    </a:lnTo>
                    <a:lnTo>
                      <a:pt x="38" y="1245"/>
                    </a:lnTo>
                    <a:lnTo>
                      <a:pt x="29" y="1273"/>
                    </a:lnTo>
                    <a:lnTo>
                      <a:pt x="22" y="1299"/>
                    </a:lnTo>
                    <a:lnTo>
                      <a:pt x="14" y="1325"/>
                    </a:lnTo>
                    <a:lnTo>
                      <a:pt x="10" y="1350"/>
                    </a:lnTo>
                    <a:lnTo>
                      <a:pt x="6" y="1376"/>
                    </a:lnTo>
                    <a:lnTo>
                      <a:pt x="3" y="1402"/>
                    </a:lnTo>
                    <a:lnTo>
                      <a:pt x="1" y="1427"/>
                    </a:lnTo>
                    <a:lnTo>
                      <a:pt x="0" y="1453"/>
                    </a:lnTo>
                    <a:lnTo>
                      <a:pt x="1" y="1477"/>
                    </a:lnTo>
                    <a:lnTo>
                      <a:pt x="3" y="1502"/>
                    </a:lnTo>
                    <a:lnTo>
                      <a:pt x="4" y="1527"/>
                    </a:lnTo>
                    <a:lnTo>
                      <a:pt x="9" y="1551"/>
                    </a:lnTo>
                    <a:lnTo>
                      <a:pt x="13" y="1575"/>
                    </a:lnTo>
                    <a:lnTo>
                      <a:pt x="19" y="1598"/>
                    </a:lnTo>
                    <a:lnTo>
                      <a:pt x="26" y="1621"/>
                    </a:lnTo>
                    <a:lnTo>
                      <a:pt x="33" y="1644"/>
                    </a:lnTo>
                    <a:lnTo>
                      <a:pt x="42" y="1666"/>
                    </a:lnTo>
                    <a:lnTo>
                      <a:pt x="52" y="1688"/>
                    </a:lnTo>
                    <a:lnTo>
                      <a:pt x="62" y="1708"/>
                    </a:lnTo>
                    <a:lnTo>
                      <a:pt x="74" y="1729"/>
                    </a:lnTo>
                    <a:lnTo>
                      <a:pt x="87" y="1748"/>
                    </a:lnTo>
                    <a:lnTo>
                      <a:pt x="100" y="1766"/>
                    </a:lnTo>
                    <a:lnTo>
                      <a:pt x="115" y="1784"/>
                    </a:lnTo>
                    <a:lnTo>
                      <a:pt x="129" y="1801"/>
                    </a:lnTo>
                    <a:lnTo>
                      <a:pt x="145" y="1817"/>
                    </a:lnTo>
                    <a:lnTo>
                      <a:pt x="162" y="1832"/>
                    </a:lnTo>
                    <a:lnTo>
                      <a:pt x="180" y="1846"/>
                    </a:lnTo>
                    <a:lnTo>
                      <a:pt x="197" y="1859"/>
                    </a:lnTo>
                    <a:lnTo>
                      <a:pt x="216" y="1872"/>
                    </a:lnTo>
                    <a:lnTo>
                      <a:pt x="236" y="1883"/>
                    </a:lnTo>
                    <a:lnTo>
                      <a:pt x="257" y="1893"/>
                    </a:lnTo>
                    <a:lnTo>
                      <a:pt x="279" y="1902"/>
                    </a:lnTo>
                    <a:lnTo>
                      <a:pt x="300" y="1910"/>
                    </a:lnTo>
                    <a:lnTo>
                      <a:pt x="328" y="1918"/>
                    </a:lnTo>
                    <a:lnTo>
                      <a:pt x="354" y="1923"/>
                    </a:lnTo>
                    <a:lnTo>
                      <a:pt x="382" y="1926"/>
                    </a:lnTo>
                    <a:lnTo>
                      <a:pt x="409" y="1929"/>
                    </a:lnTo>
                    <a:lnTo>
                      <a:pt x="437" y="1928"/>
                    </a:lnTo>
                    <a:lnTo>
                      <a:pt x="463" y="1926"/>
                    </a:lnTo>
                    <a:lnTo>
                      <a:pt x="491" y="1922"/>
                    </a:lnTo>
                    <a:lnTo>
                      <a:pt x="517" y="1918"/>
                    </a:lnTo>
                    <a:lnTo>
                      <a:pt x="544" y="1910"/>
                    </a:lnTo>
                    <a:lnTo>
                      <a:pt x="570" y="1902"/>
                    </a:lnTo>
                    <a:lnTo>
                      <a:pt x="595" y="1890"/>
                    </a:lnTo>
                    <a:lnTo>
                      <a:pt x="621" y="1878"/>
                    </a:lnTo>
                    <a:lnTo>
                      <a:pt x="646" y="1865"/>
                    </a:lnTo>
                    <a:lnTo>
                      <a:pt x="669" y="1849"/>
                    </a:lnTo>
                    <a:lnTo>
                      <a:pt x="692" y="1833"/>
                    </a:lnTo>
                    <a:lnTo>
                      <a:pt x="716" y="1814"/>
                    </a:lnTo>
                    <a:lnTo>
                      <a:pt x="717" y="1838"/>
                    </a:lnTo>
                    <a:lnTo>
                      <a:pt x="721" y="1861"/>
                    </a:lnTo>
                    <a:lnTo>
                      <a:pt x="726" y="1884"/>
                    </a:lnTo>
                    <a:lnTo>
                      <a:pt x="730" y="1906"/>
                    </a:lnTo>
                    <a:lnTo>
                      <a:pt x="737" y="1928"/>
                    </a:lnTo>
                    <a:lnTo>
                      <a:pt x="745" y="1948"/>
                    </a:lnTo>
                    <a:lnTo>
                      <a:pt x="752" y="1970"/>
                    </a:lnTo>
                    <a:lnTo>
                      <a:pt x="762" y="1990"/>
                    </a:lnTo>
                    <a:lnTo>
                      <a:pt x="772" y="2010"/>
                    </a:lnTo>
                    <a:lnTo>
                      <a:pt x="782" y="2029"/>
                    </a:lnTo>
                    <a:lnTo>
                      <a:pt x="794" y="2048"/>
                    </a:lnTo>
                    <a:lnTo>
                      <a:pt x="807" y="2066"/>
                    </a:lnTo>
                    <a:lnTo>
                      <a:pt x="820" y="2083"/>
                    </a:lnTo>
                    <a:lnTo>
                      <a:pt x="835" y="2101"/>
                    </a:lnTo>
                    <a:lnTo>
                      <a:pt x="849" y="2116"/>
                    </a:lnTo>
                    <a:lnTo>
                      <a:pt x="865" y="2132"/>
                    </a:lnTo>
                    <a:lnTo>
                      <a:pt x="881" y="2147"/>
                    </a:lnTo>
                    <a:lnTo>
                      <a:pt x="899" y="2162"/>
                    </a:lnTo>
                    <a:lnTo>
                      <a:pt x="916" y="2175"/>
                    </a:lnTo>
                    <a:lnTo>
                      <a:pt x="935" y="2186"/>
                    </a:lnTo>
                    <a:lnTo>
                      <a:pt x="954" y="2198"/>
                    </a:lnTo>
                    <a:lnTo>
                      <a:pt x="973" y="2209"/>
                    </a:lnTo>
                    <a:lnTo>
                      <a:pt x="993" y="2218"/>
                    </a:lnTo>
                    <a:lnTo>
                      <a:pt x="1013" y="2227"/>
                    </a:lnTo>
                    <a:lnTo>
                      <a:pt x="1034" y="2236"/>
                    </a:lnTo>
                    <a:lnTo>
                      <a:pt x="1055" y="2243"/>
                    </a:lnTo>
                    <a:lnTo>
                      <a:pt x="1077" y="2249"/>
                    </a:lnTo>
                    <a:lnTo>
                      <a:pt x="1099" y="2253"/>
                    </a:lnTo>
                    <a:lnTo>
                      <a:pt x="1121" y="2257"/>
                    </a:lnTo>
                    <a:lnTo>
                      <a:pt x="1144" y="2260"/>
                    </a:lnTo>
                    <a:lnTo>
                      <a:pt x="1167" y="2262"/>
                    </a:lnTo>
                    <a:lnTo>
                      <a:pt x="1190" y="2262"/>
                    </a:lnTo>
                    <a:lnTo>
                      <a:pt x="1215" y="2262"/>
                    </a:lnTo>
                    <a:lnTo>
                      <a:pt x="1240" y="2260"/>
                    </a:lnTo>
                    <a:lnTo>
                      <a:pt x="1263" y="2257"/>
                    </a:lnTo>
                    <a:lnTo>
                      <a:pt x="1286" y="2253"/>
                    </a:lnTo>
                    <a:lnTo>
                      <a:pt x="1309" y="2247"/>
                    </a:lnTo>
                    <a:lnTo>
                      <a:pt x="1333" y="2241"/>
                    </a:lnTo>
                    <a:lnTo>
                      <a:pt x="1354" y="2233"/>
                    </a:lnTo>
                    <a:lnTo>
                      <a:pt x="1376" y="2224"/>
                    </a:lnTo>
                    <a:lnTo>
                      <a:pt x="1396" y="2215"/>
                    </a:lnTo>
                    <a:lnTo>
                      <a:pt x="1417" y="2204"/>
                    </a:lnTo>
                    <a:lnTo>
                      <a:pt x="1437" y="2192"/>
                    </a:lnTo>
                    <a:lnTo>
                      <a:pt x="1456" y="2180"/>
                    </a:lnTo>
                    <a:lnTo>
                      <a:pt x="1475" y="2167"/>
                    </a:lnTo>
                    <a:lnTo>
                      <a:pt x="1494" y="2153"/>
                    </a:lnTo>
                    <a:lnTo>
                      <a:pt x="1511" y="2137"/>
                    </a:lnTo>
                    <a:lnTo>
                      <a:pt x="1527" y="2121"/>
                    </a:lnTo>
                    <a:lnTo>
                      <a:pt x="1543" y="2105"/>
                    </a:lnTo>
                    <a:lnTo>
                      <a:pt x="1558" y="2087"/>
                    </a:lnTo>
                    <a:lnTo>
                      <a:pt x="1572" y="2069"/>
                    </a:lnTo>
                    <a:lnTo>
                      <a:pt x="1585" y="2050"/>
                    </a:lnTo>
                    <a:lnTo>
                      <a:pt x="1598" y="2031"/>
                    </a:lnTo>
                    <a:lnTo>
                      <a:pt x="1610" y="2010"/>
                    </a:lnTo>
                    <a:lnTo>
                      <a:pt x="1620" y="1990"/>
                    </a:lnTo>
                    <a:lnTo>
                      <a:pt x="1629" y="1968"/>
                    </a:lnTo>
                    <a:lnTo>
                      <a:pt x="1637" y="1947"/>
                    </a:lnTo>
                    <a:lnTo>
                      <a:pt x="1645" y="1925"/>
                    </a:lnTo>
                    <a:lnTo>
                      <a:pt x="1652" y="1902"/>
                    </a:lnTo>
                    <a:lnTo>
                      <a:pt x="1658" y="1878"/>
                    </a:lnTo>
                    <a:lnTo>
                      <a:pt x="1661" y="1855"/>
                    </a:lnTo>
                    <a:lnTo>
                      <a:pt x="1665" y="1830"/>
                    </a:lnTo>
                    <a:lnTo>
                      <a:pt x="1667" y="1806"/>
                    </a:lnTo>
                    <a:lnTo>
                      <a:pt x="1667" y="1781"/>
                    </a:lnTo>
                    <a:lnTo>
                      <a:pt x="1667" y="1781"/>
                    </a:lnTo>
                    <a:lnTo>
                      <a:pt x="1667" y="1780"/>
                    </a:lnTo>
                    <a:lnTo>
                      <a:pt x="1667" y="1778"/>
                    </a:lnTo>
                    <a:lnTo>
                      <a:pt x="1667" y="1777"/>
                    </a:lnTo>
                    <a:lnTo>
                      <a:pt x="1667" y="1777"/>
                    </a:lnTo>
                    <a:lnTo>
                      <a:pt x="1667" y="1775"/>
                    </a:lnTo>
                    <a:lnTo>
                      <a:pt x="1667" y="1774"/>
                    </a:lnTo>
                    <a:lnTo>
                      <a:pt x="1667" y="1772"/>
                    </a:lnTo>
                    <a:lnTo>
                      <a:pt x="1690" y="1788"/>
                    </a:lnTo>
                    <a:lnTo>
                      <a:pt x="1713" y="1803"/>
                    </a:lnTo>
                    <a:lnTo>
                      <a:pt x="1738" y="1814"/>
                    </a:lnTo>
                    <a:lnTo>
                      <a:pt x="1761" y="1827"/>
                    </a:lnTo>
                    <a:lnTo>
                      <a:pt x="1786" y="1838"/>
                    </a:lnTo>
                    <a:lnTo>
                      <a:pt x="1812" y="1846"/>
                    </a:lnTo>
                    <a:lnTo>
                      <a:pt x="1836" y="1855"/>
                    </a:lnTo>
                    <a:lnTo>
                      <a:pt x="1863" y="1861"/>
                    </a:lnTo>
                    <a:lnTo>
                      <a:pt x="1887" y="1867"/>
                    </a:lnTo>
                    <a:lnTo>
                      <a:pt x="1913" y="1870"/>
                    </a:lnTo>
                    <a:lnTo>
                      <a:pt x="1939" y="1872"/>
                    </a:lnTo>
                    <a:lnTo>
                      <a:pt x="1966" y="1872"/>
                    </a:lnTo>
                    <a:lnTo>
                      <a:pt x="1990" y="1872"/>
                    </a:lnTo>
                    <a:lnTo>
                      <a:pt x="2016" y="1870"/>
                    </a:lnTo>
                    <a:lnTo>
                      <a:pt x="2041" y="1867"/>
                    </a:lnTo>
                    <a:lnTo>
                      <a:pt x="2066" y="1861"/>
                    </a:lnTo>
                    <a:lnTo>
                      <a:pt x="2088" y="1855"/>
                    </a:lnTo>
                    <a:lnTo>
                      <a:pt x="2108" y="1848"/>
                    </a:lnTo>
                    <a:lnTo>
                      <a:pt x="2128" y="1839"/>
                    </a:lnTo>
                    <a:lnTo>
                      <a:pt x="2147" y="1830"/>
                    </a:lnTo>
                    <a:lnTo>
                      <a:pt x="2166" y="1820"/>
                    </a:lnTo>
                    <a:lnTo>
                      <a:pt x="2183" y="1809"/>
                    </a:lnTo>
                    <a:lnTo>
                      <a:pt x="2199" y="1797"/>
                    </a:lnTo>
                    <a:lnTo>
                      <a:pt x="2215" y="1784"/>
                    </a:lnTo>
                    <a:lnTo>
                      <a:pt x="2230" y="1769"/>
                    </a:lnTo>
                    <a:lnTo>
                      <a:pt x="2244" y="1755"/>
                    </a:lnTo>
                    <a:lnTo>
                      <a:pt x="2257" y="1739"/>
                    </a:lnTo>
                    <a:lnTo>
                      <a:pt x="2271" y="1723"/>
                    </a:lnTo>
                    <a:lnTo>
                      <a:pt x="2281" y="1707"/>
                    </a:lnTo>
                    <a:lnTo>
                      <a:pt x="2291" y="1688"/>
                    </a:lnTo>
                    <a:lnTo>
                      <a:pt x="2301" y="1671"/>
                    </a:lnTo>
                    <a:lnTo>
                      <a:pt x="2310" y="1652"/>
                    </a:lnTo>
                    <a:lnTo>
                      <a:pt x="2317" y="1631"/>
                    </a:lnTo>
                    <a:lnTo>
                      <a:pt x="2323" y="1612"/>
                    </a:lnTo>
                    <a:lnTo>
                      <a:pt x="2329" y="1592"/>
                    </a:lnTo>
                    <a:lnTo>
                      <a:pt x="2333" y="1570"/>
                    </a:lnTo>
                    <a:lnTo>
                      <a:pt x="2336" y="1550"/>
                    </a:lnTo>
                    <a:lnTo>
                      <a:pt x="2339" y="1528"/>
                    </a:lnTo>
                    <a:lnTo>
                      <a:pt x="2339" y="1505"/>
                    </a:lnTo>
                    <a:lnTo>
                      <a:pt x="2339" y="1483"/>
                    </a:lnTo>
                    <a:lnTo>
                      <a:pt x="2339" y="1460"/>
                    </a:lnTo>
                    <a:lnTo>
                      <a:pt x="2336" y="1438"/>
                    </a:lnTo>
                    <a:lnTo>
                      <a:pt x="2333" y="1415"/>
                    </a:lnTo>
                    <a:lnTo>
                      <a:pt x="2329" y="1392"/>
                    </a:lnTo>
                    <a:lnTo>
                      <a:pt x="2323" y="1368"/>
                    </a:lnTo>
                    <a:lnTo>
                      <a:pt x="2316" y="1344"/>
                    </a:lnTo>
                    <a:lnTo>
                      <a:pt x="2308" y="1321"/>
                    </a:lnTo>
                    <a:lnTo>
                      <a:pt x="2300" y="1297"/>
                    </a:lnTo>
                    <a:lnTo>
                      <a:pt x="2285" y="1265"/>
                    </a:lnTo>
                    <a:lnTo>
                      <a:pt x="2268" y="1233"/>
                    </a:lnTo>
                    <a:lnTo>
                      <a:pt x="2250" y="1204"/>
                    </a:lnTo>
                    <a:lnTo>
                      <a:pt x="2230" y="1175"/>
                    </a:lnTo>
                    <a:lnTo>
                      <a:pt x="2210" y="1148"/>
                    </a:lnTo>
                    <a:lnTo>
                      <a:pt x="2186" y="1123"/>
                    </a:lnTo>
                    <a:lnTo>
                      <a:pt x="2163" y="1098"/>
                    </a:lnTo>
                    <a:lnTo>
                      <a:pt x="2138" y="1075"/>
                    </a:lnTo>
                    <a:lnTo>
                      <a:pt x="2165" y="1036"/>
                    </a:lnTo>
                    <a:lnTo>
                      <a:pt x="2189" y="995"/>
                    </a:lnTo>
                    <a:lnTo>
                      <a:pt x="2210" y="953"/>
                    </a:lnTo>
                    <a:lnTo>
                      <a:pt x="2228" y="911"/>
                    </a:lnTo>
                    <a:lnTo>
                      <a:pt x="2243" y="867"/>
                    </a:lnTo>
                    <a:lnTo>
                      <a:pt x="2256" y="825"/>
                    </a:lnTo>
                    <a:lnTo>
                      <a:pt x="2266" y="783"/>
                    </a:lnTo>
                    <a:lnTo>
                      <a:pt x="2272" y="740"/>
                    </a:lnTo>
                    <a:lnTo>
                      <a:pt x="2275" y="719"/>
                    </a:lnTo>
                    <a:lnTo>
                      <a:pt x="2276" y="699"/>
                    </a:lnTo>
                    <a:lnTo>
                      <a:pt x="2276" y="677"/>
                    </a:lnTo>
                    <a:lnTo>
                      <a:pt x="2276" y="657"/>
                    </a:lnTo>
                    <a:lnTo>
                      <a:pt x="2276" y="636"/>
                    </a:lnTo>
                    <a:lnTo>
                      <a:pt x="2275" y="618"/>
                    </a:lnTo>
                    <a:lnTo>
                      <a:pt x="2272" y="597"/>
                    </a:lnTo>
                    <a:lnTo>
                      <a:pt x="2269" y="578"/>
                    </a:lnTo>
                    <a:lnTo>
                      <a:pt x="2265" y="559"/>
                    </a:lnTo>
                    <a:lnTo>
                      <a:pt x="2260" y="542"/>
                    </a:lnTo>
                    <a:lnTo>
                      <a:pt x="2255" y="525"/>
                    </a:lnTo>
                    <a:lnTo>
                      <a:pt x="2247" y="507"/>
                    </a:lnTo>
                    <a:lnTo>
                      <a:pt x="2240" y="490"/>
                    </a:lnTo>
                    <a:lnTo>
                      <a:pt x="2233" y="474"/>
                    </a:lnTo>
                    <a:lnTo>
                      <a:pt x="2224" y="458"/>
                    </a:lnTo>
                    <a:lnTo>
                      <a:pt x="2214" y="443"/>
                    </a:lnTo>
                    <a:lnTo>
                      <a:pt x="2204" y="430"/>
                    </a:lnTo>
                    <a:lnTo>
                      <a:pt x="2194" y="417"/>
                    </a:lnTo>
                    <a:lnTo>
                      <a:pt x="2183" y="407"/>
                    </a:lnTo>
                    <a:lnTo>
                      <a:pt x="2173" y="395"/>
                    </a:lnTo>
                    <a:lnTo>
                      <a:pt x="2162" y="385"/>
                    </a:lnTo>
                    <a:lnTo>
                      <a:pt x="2150" y="376"/>
                    </a:lnTo>
                    <a:lnTo>
                      <a:pt x="2137" y="368"/>
                    </a:lnTo>
                    <a:lnTo>
                      <a:pt x="2124" y="360"/>
                    </a:lnTo>
                    <a:lnTo>
                      <a:pt x="2112" y="355"/>
                    </a:lnTo>
                    <a:lnTo>
                      <a:pt x="2098" y="347"/>
                    </a:lnTo>
                    <a:lnTo>
                      <a:pt x="2085" y="343"/>
                    </a:lnTo>
                    <a:lnTo>
                      <a:pt x="2070" y="337"/>
                    </a:lnTo>
                    <a:lnTo>
                      <a:pt x="2056" y="334"/>
                    </a:lnTo>
                    <a:lnTo>
                      <a:pt x="2041" y="331"/>
                    </a:lnTo>
                    <a:lnTo>
                      <a:pt x="2027" y="329"/>
                    </a:lnTo>
                    <a:lnTo>
                      <a:pt x="2012" y="327"/>
                    </a:lnTo>
                    <a:lnTo>
                      <a:pt x="1996" y="326"/>
                    </a:lnTo>
                    <a:lnTo>
                      <a:pt x="1982" y="326"/>
                    </a:lnTo>
                    <a:lnTo>
                      <a:pt x="1966" y="326"/>
                    </a:lnTo>
                    <a:lnTo>
                      <a:pt x="1950" y="327"/>
                    </a:lnTo>
                    <a:lnTo>
                      <a:pt x="1918" y="333"/>
                    </a:lnTo>
                    <a:lnTo>
                      <a:pt x="1884" y="340"/>
                    </a:lnTo>
                    <a:lnTo>
                      <a:pt x="1852" y="350"/>
                    </a:lnTo>
                    <a:lnTo>
                      <a:pt x="1819" y="363"/>
                    </a:lnTo>
                    <a:lnTo>
                      <a:pt x="1787" y="379"/>
                    </a:lnTo>
                    <a:lnTo>
                      <a:pt x="1754" y="398"/>
                    </a:lnTo>
                    <a:close/>
                  </a:path>
                </a:pathLst>
              </a:custGeom>
              <a:gradFill rotWithShape="0">
                <a:gsLst>
                  <a:gs pos="0">
                    <a:srgbClr val="00CC99"/>
                  </a:gs>
                  <a:gs pos="50000">
                    <a:srgbClr val="00CC99">
                      <a:gamma/>
                      <a:tint val="30196"/>
                      <a:invGamma/>
                    </a:srgbClr>
                  </a:gs>
                  <a:gs pos="100000">
                    <a:srgbClr val="00CC99"/>
                  </a:gs>
                </a:gsLst>
                <a:lin ang="2700000" scaled="1"/>
              </a:gradFill>
              <a:ln w="9525" cap="flat" cmpd="sng">
                <a:noFill/>
                <a:prstDash val="solid"/>
                <a:round/>
                <a:headEnd type="none" w="med" len="med"/>
                <a:tailEnd type="none" w="med" len="med"/>
              </a:ln>
              <a:effectLst/>
            </p:spPr>
            <p:txBody>
              <a:bodyPr/>
              <a:lstStyle/>
              <a:p>
                <a:endParaRPr lang="en-US"/>
              </a:p>
            </p:txBody>
          </p:sp>
        </p:grpSp>
        <p:sp>
          <p:nvSpPr>
            <p:cNvPr id="190485" name="Text Box 21"/>
            <p:cNvSpPr txBox="1">
              <a:spLocks noChangeArrowheads="1"/>
            </p:cNvSpPr>
            <p:nvPr/>
          </p:nvSpPr>
          <p:spPr bwMode="auto">
            <a:xfrm>
              <a:off x="3888" y="3072"/>
              <a:ext cx="126" cy="192"/>
            </a:xfrm>
            <a:prstGeom prst="rect">
              <a:avLst/>
            </a:prstGeom>
            <a:noFill/>
            <a:ln w="12700">
              <a:noFill/>
              <a:miter lim="800000"/>
              <a:headEnd/>
              <a:tailEnd/>
            </a:ln>
            <a:effectLst/>
          </p:spPr>
          <p:txBody>
            <a:bodyPr wrap="none">
              <a:spAutoFit/>
            </a:bodyPr>
            <a:lstStyle/>
            <a:p>
              <a:pPr>
                <a:lnSpc>
                  <a:spcPct val="100000"/>
                </a:lnSpc>
              </a:pPr>
              <a:endParaRPr lang="en-US" sz="1400" b="1">
                <a:latin typeface="Times" pitchFamily="18" charset="0"/>
              </a:endParaRPr>
            </a:p>
          </p:txBody>
        </p:sp>
      </p:grpSp>
      <p:graphicFrame>
        <p:nvGraphicFramePr>
          <p:cNvPr id="190486" name="Object 22"/>
          <p:cNvGraphicFramePr>
            <a:graphicFrameLocks noChangeAspect="1"/>
          </p:cNvGraphicFramePr>
          <p:nvPr/>
        </p:nvGraphicFramePr>
        <p:xfrm>
          <a:off x="2286000" y="2209800"/>
          <a:ext cx="260350" cy="438150"/>
        </p:xfrm>
        <a:graphic>
          <a:graphicData uri="http://schemas.openxmlformats.org/presentationml/2006/ole">
            <p:oleObj spid="_x0000_s3074" name="Clip" r:id="rId3" imgW="1681560" imgH="2825640" progId="">
              <p:embed/>
            </p:oleObj>
          </a:graphicData>
        </a:graphic>
      </p:graphicFrame>
      <p:pic>
        <p:nvPicPr>
          <p:cNvPr id="190487" name="Picture 23" descr="C:\Users\Andrej\3G\pics\02_7110.tif"/>
          <p:cNvPicPr>
            <a:picLocks noChangeAspect="1" noChangeArrowheads="1"/>
          </p:cNvPicPr>
          <p:nvPr/>
        </p:nvPicPr>
        <p:blipFill>
          <a:blip r:embed="rId4" cstate="print"/>
          <a:srcRect b="5170"/>
          <a:stretch>
            <a:fillRect/>
          </a:stretch>
        </p:blipFill>
        <p:spPr bwMode="auto">
          <a:xfrm>
            <a:off x="1447800" y="2438400"/>
            <a:ext cx="522288" cy="962025"/>
          </a:xfrm>
          <a:prstGeom prst="rect">
            <a:avLst/>
          </a:prstGeom>
          <a:noFill/>
        </p:spPr>
      </p:pic>
      <p:cxnSp>
        <p:nvCxnSpPr>
          <p:cNvPr id="190488" name="AutoShape 24"/>
          <p:cNvCxnSpPr>
            <a:cxnSpLocks noChangeShapeType="1"/>
            <a:stCxn id="0" idx="3"/>
            <a:endCxn id="0" idx="1"/>
          </p:cNvCxnSpPr>
          <p:nvPr/>
        </p:nvCxnSpPr>
        <p:spPr bwMode="auto">
          <a:xfrm flipV="1">
            <a:off x="1970088" y="2428875"/>
            <a:ext cx="315912" cy="490538"/>
          </a:xfrm>
          <a:prstGeom prst="bentConnector3">
            <a:avLst>
              <a:gd name="adj1" fmla="val 49750"/>
            </a:avLst>
          </a:prstGeom>
          <a:noFill/>
          <a:ln w="9525">
            <a:solidFill>
              <a:schemeClr val="tx1"/>
            </a:solidFill>
            <a:miter lim="800000"/>
            <a:headEnd type="triangle" w="med" len="med"/>
            <a:tailEnd type="triangle" w="med" len="med"/>
          </a:ln>
          <a:effectLst/>
        </p:spPr>
      </p:cxnSp>
      <p:sp>
        <p:nvSpPr>
          <p:cNvPr id="190489" name="Text Box 25"/>
          <p:cNvSpPr txBox="1">
            <a:spLocks noChangeArrowheads="1"/>
          </p:cNvSpPr>
          <p:nvPr/>
        </p:nvSpPr>
        <p:spPr bwMode="auto">
          <a:xfrm>
            <a:off x="990600" y="1828800"/>
            <a:ext cx="1460528" cy="338554"/>
          </a:xfrm>
          <a:prstGeom prst="rect">
            <a:avLst/>
          </a:prstGeom>
          <a:noFill/>
          <a:ln w="9525">
            <a:noFill/>
            <a:miter lim="800000"/>
            <a:headEnd/>
            <a:tailEnd/>
          </a:ln>
          <a:effectLst/>
        </p:spPr>
        <p:txBody>
          <a:bodyPr wrap="none">
            <a:spAutoFit/>
          </a:bodyPr>
          <a:lstStyle/>
          <a:p>
            <a:pPr eaLnBrk="1" hangingPunct="1">
              <a:lnSpc>
                <a:spcPct val="100000"/>
              </a:lnSpc>
            </a:pPr>
            <a:r>
              <a:rPr lang="en-US" sz="1600" dirty="0" smtClean="0">
                <a:latin typeface="AvantGarde" pitchFamily="34" charset="0"/>
              </a:rPr>
              <a:t>Foreign Agent</a:t>
            </a:r>
            <a:endParaRPr lang="en-US" sz="1600" dirty="0">
              <a:latin typeface="AvantGarde" pitchFamily="34" charset="0"/>
            </a:endParaRPr>
          </a:p>
        </p:txBody>
      </p:sp>
      <p:sp>
        <p:nvSpPr>
          <p:cNvPr id="190490" name="Text Box 26"/>
          <p:cNvSpPr txBox="1">
            <a:spLocks noChangeArrowheads="1"/>
          </p:cNvSpPr>
          <p:nvPr/>
        </p:nvSpPr>
        <p:spPr bwMode="auto">
          <a:xfrm>
            <a:off x="1752600" y="2971800"/>
            <a:ext cx="1659429" cy="369332"/>
          </a:xfrm>
          <a:prstGeom prst="rect">
            <a:avLst/>
          </a:prstGeom>
          <a:noFill/>
          <a:ln w="9525">
            <a:noFill/>
            <a:miter lim="800000"/>
            <a:headEnd/>
            <a:tailEnd/>
          </a:ln>
          <a:effectLst/>
        </p:spPr>
        <p:txBody>
          <a:bodyPr wrap="none">
            <a:spAutoFit/>
          </a:bodyPr>
          <a:lstStyle/>
          <a:p>
            <a:pPr eaLnBrk="1" hangingPunct="1">
              <a:lnSpc>
                <a:spcPct val="100000"/>
              </a:lnSpc>
            </a:pPr>
            <a:r>
              <a:rPr lang="en-US" sz="1800" dirty="0" smtClean="0">
                <a:latin typeface="AvantGarde" pitchFamily="34" charset="0"/>
              </a:rPr>
              <a:t>135.136.137.1</a:t>
            </a:r>
            <a:endParaRPr lang="en-US" sz="1800" dirty="0">
              <a:latin typeface="AvantGarde" pitchFamily="34" charset="0"/>
            </a:endParaRPr>
          </a:p>
        </p:txBody>
      </p:sp>
      <p:grpSp>
        <p:nvGrpSpPr>
          <p:cNvPr id="6" name="Group 27"/>
          <p:cNvGrpSpPr>
            <a:grpSpLocks/>
          </p:cNvGrpSpPr>
          <p:nvPr/>
        </p:nvGrpSpPr>
        <p:grpSpPr bwMode="auto">
          <a:xfrm>
            <a:off x="3886200" y="1295400"/>
            <a:ext cx="1125538" cy="685800"/>
            <a:chOff x="3744" y="3024"/>
            <a:chExt cx="768" cy="432"/>
          </a:xfrm>
        </p:grpSpPr>
        <p:grpSp>
          <p:nvGrpSpPr>
            <p:cNvPr id="7" name="Group 28"/>
            <p:cNvGrpSpPr>
              <a:grpSpLocks/>
            </p:cNvGrpSpPr>
            <p:nvPr/>
          </p:nvGrpSpPr>
          <p:grpSpPr bwMode="auto">
            <a:xfrm>
              <a:off x="3744" y="3024"/>
              <a:ext cx="768" cy="432"/>
              <a:chOff x="1097" y="1656"/>
              <a:chExt cx="1187" cy="762"/>
            </a:xfrm>
          </p:grpSpPr>
          <p:sp>
            <p:nvSpPr>
              <p:cNvPr id="190493" name="Oval 29"/>
              <p:cNvSpPr>
                <a:spLocks noChangeArrowheads="1"/>
              </p:cNvSpPr>
              <p:nvPr/>
            </p:nvSpPr>
            <p:spPr bwMode="auto">
              <a:xfrm rot="892054">
                <a:off x="1097" y="1785"/>
                <a:ext cx="372" cy="279"/>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94" name="Oval 30"/>
              <p:cNvSpPr>
                <a:spLocks noChangeArrowheads="1"/>
              </p:cNvSpPr>
              <p:nvPr/>
            </p:nvSpPr>
            <p:spPr bwMode="auto">
              <a:xfrm>
                <a:off x="1930" y="1760"/>
                <a:ext cx="321" cy="306"/>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95" name="Oval 31"/>
              <p:cNvSpPr>
                <a:spLocks noChangeArrowheads="1"/>
              </p:cNvSpPr>
              <p:nvPr/>
            </p:nvSpPr>
            <p:spPr bwMode="auto">
              <a:xfrm rot="-5078581">
                <a:off x="1527" y="1991"/>
                <a:ext cx="350" cy="503"/>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96" name="Oval 32"/>
              <p:cNvSpPr>
                <a:spLocks noChangeArrowheads="1"/>
              </p:cNvSpPr>
              <p:nvPr/>
            </p:nvSpPr>
            <p:spPr bwMode="auto">
              <a:xfrm rot="-5825252">
                <a:off x="1948" y="1954"/>
                <a:ext cx="28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97" name="Oval 33"/>
              <p:cNvSpPr>
                <a:spLocks noChangeArrowheads="1"/>
              </p:cNvSpPr>
              <p:nvPr/>
            </p:nvSpPr>
            <p:spPr bwMode="auto">
              <a:xfrm rot="-4491197">
                <a:off x="1144" y="1961"/>
                <a:ext cx="29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90498" name="Freeform 34"/>
              <p:cNvSpPr>
                <a:spLocks/>
              </p:cNvSpPr>
              <p:nvPr/>
            </p:nvSpPr>
            <p:spPr bwMode="auto">
              <a:xfrm>
                <a:off x="1101" y="1656"/>
                <a:ext cx="1183" cy="718"/>
              </a:xfrm>
              <a:custGeom>
                <a:avLst/>
                <a:gdLst/>
                <a:ahLst/>
                <a:cxnLst>
                  <a:cxn ang="0">
                    <a:pos x="1694" y="215"/>
                  </a:cxn>
                  <a:cxn ang="0">
                    <a:pos x="1598" y="95"/>
                  </a:cxn>
                  <a:cxn ang="0">
                    <a:pos x="1520" y="44"/>
                  </a:cxn>
                  <a:cxn ang="0">
                    <a:pos x="1431" y="22"/>
                  </a:cxn>
                  <a:cxn ang="0">
                    <a:pos x="1311" y="45"/>
                  </a:cxn>
                  <a:cxn ang="0">
                    <a:pos x="1200" y="127"/>
                  </a:cxn>
                  <a:cxn ang="0">
                    <a:pos x="1119" y="207"/>
                  </a:cxn>
                  <a:cxn ang="0">
                    <a:pos x="1026" y="80"/>
                  </a:cxn>
                  <a:cxn ang="0">
                    <a:pos x="904" y="9"/>
                  </a:cxn>
                  <a:cxn ang="0">
                    <a:pos x="785" y="5"/>
                  </a:cxn>
                  <a:cxn ang="0">
                    <a:pos x="692" y="42"/>
                  </a:cxn>
                  <a:cxn ang="0">
                    <a:pos x="612" y="114"/>
                  </a:cxn>
                  <a:cxn ang="0">
                    <a:pos x="550" y="212"/>
                  </a:cxn>
                  <a:cxn ang="0">
                    <a:pos x="508" y="333"/>
                  </a:cxn>
                  <a:cxn ang="0">
                    <a:pos x="470" y="430"/>
                  </a:cxn>
                  <a:cxn ang="0">
                    <a:pos x="338" y="379"/>
                  </a:cxn>
                  <a:cxn ang="0">
                    <a:pos x="209" y="382"/>
                  </a:cxn>
                  <a:cxn ang="0">
                    <a:pos x="106" y="436"/>
                  </a:cxn>
                  <a:cxn ang="0">
                    <a:pos x="42" y="520"/>
                  </a:cxn>
                  <a:cxn ang="0">
                    <a:pos x="7" y="628"/>
                  </a:cxn>
                  <a:cxn ang="0">
                    <a:pos x="4" y="753"/>
                  </a:cxn>
                  <a:cxn ang="0">
                    <a:pos x="33" y="885"/>
                  </a:cxn>
                  <a:cxn ang="0">
                    <a:pos x="88" y="1005"/>
                  </a:cxn>
                  <a:cxn ang="0">
                    <a:pos x="128" y="1066"/>
                  </a:cxn>
                  <a:cxn ang="0">
                    <a:pos x="61" y="1193"/>
                  </a:cxn>
                  <a:cxn ang="0">
                    <a:pos x="10" y="1350"/>
                  </a:cxn>
                  <a:cxn ang="0">
                    <a:pos x="3" y="1502"/>
                  </a:cxn>
                  <a:cxn ang="0">
                    <a:pos x="33" y="1644"/>
                  </a:cxn>
                  <a:cxn ang="0">
                    <a:pos x="100" y="1766"/>
                  </a:cxn>
                  <a:cxn ang="0">
                    <a:pos x="197" y="1859"/>
                  </a:cxn>
                  <a:cxn ang="0">
                    <a:pos x="328" y="1918"/>
                  </a:cxn>
                  <a:cxn ang="0">
                    <a:pos x="491" y="1922"/>
                  </a:cxn>
                  <a:cxn ang="0">
                    <a:pos x="646" y="1865"/>
                  </a:cxn>
                  <a:cxn ang="0">
                    <a:pos x="726" y="1884"/>
                  </a:cxn>
                  <a:cxn ang="0">
                    <a:pos x="772" y="2010"/>
                  </a:cxn>
                  <a:cxn ang="0">
                    <a:pos x="849" y="2116"/>
                  </a:cxn>
                  <a:cxn ang="0">
                    <a:pos x="954" y="2198"/>
                  </a:cxn>
                  <a:cxn ang="0">
                    <a:pos x="1077" y="2249"/>
                  </a:cxn>
                  <a:cxn ang="0">
                    <a:pos x="1215" y="2262"/>
                  </a:cxn>
                  <a:cxn ang="0">
                    <a:pos x="1354" y="2233"/>
                  </a:cxn>
                  <a:cxn ang="0">
                    <a:pos x="1475" y="2167"/>
                  </a:cxn>
                  <a:cxn ang="0">
                    <a:pos x="1572" y="2069"/>
                  </a:cxn>
                  <a:cxn ang="0">
                    <a:pos x="1637" y="1947"/>
                  </a:cxn>
                  <a:cxn ang="0">
                    <a:pos x="1667" y="1806"/>
                  </a:cxn>
                  <a:cxn ang="0">
                    <a:pos x="1667" y="1777"/>
                  </a:cxn>
                  <a:cxn ang="0">
                    <a:pos x="1738" y="1814"/>
                  </a:cxn>
                  <a:cxn ang="0">
                    <a:pos x="1887" y="1867"/>
                  </a:cxn>
                  <a:cxn ang="0">
                    <a:pos x="2041" y="1867"/>
                  </a:cxn>
                  <a:cxn ang="0">
                    <a:pos x="2166" y="1820"/>
                  </a:cxn>
                  <a:cxn ang="0">
                    <a:pos x="2257" y="1739"/>
                  </a:cxn>
                  <a:cxn ang="0">
                    <a:pos x="2317" y="1631"/>
                  </a:cxn>
                  <a:cxn ang="0">
                    <a:pos x="2339" y="1505"/>
                  </a:cxn>
                  <a:cxn ang="0">
                    <a:pos x="2323" y="1368"/>
                  </a:cxn>
                  <a:cxn ang="0">
                    <a:pos x="2250" y="1204"/>
                  </a:cxn>
                  <a:cxn ang="0">
                    <a:pos x="2165" y="1036"/>
                  </a:cxn>
                  <a:cxn ang="0">
                    <a:pos x="2266" y="783"/>
                  </a:cxn>
                  <a:cxn ang="0">
                    <a:pos x="2276" y="636"/>
                  </a:cxn>
                  <a:cxn ang="0">
                    <a:pos x="2255" y="525"/>
                  </a:cxn>
                  <a:cxn ang="0">
                    <a:pos x="2204" y="430"/>
                  </a:cxn>
                  <a:cxn ang="0">
                    <a:pos x="2137" y="368"/>
                  </a:cxn>
                  <a:cxn ang="0">
                    <a:pos x="2056" y="334"/>
                  </a:cxn>
                  <a:cxn ang="0">
                    <a:pos x="1966" y="326"/>
                  </a:cxn>
                  <a:cxn ang="0">
                    <a:pos x="1787" y="379"/>
                  </a:cxn>
                </a:cxnLst>
                <a:rect l="0" t="0" r="r" b="b"/>
                <a:pathLst>
                  <a:path w="2339" h="2262">
                    <a:moveTo>
                      <a:pt x="1754" y="398"/>
                    </a:moveTo>
                    <a:lnTo>
                      <a:pt x="1746" y="359"/>
                    </a:lnTo>
                    <a:lnTo>
                      <a:pt x="1736" y="321"/>
                    </a:lnTo>
                    <a:lnTo>
                      <a:pt x="1725" y="283"/>
                    </a:lnTo>
                    <a:lnTo>
                      <a:pt x="1710" y="249"/>
                    </a:lnTo>
                    <a:lnTo>
                      <a:pt x="1694" y="215"/>
                    </a:lnTo>
                    <a:lnTo>
                      <a:pt x="1675" y="185"/>
                    </a:lnTo>
                    <a:lnTo>
                      <a:pt x="1655" y="156"/>
                    </a:lnTo>
                    <a:lnTo>
                      <a:pt x="1635" y="130"/>
                    </a:lnTo>
                    <a:lnTo>
                      <a:pt x="1623" y="116"/>
                    </a:lnTo>
                    <a:lnTo>
                      <a:pt x="1611" y="105"/>
                    </a:lnTo>
                    <a:lnTo>
                      <a:pt x="1598" y="95"/>
                    </a:lnTo>
                    <a:lnTo>
                      <a:pt x="1587" y="85"/>
                    </a:lnTo>
                    <a:lnTo>
                      <a:pt x="1574" y="74"/>
                    </a:lnTo>
                    <a:lnTo>
                      <a:pt x="1561" y="66"/>
                    </a:lnTo>
                    <a:lnTo>
                      <a:pt x="1547" y="57"/>
                    </a:lnTo>
                    <a:lnTo>
                      <a:pt x="1534" y="50"/>
                    </a:lnTo>
                    <a:lnTo>
                      <a:pt x="1520" y="44"/>
                    </a:lnTo>
                    <a:lnTo>
                      <a:pt x="1505" y="38"/>
                    </a:lnTo>
                    <a:lnTo>
                      <a:pt x="1491" y="32"/>
                    </a:lnTo>
                    <a:lnTo>
                      <a:pt x="1476" y="29"/>
                    </a:lnTo>
                    <a:lnTo>
                      <a:pt x="1462" y="25"/>
                    </a:lnTo>
                    <a:lnTo>
                      <a:pt x="1447" y="24"/>
                    </a:lnTo>
                    <a:lnTo>
                      <a:pt x="1431" y="22"/>
                    </a:lnTo>
                    <a:lnTo>
                      <a:pt x="1417" y="22"/>
                    </a:lnTo>
                    <a:lnTo>
                      <a:pt x="1395" y="22"/>
                    </a:lnTo>
                    <a:lnTo>
                      <a:pt x="1373" y="25"/>
                    </a:lnTo>
                    <a:lnTo>
                      <a:pt x="1351" y="29"/>
                    </a:lnTo>
                    <a:lnTo>
                      <a:pt x="1331" y="37"/>
                    </a:lnTo>
                    <a:lnTo>
                      <a:pt x="1311" y="45"/>
                    </a:lnTo>
                    <a:lnTo>
                      <a:pt x="1291" y="54"/>
                    </a:lnTo>
                    <a:lnTo>
                      <a:pt x="1272" y="66"/>
                    </a:lnTo>
                    <a:lnTo>
                      <a:pt x="1253" y="79"/>
                    </a:lnTo>
                    <a:lnTo>
                      <a:pt x="1235" y="93"/>
                    </a:lnTo>
                    <a:lnTo>
                      <a:pt x="1218" y="109"/>
                    </a:lnTo>
                    <a:lnTo>
                      <a:pt x="1200" y="127"/>
                    </a:lnTo>
                    <a:lnTo>
                      <a:pt x="1186" y="146"/>
                    </a:lnTo>
                    <a:lnTo>
                      <a:pt x="1170" y="166"/>
                    </a:lnTo>
                    <a:lnTo>
                      <a:pt x="1157" y="186"/>
                    </a:lnTo>
                    <a:lnTo>
                      <a:pt x="1144" y="209"/>
                    </a:lnTo>
                    <a:lnTo>
                      <a:pt x="1131" y="233"/>
                    </a:lnTo>
                    <a:lnTo>
                      <a:pt x="1119" y="207"/>
                    </a:lnTo>
                    <a:lnTo>
                      <a:pt x="1106" y="182"/>
                    </a:lnTo>
                    <a:lnTo>
                      <a:pt x="1092" y="159"/>
                    </a:lnTo>
                    <a:lnTo>
                      <a:pt x="1077" y="137"/>
                    </a:lnTo>
                    <a:lnTo>
                      <a:pt x="1061" y="116"/>
                    </a:lnTo>
                    <a:lnTo>
                      <a:pt x="1044" y="98"/>
                    </a:lnTo>
                    <a:lnTo>
                      <a:pt x="1026" y="80"/>
                    </a:lnTo>
                    <a:lnTo>
                      <a:pt x="1007" y="64"/>
                    </a:lnTo>
                    <a:lnTo>
                      <a:pt x="989" y="50"/>
                    </a:lnTo>
                    <a:lnTo>
                      <a:pt x="968" y="37"/>
                    </a:lnTo>
                    <a:lnTo>
                      <a:pt x="948" y="25"/>
                    </a:lnTo>
                    <a:lnTo>
                      <a:pt x="926" y="16"/>
                    </a:lnTo>
                    <a:lnTo>
                      <a:pt x="904" y="9"/>
                    </a:lnTo>
                    <a:lnTo>
                      <a:pt x="883" y="3"/>
                    </a:lnTo>
                    <a:lnTo>
                      <a:pt x="859" y="0"/>
                    </a:lnTo>
                    <a:lnTo>
                      <a:pt x="836" y="0"/>
                    </a:lnTo>
                    <a:lnTo>
                      <a:pt x="819" y="0"/>
                    </a:lnTo>
                    <a:lnTo>
                      <a:pt x="803" y="2"/>
                    </a:lnTo>
                    <a:lnTo>
                      <a:pt x="785" y="5"/>
                    </a:lnTo>
                    <a:lnTo>
                      <a:pt x="769" y="9"/>
                    </a:lnTo>
                    <a:lnTo>
                      <a:pt x="753" y="13"/>
                    </a:lnTo>
                    <a:lnTo>
                      <a:pt x="737" y="19"/>
                    </a:lnTo>
                    <a:lnTo>
                      <a:pt x="723" y="26"/>
                    </a:lnTo>
                    <a:lnTo>
                      <a:pt x="707" y="34"/>
                    </a:lnTo>
                    <a:lnTo>
                      <a:pt x="692" y="42"/>
                    </a:lnTo>
                    <a:lnTo>
                      <a:pt x="678" y="53"/>
                    </a:lnTo>
                    <a:lnTo>
                      <a:pt x="665" y="63"/>
                    </a:lnTo>
                    <a:lnTo>
                      <a:pt x="650" y="74"/>
                    </a:lnTo>
                    <a:lnTo>
                      <a:pt x="637" y="87"/>
                    </a:lnTo>
                    <a:lnTo>
                      <a:pt x="624" y="100"/>
                    </a:lnTo>
                    <a:lnTo>
                      <a:pt x="612" y="114"/>
                    </a:lnTo>
                    <a:lnTo>
                      <a:pt x="601" y="130"/>
                    </a:lnTo>
                    <a:lnTo>
                      <a:pt x="589" y="144"/>
                    </a:lnTo>
                    <a:lnTo>
                      <a:pt x="579" y="160"/>
                    </a:lnTo>
                    <a:lnTo>
                      <a:pt x="569" y="177"/>
                    </a:lnTo>
                    <a:lnTo>
                      <a:pt x="559" y="195"/>
                    </a:lnTo>
                    <a:lnTo>
                      <a:pt x="550" y="212"/>
                    </a:lnTo>
                    <a:lnTo>
                      <a:pt x="541" y="231"/>
                    </a:lnTo>
                    <a:lnTo>
                      <a:pt x="533" y="250"/>
                    </a:lnTo>
                    <a:lnTo>
                      <a:pt x="525" y="270"/>
                    </a:lnTo>
                    <a:lnTo>
                      <a:pt x="518" y="291"/>
                    </a:lnTo>
                    <a:lnTo>
                      <a:pt x="512" y="311"/>
                    </a:lnTo>
                    <a:lnTo>
                      <a:pt x="508" y="333"/>
                    </a:lnTo>
                    <a:lnTo>
                      <a:pt x="502" y="353"/>
                    </a:lnTo>
                    <a:lnTo>
                      <a:pt x="499" y="376"/>
                    </a:lnTo>
                    <a:lnTo>
                      <a:pt x="496" y="398"/>
                    </a:lnTo>
                    <a:lnTo>
                      <a:pt x="493" y="421"/>
                    </a:lnTo>
                    <a:lnTo>
                      <a:pt x="492" y="445"/>
                    </a:lnTo>
                    <a:lnTo>
                      <a:pt x="470" y="430"/>
                    </a:lnTo>
                    <a:lnTo>
                      <a:pt x="448" y="419"/>
                    </a:lnTo>
                    <a:lnTo>
                      <a:pt x="427" y="408"/>
                    </a:lnTo>
                    <a:lnTo>
                      <a:pt x="403" y="398"/>
                    </a:lnTo>
                    <a:lnTo>
                      <a:pt x="382" y="391"/>
                    </a:lnTo>
                    <a:lnTo>
                      <a:pt x="360" y="384"/>
                    </a:lnTo>
                    <a:lnTo>
                      <a:pt x="338" y="379"/>
                    </a:lnTo>
                    <a:lnTo>
                      <a:pt x="315" y="375"/>
                    </a:lnTo>
                    <a:lnTo>
                      <a:pt x="293" y="374"/>
                    </a:lnTo>
                    <a:lnTo>
                      <a:pt x="271" y="374"/>
                    </a:lnTo>
                    <a:lnTo>
                      <a:pt x="250" y="375"/>
                    </a:lnTo>
                    <a:lnTo>
                      <a:pt x="229" y="378"/>
                    </a:lnTo>
                    <a:lnTo>
                      <a:pt x="209" y="382"/>
                    </a:lnTo>
                    <a:lnTo>
                      <a:pt x="189" y="388"/>
                    </a:lnTo>
                    <a:lnTo>
                      <a:pt x="168" y="395"/>
                    </a:lnTo>
                    <a:lnTo>
                      <a:pt x="149" y="405"/>
                    </a:lnTo>
                    <a:lnTo>
                      <a:pt x="133" y="414"/>
                    </a:lnTo>
                    <a:lnTo>
                      <a:pt x="119" y="424"/>
                    </a:lnTo>
                    <a:lnTo>
                      <a:pt x="106" y="436"/>
                    </a:lnTo>
                    <a:lnTo>
                      <a:pt x="93" y="448"/>
                    </a:lnTo>
                    <a:lnTo>
                      <a:pt x="81" y="461"/>
                    </a:lnTo>
                    <a:lnTo>
                      <a:pt x="69" y="475"/>
                    </a:lnTo>
                    <a:lnTo>
                      <a:pt x="59" y="490"/>
                    </a:lnTo>
                    <a:lnTo>
                      <a:pt x="51" y="504"/>
                    </a:lnTo>
                    <a:lnTo>
                      <a:pt x="42" y="520"/>
                    </a:lnTo>
                    <a:lnTo>
                      <a:pt x="33" y="536"/>
                    </a:lnTo>
                    <a:lnTo>
                      <a:pt x="27" y="554"/>
                    </a:lnTo>
                    <a:lnTo>
                      <a:pt x="20" y="571"/>
                    </a:lnTo>
                    <a:lnTo>
                      <a:pt x="16" y="590"/>
                    </a:lnTo>
                    <a:lnTo>
                      <a:pt x="11" y="609"/>
                    </a:lnTo>
                    <a:lnTo>
                      <a:pt x="7" y="628"/>
                    </a:lnTo>
                    <a:lnTo>
                      <a:pt x="4" y="648"/>
                    </a:lnTo>
                    <a:lnTo>
                      <a:pt x="3" y="668"/>
                    </a:lnTo>
                    <a:lnTo>
                      <a:pt x="1" y="689"/>
                    </a:lnTo>
                    <a:lnTo>
                      <a:pt x="1" y="709"/>
                    </a:lnTo>
                    <a:lnTo>
                      <a:pt x="3" y="731"/>
                    </a:lnTo>
                    <a:lnTo>
                      <a:pt x="4" y="753"/>
                    </a:lnTo>
                    <a:lnTo>
                      <a:pt x="7" y="774"/>
                    </a:lnTo>
                    <a:lnTo>
                      <a:pt x="10" y="796"/>
                    </a:lnTo>
                    <a:lnTo>
                      <a:pt x="14" y="818"/>
                    </a:lnTo>
                    <a:lnTo>
                      <a:pt x="20" y="840"/>
                    </a:lnTo>
                    <a:lnTo>
                      <a:pt x="26" y="862"/>
                    </a:lnTo>
                    <a:lnTo>
                      <a:pt x="33" y="885"/>
                    </a:lnTo>
                    <a:lnTo>
                      <a:pt x="40" y="907"/>
                    </a:lnTo>
                    <a:lnTo>
                      <a:pt x="49" y="928"/>
                    </a:lnTo>
                    <a:lnTo>
                      <a:pt x="59" y="952"/>
                    </a:lnTo>
                    <a:lnTo>
                      <a:pt x="69" y="973"/>
                    </a:lnTo>
                    <a:lnTo>
                      <a:pt x="81" y="995"/>
                    </a:lnTo>
                    <a:lnTo>
                      <a:pt x="88" y="1005"/>
                    </a:lnTo>
                    <a:lnTo>
                      <a:pt x="94" y="1016"/>
                    </a:lnTo>
                    <a:lnTo>
                      <a:pt x="100" y="1027"/>
                    </a:lnTo>
                    <a:lnTo>
                      <a:pt x="107" y="1037"/>
                    </a:lnTo>
                    <a:lnTo>
                      <a:pt x="115" y="1047"/>
                    </a:lnTo>
                    <a:lnTo>
                      <a:pt x="120" y="1056"/>
                    </a:lnTo>
                    <a:lnTo>
                      <a:pt x="128" y="1066"/>
                    </a:lnTo>
                    <a:lnTo>
                      <a:pt x="135" y="1077"/>
                    </a:lnTo>
                    <a:lnTo>
                      <a:pt x="119" y="1097"/>
                    </a:lnTo>
                    <a:lnTo>
                      <a:pt x="103" y="1120"/>
                    </a:lnTo>
                    <a:lnTo>
                      <a:pt x="87" y="1143"/>
                    </a:lnTo>
                    <a:lnTo>
                      <a:pt x="74" y="1167"/>
                    </a:lnTo>
                    <a:lnTo>
                      <a:pt x="61" y="1193"/>
                    </a:lnTo>
                    <a:lnTo>
                      <a:pt x="49" y="1219"/>
                    </a:lnTo>
                    <a:lnTo>
                      <a:pt x="38" y="1245"/>
                    </a:lnTo>
                    <a:lnTo>
                      <a:pt x="29" y="1273"/>
                    </a:lnTo>
                    <a:lnTo>
                      <a:pt x="22" y="1299"/>
                    </a:lnTo>
                    <a:lnTo>
                      <a:pt x="14" y="1325"/>
                    </a:lnTo>
                    <a:lnTo>
                      <a:pt x="10" y="1350"/>
                    </a:lnTo>
                    <a:lnTo>
                      <a:pt x="6" y="1376"/>
                    </a:lnTo>
                    <a:lnTo>
                      <a:pt x="3" y="1402"/>
                    </a:lnTo>
                    <a:lnTo>
                      <a:pt x="1" y="1427"/>
                    </a:lnTo>
                    <a:lnTo>
                      <a:pt x="0" y="1453"/>
                    </a:lnTo>
                    <a:lnTo>
                      <a:pt x="1" y="1477"/>
                    </a:lnTo>
                    <a:lnTo>
                      <a:pt x="3" y="1502"/>
                    </a:lnTo>
                    <a:lnTo>
                      <a:pt x="4" y="1527"/>
                    </a:lnTo>
                    <a:lnTo>
                      <a:pt x="9" y="1551"/>
                    </a:lnTo>
                    <a:lnTo>
                      <a:pt x="13" y="1575"/>
                    </a:lnTo>
                    <a:lnTo>
                      <a:pt x="19" y="1598"/>
                    </a:lnTo>
                    <a:lnTo>
                      <a:pt x="26" y="1621"/>
                    </a:lnTo>
                    <a:lnTo>
                      <a:pt x="33" y="1644"/>
                    </a:lnTo>
                    <a:lnTo>
                      <a:pt x="42" y="1666"/>
                    </a:lnTo>
                    <a:lnTo>
                      <a:pt x="52" y="1688"/>
                    </a:lnTo>
                    <a:lnTo>
                      <a:pt x="62" y="1708"/>
                    </a:lnTo>
                    <a:lnTo>
                      <a:pt x="74" y="1729"/>
                    </a:lnTo>
                    <a:lnTo>
                      <a:pt x="87" y="1748"/>
                    </a:lnTo>
                    <a:lnTo>
                      <a:pt x="100" y="1766"/>
                    </a:lnTo>
                    <a:lnTo>
                      <a:pt x="115" y="1784"/>
                    </a:lnTo>
                    <a:lnTo>
                      <a:pt x="129" y="1801"/>
                    </a:lnTo>
                    <a:lnTo>
                      <a:pt x="145" y="1817"/>
                    </a:lnTo>
                    <a:lnTo>
                      <a:pt x="162" y="1832"/>
                    </a:lnTo>
                    <a:lnTo>
                      <a:pt x="180" y="1846"/>
                    </a:lnTo>
                    <a:lnTo>
                      <a:pt x="197" y="1859"/>
                    </a:lnTo>
                    <a:lnTo>
                      <a:pt x="216" y="1872"/>
                    </a:lnTo>
                    <a:lnTo>
                      <a:pt x="236" y="1883"/>
                    </a:lnTo>
                    <a:lnTo>
                      <a:pt x="257" y="1893"/>
                    </a:lnTo>
                    <a:lnTo>
                      <a:pt x="279" y="1902"/>
                    </a:lnTo>
                    <a:lnTo>
                      <a:pt x="300" y="1910"/>
                    </a:lnTo>
                    <a:lnTo>
                      <a:pt x="328" y="1918"/>
                    </a:lnTo>
                    <a:lnTo>
                      <a:pt x="354" y="1923"/>
                    </a:lnTo>
                    <a:lnTo>
                      <a:pt x="382" y="1926"/>
                    </a:lnTo>
                    <a:lnTo>
                      <a:pt x="409" y="1929"/>
                    </a:lnTo>
                    <a:lnTo>
                      <a:pt x="437" y="1928"/>
                    </a:lnTo>
                    <a:lnTo>
                      <a:pt x="463" y="1926"/>
                    </a:lnTo>
                    <a:lnTo>
                      <a:pt x="491" y="1922"/>
                    </a:lnTo>
                    <a:lnTo>
                      <a:pt x="517" y="1918"/>
                    </a:lnTo>
                    <a:lnTo>
                      <a:pt x="544" y="1910"/>
                    </a:lnTo>
                    <a:lnTo>
                      <a:pt x="570" y="1902"/>
                    </a:lnTo>
                    <a:lnTo>
                      <a:pt x="595" y="1890"/>
                    </a:lnTo>
                    <a:lnTo>
                      <a:pt x="621" y="1878"/>
                    </a:lnTo>
                    <a:lnTo>
                      <a:pt x="646" y="1865"/>
                    </a:lnTo>
                    <a:lnTo>
                      <a:pt x="669" y="1849"/>
                    </a:lnTo>
                    <a:lnTo>
                      <a:pt x="692" y="1833"/>
                    </a:lnTo>
                    <a:lnTo>
                      <a:pt x="716" y="1814"/>
                    </a:lnTo>
                    <a:lnTo>
                      <a:pt x="717" y="1838"/>
                    </a:lnTo>
                    <a:lnTo>
                      <a:pt x="721" y="1861"/>
                    </a:lnTo>
                    <a:lnTo>
                      <a:pt x="726" y="1884"/>
                    </a:lnTo>
                    <a:lnTo>
                      <a:pt x="730" y="1906"/>
                    </a:lnTo>
                    <a:lnTo>
                      <a:pt x="737" y="1928"/>
                    </a:lnTo>
                    <a:lnTo>
                      <a:pt x="745" y="1948"/>
                    </a:lnTo>
                    <a:lnTo>
                      <a:pt x="752" y="1970"/>
                    </a:lnTo>
                    <a:lnTo>
                      <a:pt x="762" y="1990"/>
                    </a:lnTo>
                    <a:lnTo>
                      <a:pt x="772" y="2010"/>
                    </a:lnTo>
                    <a:lnTo>
                      <a:pt x="782" y="2029"/>
                    </a:lnTo>
                    <a:lnTo>
                      <a:pt x="794" y="2048"/>
                    </a:lnTo>
                    <a:lnTo>
                      <a:pt x="807" y="2066"/>
                    </a:lnTo>
                    <a:lnTo>
                      <a:pt x="820" y="2083"/>
                    </a:lnTo>
                    <a:lnTo>
                      <a:pt x="835" y="2101"/>
                    </a:lnTo>
                    <a:lnTo>
                      <a:pt x="849" y="2116"/>
                    </a:lnTo>
                    <a:lnTo>
                      <a:pt x="865" y="2132"/>
                    </a:lnTo>
                    <a:lnTo>
                      <a:pt x="881" y="2147"/>
                    </a:lnTo>
                    <a:lnTo>
                      <a:pt x="899" y="2162"/>
                    </a:lnTo>
                    <a:lnTo>
                      <a:pt x="916" y="2175"/>
                    </a:lnTo>
                    <a:lnTo>
                      <a:pt x="935" y="2186"/>
                    </a:lnTo>
                    <a:lnTo>
                      <a:pt x="954" y="2198"/>
                    </a:lnTo>
                    <a:lnTo>
                      <a:pt x="973" y="2209"/>
                    </a:lnTo>
                    <a:lnTo>
                      <a:pt x="993" y="2218"/>
                    </a:lnTo>
                    <a:lnTo>
                      <a:pt x="1013" y="2227"/>
                    </a:lnTo>
                    <a:lnTo>
                      <a:pt x="1034" y="2236"/>
                    </a:lnTo>
                    <a:lnTo>
                      <a:pt x="1055" y="2243"/>
                    </a:lnTo>
                    <a:lnTo>
                      <a:pt x="1077" y="2249"/>
                    </a:lnTo>
                    <a:lnTo>
                      <a:pt x="1099" y="2253"/>
                    </a:lnTo>
                    <a:lnTo>
                      <a:pt x="1121" y="2257"/>
                    </a:lnTo>
                    <a:lnTo>
                      <a:pt x="1144" y="2260"/>
                    </a:lnTo>
                    <a:lnTo>
                      <a:pt x="1167" y="2262"/>
                    </a:lnTo>
                    <a:lnTo>
                      <a:pt x="1190" y="2262"/>
                    </a:lnTo>
                    <a:lnTo>
                      <a:pt x="1215" y="2262"/>
                    </a:lnTo>
                    <a:lnTo>
                      <a:pt x="1240" y="2260"/>
                    </a:lnTo>
                    <a:lnTo>
                      <a:pt x="1263" y="2257"/>
                    </a:lnTo>
                    <a:lnTo>
                      <a:pt x="1286" y="2253"/>
                    </a:lnTo>
                    <a:lnTo>
                      <a:pt x="1309" y="2247"/>
                    </a:lnTo>
                    <a:lnTo>
                      <a:pt x="1333" y="2241"/>
                    </a:lnTo>
                    <a:lnTo>
                      <a:pt x="1354" y="2233"/>
                    </a:lnTo>
                    <a:lnTo>
                      <a:pt x="1376" y="2224"/>
                    </a:lnTo>
                    <a:lnTo>
                      <a:pt x="1396" y="2215"/>
                    </a:lnTo>
                    <a:lnTo>
                      <a:pt x="1417" y="2204"/>
                    </a:lnTo>
                    <a:lnTo>
                      <a:pt x="1437" y="2192"/>
                    </a:lnTo>
                    <a:lnTo>
                      <a:pt x="1456" y="2180"/>
                    </a:lnTo>
                    <a:lnTo>
                      <a:pt x="1475" y="2167"/>
                    </a:lnTo>
                    <a:lnTo>
                      <a:pt x="1494" y="2153"/>
                    </a:lnTo>
                    <a:lnTo>
                      <a:pt x="1511" y="2137"/>
                    </a:lnTo>
                    <a:lnTo>
                      <a:pt x="1527" y="2121"/>
                    </a:lnTo>
                    <a:lnTo>
                      <a:pt x="1543" y="2105"/>
                    </a:lnTo>
                    <a:lnTo>
                      <a:pt x="1558" y="2087"/>
                    </a:lnTo>
                    <a:lnTo>
                      <a:pt x="1572" y="2069"/>
                    </a:lnTo>
                    <a:lnTo>
                      <a:pt x="1585" y="2050"/>
                    </a:lnTo>
                    <a:lnTo>
                      <a:pt x="1598" y="2031"/>
                    </a:lnTo>
                    <a:lnTo>
                      <a:pt x="1610" y="2010"/>
                    </a:lnTo>
                    <a:lnTo>
                      <a:pt x="1620" y="1990"/>
                    </a:lnTo>
                    <a:lnTo>
                      <a:pt x="1629" y="1968"/>
                    </a:lnTo>
                    <a:lnTo>
                      <a:pt x="1637" y="1947"/>
                    </a:lnTo>
                    <a:lnTo>
                      <a:pt x="1645" y="1925"/>
                    </a:lnTo>
                    <a:lnTo>
                      <a:pt x="1652" y="1902"/>
                    </a:lnTo>
                    <a:lnTo>
                      <a:pt x="1658" y="1878"/>
                    </a:lnTo>
                    <a:lnTo>
                      <a:pt x="1661" y="1855"/>
                    </a:lnTo>
                    <a:lnTo>
                      <a:pt x="1665" y="1830"/>
                    </a:lnTo>
                    <a:lnTo>
                      <a:pt x="1667" y="1806"/>
                    </a:lnTo>
                    <a:lnTo>
                      <a:pt x="1667" y="1781"/>
                    </a:lnTo>
                    <a:lnTo>
                      <a:pt x="1667" y="1781"/>
                    </a:lnTo>
                    <a:lnTo>
                      <a:pt x="1667" y="1780"/>
                    </a:lnTo>
                    <a:lnTo>
                      <a:pt x="1667" y="1778"/>
                    </a:lnTo>
                    <a:lnTo>
                      <a:pt x="1667" y="1777"/>
                    </a:lnTo>
                    <a:lnTo>
                      <a:pt x="1667" y="1777"/>
                    </a:lnTo>
                    <a:lnTo>
                      <a:pt x="1667" y="1775"/>
                    </a:lnTo>
                    <a:lnTo>
                      <a:pt x="1667" y="1774"/>
                    </a:lnTo>
                    <a:lnTo>
                      <a:pt x="1667" y="1772"/>
                    </a:lnTo>
                    <a:lnTo>
                      <a:pt x="1690" y="1788"/>
                    </a:lnTo>
                    <a:lnTo>
                      <a:pt x="1713" y="1803"/>
                    </a:lnTo>
                    <a:lnTo>
                      <a:pt x="1738" y="1814"/>
                    </a:lnTo>
                    <a:lnTo>
                      <a:pt x="1761" y="1827"/>
                    </a:lnTo>
                    <a:lnTo>
                      <a:pt x="1786" y="1838"/>
                    </a:lnTo>
                    <a:lnTo>
                      <a:pt x="1812" y="1846"/>
                    </a:lnTo>
                    <a:lnTo>
                      <a:pt x="1836" y="1855"/>
                    </a:lnTo>
                    <a:lnTo>
                      <a:pt x="1863" y="1861"/>
                    </a:lnTo>
                    <a:lnTo>
                      <a:pt x="1887" y="1867"/>
                    </a:lnTo>
                    <a:lnTo>
                      <a:pt x="1913" y="1870"/>
                    </a:lnTo>
                    <a:lnTo>
                      <a:pt x="1939" y="1872"/>
                    </a:lnTo>
                    <a:lnTo>
                      <a:pt x="1966" y="1872"/>
                    </a:lnTo>
                    <a:lnTo>
                      <a:pt x="1990" y="1872"/>
                    </a:lnTo>
                    <a:lnTo>
                      <a:pt x="2016" y="1870"/>
                    </a:lnTo>
                    <a:lnTo>
                      <a:pt x="2041" y="1867"/>
                    </a:lnTo>
                    <a:lnTo>
                      <a:pt x="2066" y="1861"/>
                    </a:lnTo>
                    <a:lnTo>
                      <a:pt x="2088" y="1855"/>
                    </a:lnTo>
                    <a:lnTo>
                      <a:pt x="2108" y="1848"/>
                    </a:lnTo>
                    <a:lnTo>
                      <a:pt x="2128" y="1839"/>
                    </a:lnTo>
                    <a:lnTo>
                      <a:pt x="2147" y="1830"/>
                    </a:lnTo>
                    <a:lnTo>
                      <a:pt x="2166" y="1820"/>
                    </a:lnTo>
                    <a:lnTo>
                      <a:pt x="2183" y="1809"/>
                    </a:lnTo>
                    <a:lnTo>
                      <a:pt x="2199" y="1797"/>
                    </a:lnTo>
                    <a:lnTo>
                      <a:pt x="2215" y="1784"/>
                    </a:lnTo>
                    <a:lnTo>
                      <a:pt x="2230" y="1769"/>
                    </a:lnTo>
                    <a:lnTo>
                      <a:pt x="2244" y="1755"/>
                    </a:lnTo>
                    <a:lnTo>
                      <a:pt x="2257" y="1739"/>
                    </a:lnTo>
                    <a:lnTo>
                      <a:pt x="2271" y="1723"/>
                    </a:lnTo>
                    <a:lnTo>
                      <a:pt x="2281" y="1707"/>
                    </a:lnTo>
                    <a:lnTo>
                      <a:pt x="2291" y="1688"/>
                    </a:lnTo>
                    <a:lnTo>
                      <a:pt x="2301" y="1671"/>
                    </a:lnTo>
                    <a:lnTo>
                      <a:pt x="2310" y="1652"/>
                    </a:lnTo>
                    <a:lnTo>
                      <a:pt x="2317" y="1631"/>
                    </a:lnTo>
                    <a:lnTo>
                      <a:pt x="2323" y="1612"/>
                    </a:lnTo>
                    <a:lnTo>
                      <a:pt x="2329" y="1592"/>
                    </a:lnTo>
                    <a:lnTo>
                      <a:pt x="2333" y="1570"/>
                    </a:lnTo>
                    <a:lnTo>
                      <a:pt x="2336" y="1550"/>
                    </a:lnTo>
                    <a:lnTo>
                      <a:pt x="2339" y="1528"/>
                    </a:lnTo>
                    <a:lnTo>
                      <a:pt x="2339" y="1505"/>
                    </a:lnTo>
                    <a:lnTo>
                      <a:pt x="2339" y="1483"/>
                    </a:lnTo>
                    <a:lnTo>
                      <a:pt x="2339" y="1460"/>
                    </a:lnTo>
                    <a:lnTo>
                      <a:pt x="2336" y="1438"/>
                    </a:lnTo>
                    <a:lnTo>
                      <a:pt x="2333" y="1415"/>
                    </a:lnTo>
                    <a:lnTo>
                      <a:pt x="2329" y="1392"/>
                    </a:lnTo>
                    <a:lnTo>
                      <a:pt x="2323" y="1368"/>
                    </a:lnTo>
                    <a:lnTo>
                      <a:pt x="2316" y="1344"/>
                    </a:lnTo>
                    <a:lnTo>
                      <a:pt x="2308" y="1321"/>
                    </a:lnTo>
                    <a:lnTo>
                      <a:pt x="2300" y="1297"/>
                    </a:lnTo>
                    <a:lnTo>
                      <a:pt x="2285" y="1265"/>
                    </a:lnTo>
                    <a:lnTo>
                      <a:pt x="2268" y="1233"/>
                    </a:lnTo>
                    <a:lnTo>
                      <a:pt x="2250" y="1204"/>
                    </a:lnTo>
                    <a:lnTo>
                      <a:pt x="2230" y="1175"/>
                    </a:lnTo>
                    <a:lnTo>
                      <a:pt x="2210" y="1148"/>
                    </a:lnTo>
                    <a:lnTo>
                      <a:pt x="2186" y="1123"/>
                    </a:lnTo>
                    <a:lnTo>
                      <a:pt x="2163" y="1098"/>
                    </a:lnTo>
                    <a:lnTo>
                      <a:pt x="2138" y="1075"/>
                    </a:lnTo>
                    <a:lnTo>
                      <a:pt x="2165" y="1036"/>
                    </a:lnTo>
                    <a:lnTo>
                      <a:pt x="2189" y="995"/>
                    </a:lnTo>
                    <a:lnTo>
                      <a:pt x="2210" y="953"/>
                    </a:lnTo>
                    <a:lnTo>
                      <a:pt x="2228" y="911"/>
                    </a:lnTo>
                    <a:lnTo>
                      <a:pt x="2243" y="867"/>
                    </a:lnTo>
                    <a:lnTo>
                      <a:pt x="2256" y="825"/>
                    </a:lnTo>
                    <a:lnTo>
                      <a:pt x="2266" y="783"/>
                    </a:lnTo>
                    <a:lnTo>
                      <a:pt x="2272" y="740"/>
                    </a:lnTo>
                    <a:lnTo>
                      <a:pt x="2275" y="719"/>
                    </a:lnTo>
                    <a:lnTo>
                      <a:pt x="2276" y="699"/>
                    </a:lnTo>
                    <a:lnTo>
                      <a:pt x="2276" y="677"/>
                    </a:lnTo>
                    <a:lnTo>
                      <a:pt x="2276" y="657"/>
                    </a:lnTo>
                    <a:lnTo>
                      <a:pt x="2276" y="636"/>
                    </a:lnTo>
                    <a:lnTo>
                      <a:pt x="2275" y="618"/>
                    </a:lnTo>
                    <a:lnTo>
                      <a:pt x="2272" y="597"/>
                    </a:lnTo>
                    <a:lnTo>
                      <a:pt x="2269" y="578"/>
                    </a:lnTo>
                    <a:lnTo>
                      <a:pt x="2265" y="559"/>
                    </a:lnTo>
                    <a:lnTo>
                      <a:pt x="2260" y="542"/>
                    </a:lnTo>
                    <a:lnTo>
                      <a:pt x="2255" y="525"/>
                    </a:lnTo>
                    <a:lnTo>
                      <a:pt x="2247" y="507"/>
                    </a:lnTo>
                    <a:lnTo>
                      <a:pt x="2240" y="490"/>
                    </a:lnTo>
                    <a:lnTo>
                      <a:pt x="2233" y="474"/>
                    </a:lnTo>
                    <a:lnTo>
                      <a:pt x="2224" y="458"/>
                    </a:lnTo>
                    <a:lnTo>
                      <a:pt x="2214" y="443"/>
                    </a:lnTo>
                    <a:lnTo>
                      <a:pt x="2204" y="430"/>
                    </a:lnTo>
                    <a:lnTo>
                      <a:pt x="2194" y="417"/>
                    </a:lnTo>
                    <a:lnTo>
                      <a:pt x="2183" y="407"/>
                    </a:lnTo>
                    <a:lnTo>
                      <a:pt x="2173" y="395"/>
                    </a:lnTo>
                    <a:lnTo>
                      <a:pt x="2162" y="385"/>
                    </a:lnTo>
                    <a:lnTo>
                      <a:pt x="2150" y="376"/>
                    </a:lnTo>
                    <a:lnTo>
                      <a:pt x="2137" y="368"/>
                    </a:lnTo>
                    <a:lnTo>
                      <a:pt x="2124" y="360"/>
                    </a:lnTo>
                    <a:lnTo>
                      <a:pt x="2112" y="355"/>
                    </a:lnTo>
                    <a:lnTo>
                      <a:pt x="2098" y="347"/>
                    </a:lnTo>
                    <a:lnTo>
                      <a:pt x="2085" y="343"/>
                    </a:lnTo>
                    <a:lnTo>
                      <a:pt x="2070" y="337"/>
                    </a:lnTo>
                    <a:lnTo>
                      <a:pt x="2056" y="334"/>
                    </a:lnTo>
                    <a:lnTo>
                      <a:pt x="2041" y="331"/>
                    </a:lnTo>
                    <a:lnTo>
                      <a:pt x="2027" y="329"/>
                    </a:lnTo>
                    <a:lnTo>
                      <a:pt x="2012" y="327"/>
                    </a:lnTo>
                    <a:lnTo>
                      <a:pt x="1996" y="326"/>
                    </a:lnTo>
                    <a:lnTo>
                      <a:pt x="1982" y="326"/>
                    </a:lnTo>
                    <a:lnTo>
                      <a:pt x="1966" y="326"/>
                    </a:lnTo>
                    <a:lnTo>
                      <a:pt x="1950" y="327"/>
                    </a:lnTo>
                    <a:lnTo>
                      <a:pt x="1918" y="333"/>
                    </a:lnTo>
                    <a:lnTo>
                      <a:pt x="1884" y="340"/>
                    </a:lnTo>
                    <a:lnTo>
                      <a:pt x="1852" y="350"/>
                    </a:lnTo>
                    <a:lnTo>
                      <a:pt x="1819" y="363"/>
                    </a:lnTo>
                    <a:lnTo>
                      <a:pt x="1787" y="379"/>
                    </a:lnTo>
                    <a:lnTo>
                      <a:pt x="1754" y="398"/>
                    </a:lnTo>
                    <a:close/>
                  </a:path>
                </a:pathLst>
              </a:custGeom>
              <a:gradFill rotWithShape="0">
                <a:gsLst>
                  <a:gs pos="0">
                    <a:srgbClr val="00CC99"/>
                  </a:gs>
                  <a:gs pos="50000">
                    <a:srgbClr val="00CC99">
                      <a:gamma/>
                      <a:tint val="30196"/>
                      <a:invGamma/>
                    </a:srgbClr>
                  </a:gs>
                  <a:gs pos="100000">
                    <a:srgbClr val="00CC99"/>
                  </a:gs>
                </a:gsLst>
                <a:lin ang="2700000" scaled="1"/>
              </a:gradFill>
              <a:ln w="9525" cap="flat" cmpd="sng">
                <a:noFill/>
                <a:prstDash val="solid"/>
                <a:round/>
                <a:headEnd type="none" w="med" len="med"/>
                <a:tailEnd type="none" w="med" len="med"/>
              </a:ln>
              <a:effectLst/>
            </p:spPr>
            <p:txBody>
              <a:bodyPr/>
              <a:lstStyle/>
              <a:p>
                <a:endParaRPr lang="en-US"/>
              </a:p>
            </p:txBody>
          </p:sp>
        </p:grpSp>
        <p:sp>
          <p:nvSpPr>
            <p:cNvPr id="190499" name="Text Box 35"/>
            <p:cNvSpPr txBox="1">
              <a:spLocks noChangeArrowheads="1"/>
            </p:cNvSpPr>
            <p:nvPr/>
          </p:nvSpPr>
          <p:spPr bwMode="auto">
            <a:xfrm>
              <a:off x="3888" y="3072"/>
              <a:ext cx="126" cy="192"/>
            </a:xfrm>
            <a:prstGeom prst="rect">
              <a:avLst/>
            </a:prstGeom>
            <a:noFill/>
            <a:ln w="12700">
              <a:noFill/>
              <a:miter lim="800000"/>
              <a:headEnd/>
              <a:tailEnd/>
            </a:ln>
            <a:effectLst/>
          </p:spPr>
          <p:txBody>
            <a:bodyPr wrap="none">
              <a:spAutoFit/>
            </a:bodyPr>
            <a:lstStyle/>
            <a:p>
              <a:pPr>
                <a:lnSpc>
                  <a:spcPct val="100000"/>
                </a:lnSpc>
              </a:pPr>
              <a:endParaRPr lang="en-US" sz="1400" b="1">
                <a:latin typeface="Times" pitchFamily="18" charset="0"/>
              </a:endParaRPr>
            </a:p>
          </p:txBody>
        </p:sp>
      </p:grpSp>
      <p:graphicFrame>
        <p:nvGraphicFramePr>
          <p:cNvPr id="190500" name="Object 36"/>
          <p:cNvGraphicFramePr>
            <a:graphicFrameLocks noChangeAspect="1"/>
          </p:cNvGraphicFramePr>
          <p:nvPr/>
        </p:nvGraphicFramePr>
        <p:xfrm>
          <a:off x="3810000" y="1524000"/>
          <a:ext cx="484188" cy="327025"/>
        </p:xfrm>
        <a:graphic>
          <a:graphicData uri="http://schemas.openxmlformats.org/presentationml/2006/ole">
            <p:oleObj spid="_x0000_s3075" name="Clip" r:id="rId5" imgW="2031120" imgH="2788920" progId="">
              <p:embed/>
            </p:oleObj>
          </a:graphicData>
        </a:graphic>
      </p:graphicFrame>
      <p:sp>
        <p:nvSpPr>
          <p:cNvPr id="190501" name="Text Box 37"/>
          <p:cNvSpPr txBox="1">
            <a:spLocks noChangeArrowheads="1"/>
          </p:cNvSpPr>
          <p:nvPr/>
        </p:nvSpPr>
        <p:spPr bwMode="auto">
          <a:xfrm>
            <a:off x="2514600" y="1219200"/>
            <a:ext cx="1606550" cy="366713"/>
          </a:xfrm>
          <a:prstGeom prst="rect">
            <a:avLst/>
          </a:prstGeom>
          <a:noFill/>
          <a:ln w="9525">
            <a:noFill/>
            <a:miter lim="800000"/>
            <a:headEnd/>
            <a:tailEnd/>
          </a:ln>
          <a:effectLst/>
        </p:spPr>
        <p:txBody>
          <a:bodyPr wrap="none">
            <a:spAutoFit/>
          </a:bodyPr>
          <a:lstStyle/>
          <a:p>
            <a:pPr eaLnBrk="1" hangingPunct="1">
              <a:lnSpc>
                <a:spcPct val="100000"/>
              </a:lnSpc>
            </a:pPr>
            <a:r>
              <a:rPr lang="en-US" sz="1800">
                <a:latin typeface="AvantGarde" pitchFamily="34" charset="0"/>
              </a:rPr>
              <a:t>Home Agent</a:t>
            </a:r>
          </a:p>
        </p:txBody>
      </p:sp>
      <p:sp>
        <p:nvSpPr>
          <p:cNvPr id="190503" name="Line 39"/>
          <p:cNvSpPr>
            <a:spLocks noChangeShapeType="1"/>
          </p:cNvSpPr>
          <p:nvPr/>
        </p:nvSpPr>
        <p:spPr bwMode="auto">
          <a:xfrm flipH="1">
            <a:off x="2514600" y="1676400"/>
            <a:ext cx="1219200" cy="609600"/>
          </a:xfrm>
          <a:prstGeom prst="line">
            <a:avLst/>
          </a:prstGeom>
          <a:noFill/>
          <a:ln w="9525">
            <a:solidFill>
              <a:schemeClr val="tx1"/>
            </a:solidFill>
            <a:round/>
            <a:headEnd type="triangle" w="med" len="med"/>
            <a:tailEnd type="triangle" w="med" len="med"/>
          </a:ln>
          <a:effectLst/>
        </p:spPr>
        <p:txBody>
          <a:bodyPr/>
          <a:lstStyle/>
          <a:p>
            <a:endParaRPr lang="en-US"/>
          </a:p>
        </p:txBody>
      </p:sp>
      <p:pic>
        <p:nvPicPr>
          <p:cNvPr id="190506" name="Picture 42" descr="C:\Users\Andrej\3G\pics\02_7110.tif"/>
          <p:cNvPicPr>
            <a:picLocks noChangeAspect="1" noChangeArrowheads="1"/>
          </p:cNvPicPr>
          <p:nvPr/>
        </p:nvPicPr>
        <p:blipFill>
          <a:blip r:embed="rId4" cstate="print"/>
          <a:srcRect b="5170"/>
          <a:stretch>
            <a:fillRect/>
          </a:stretch>
        </p:blipFill>
        <p:spPr bwMode="auto">
          <a:xfrm>
            <a:off x="6324600" y="762000"/>
            <a:ext cx="522288" cy="962025"/>
          </a:xfrm>
          <a:prstGeom prst="rect">
            <a:avLst/>
          </a:prstGeom>
          <a:noFill/>
        </p:spPr>
      </p:pic>
      <p:sp>
        <p:nvSpPr>
          <p:cNvPr id="190507" name="Line 43"/>
          <p:cNvSpPr>
            <a:spLocks noChangeShapeType="1"/>
          </p:cNvSpPr>
          <p:nvPr/>
        </p:nvSpPr>
        <p:spPr bwMode="auto">
          <a:xfrm flipH="1">
            <a:off x="4419600" y="1066800"/>
            <a:ext cx="1981200" cy="381000"/>
          </a:xfrm>
          <a:prstGeom prst="line">
            <a:avLst/>
          </a:prstGeom>
          <a:noFill/>
          <a:ln w="12700">
            <a:solidFill>
              <a:schemeClr val="tx1"/>
            </a:solidFill>
            <a:round/>
            <a:headEnd/>
            <a:tailEnd type="triangle" w="med" len="med"/>
          </a:ln>
          <a:effectLst/>
        </p:spPr>
        <p:txBody>
          <a:bodyPr lIns="90488" tIns="44450" rIns="90488" bIns="44450"/>
          <a:lstStyle/>
          <a:p>
            <a:endParaRPr lang="en-US"/>
          </a:p>
        </p:txBody>
      </p:sp>
      <p:sp>
        <p:nvSpPr>
          <p:cNvPr id="190509" name="Rectangle 45"/>
          <p:cNvSpPr>
            <a:spLocks noChangeArrowheads="1"/>
          </p:cNvSpPr>
          <p:nvPr/>
        </p:nvSpPr>
        <p:spPr bwMode="auto">
          <a:xfrm>
            <a:off x="6553200" y="1371600"/>
            <a:ext cx="1873250" cy="333375"/>
          </a:xfrm>
          <a:prstGeom prst="rect">
            <a:avLst/>
          </a:prstGeom>
          <a:noFill/>
          <a:ln w="12700">
            <a:noFill/>
            <a:miter lim="800000"/>
            <a:headEnd/>
            <a:tailEnd/>
          </a:ln>
          <a:effectLst/>
        </p:spPr>
        <p:txBody>
          <a:bodyPr wrap="none" lIns="90488" tIns="44450" rIns="90488" bIns="44450">
            <a:spAutoFit/>
          </a:bodyPr>
          <a:lstStyle/>
          <a:p>
            <a:pPr eaLnBrk="1" hangingPunct="1">
              <a:lnSpc>
                <a:spcPct val="100000"/>
              </a:lnSpc>
            </a:pPr>
            <a:r>
              <a:rPr lang="en-US" sz="1600">
                <a:latin typeface="AvantGarde" pitchFamily="34" charset="0"/>
              </a:rPr>
              <a:t>correspondent node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04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04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04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046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1904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Proxy Mobile </a:t>
            </a:r>
            <a:r>
              <a:rPr lang="en-US" dirty="0" smtClean="0"/>
              <a:t>IP (PMIP: RFC 5213)</a:t>
            </a:r>
            <a:endParaRPr lang="en-US" dirty="0"/>
          </a:p>
        </p:txBody>
      </p:sp>
      <p:pic>
        <p:nvPicPr>
          <p:cNvPr id="4" name="Content Placeholder 3" descr="architecturePmip.png"/>
          <p:cNvPicPr>
            <a:picLocks noGrp="1" noChangeAspect="1"/>
          </p:cNvPicPr>
          <p:nvPr>
            <p:ph sz="quarter" idx="1"/>
          </p:nvPr>
        </p:nvPicPr>
        <p:blipFill>
          <a:blip r:embed="rId2" cstate="print"/>
          <a:stretch>
            <a:fillRect/>
          </a:stretch>
        </p:blipFill>
        <p:spPr>
          <a:xfrm>
            <a:off x="1877503" y="1543114"/>
            <a:ext cx="5388994" cy="4938428"/>
          </a:xfrm>
        </p:spPr>
      </p:pic>
      <p:sp>
        <p:nvSpPr>
          <p:cNvPr id="5" name="TextBox 4"/>
          <p:cNvSpPr txBox="1"/>
          <p:nvPr/>
        </p:nvSpPr>
        <p:spPr>
          <a:xfrm>
            <a:off x="5652120" y="5085184"/>
            <a:ext cx="2853025" cy="1200329"/>
          </a:xfrm>
          <a:prstGeom prst="rect">
            <a:avLst/>
          </a:prstGeom>
          <a:noFill/>
        </p:spPr>
        <p:txBody>
          <a:bodyPr wrap="none" rtlCol="0">
            <a:spAutoFit/>
          </a:bodyPr>
          <a:lstStyle/>
          <a:p>
            <a:r>
              <a:rPr lang="en-US" dirty="0" smtClean="0"/>
              <a:t>LMA: the home agent</a:t>
            </a:r>
          </a:p>
          <a:p>
            <a:r>
              <a:rPr lang="en-US" dirty="0" smtClean="0"/>
              <a:t>MAG: the foreign agent</a:t>
            </a:r>
          </a:p>
          <a:p>
            <a:r>
              <a:rPr lang="en-US" dirty="0" smtClean="0"/>
              <a:t>UE: the mobile node</a:t>
            </a:r>
          </a:p>
          <a:p>
            <a:r>
              <a:rPr lang="en-US" dirty="0" smtClean="0"/>
              <a:t>CN: the correspondent node</a:t>
            </a:r>
            <a:endParaRPr lang="en-US" dirty="0"/>
          </a:p>
        </p:txBody>
      </p:sp>
      <p:sp>
        <p:nvSpPr>
          <p:cNvPr id="6" name="TextBox 5"/>
          <p:cNvSpPr txBox="1"/>
          <p:nvPr/>
        </p:nvSpPr>
        <p:spPr>
          <a:xfrm>
            <a:off x="323528" y="1556792"/>
            <a:ext cx="3562257" cy="2585323"/>
          </a:xfrm>
          <a:prstGeom prst="rect">
            <a:avLst/>
          </a:prstGeom>
          <a:noFill/>
        </p:spPr>
        <p:txBody>
          <a:bodyPr wrap="none" rtlCol="0">
            <a:spAutoFit/>
          </a:bodyPr>
          <a:lstStyle/>
          <a:p>
            <a:r>
              <a:rPr lang="en-US" dirty="0" smtClean="0"/>
              <a:t>Main idea: run Mobile IP</a:t>
            </a:r>
          </a:p>
          <a:p>
            <a:r>
              <a:rPr lang="en-US" dirty="0" smtClean="0"/>
              <a:t>w</a:t>
            </a:r>
            <a:r>
              <a:rPr lang="en-US" dirty="0" smtClean="0"/>
              <a:t>ithout requiring any changes</a:t>
            </a:r>
          </a:p>
          <a:p>
            <a:r>
              <a:rPr lang="en-US" dirty="0" smtClean="0"/>
              <a:t>t</a:t>
            </a:r>
            <a:r>
              <a:rPr lang="en-US" dirty="0" smtClean="0"/>
              <a:t>o the mobile node.</a:t>
            </a:r>
          </a:p>
          <a:p>
            <a:endParaRPr lang="en-US" dirty="0" smtClean="0"/>
          </a:p>
          <a:p>
            <a:r>
              <a:rPr lang="en-US" dirty="0" smtClean="0"/>
              <a:t>Originally envisioned for a</a:t>
            </a:r>
          </a:p>
          <a:p>
            <a:r>
              <a:rPr lang="en-US" dirty="0" smtClean="0"/>
              <a:t>s</a:t>
            </a:r>
            <a:r>
              <a:rPr lang="en-US" dirty="0" smtClean="0"/>
              <a:t>ingle network domain</a:t>
            </a:r>
          </a:p>
          <a:p>
            <a:endParaRPr lang="en-US" dirty="0" smtClean="0"/>
          </a:p>
          <a:p>
            <a:r>
              <a:rPr lang="en-US" dirty="0" smtClean="0"/>
              <a:t>UE thinks MAG always has the same</a:t>
            </a:r>
          </a:p>
          <a:p>
            <a:r>
              <a:rPr lang="en-US" dirty="0" err="1" smtClean="0"/>
              <a:t>CoA</a:t>
            </a:r>
            <a:r>
              <a:rPr lang="en-US" dirty="0" smtClean="0"/>
              <a:t> and even MAC address</a:t>
            </a: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43000"/>
          </a:xfrm>
        </p:spPr>
        <p:txBody>
          <a:bodyPr>
            <a:normAutofit/>
          </a:bodyPr>
          <a:lstStyle/>
          <a:p>
            <a:r>
              <a:rPr lang="en-US" sz="3600" dirty="0" smtClean="0"/>
              <a:t>Hierarchical Mobile </a:t>
            </a:r>
            <a:r>
              <a:rPr lang="en-US" sz="3600" dirty="0" smtClean="0"/>
              <a:t>IP (HMIP: RFC 5380)</a:t>
            </a:r>
            <a:endParaRPr lang="en-US" sz="3600" dirty="0"/>
          </a:p>
        </p:txBody>
      </p:sp>
      <p:pic>
        <p:nvPicPr>
          <p:cNvPr id="4" name="Content Placeholder 3" descr="architectureHmip.png"/>
          <p:cNvPicPr>
            <a:picLocks noGrp="1" noChangeAspect="1"/>
          </p:cNvPicPr>
          <p:nvPr>
            <p:ph sz="quarter" idx="1"/>
          </p:nvPr>
        </p:nvPicPr>
        <p:blipFill>
          <a:blip r:embed="rId2" cstate="print"/>
          <a:stretch>
            <a:fillRect/>
          </a:stretch>
        </p:blipFill>
        <p:spPr>
          <a:xfrm>
            <a:off x="1592515" y="1688322"/>
            <a:ext cx="5958970" cy="4712478"/>
          </a:xfrm>
        </p:spPr>
      </p:pic>
      <p:sp>
        <p:nvSpPr>
          <p:cNvPr id="5" name="TextBox 4"/>
          <p:cNvSpPr txBox="1"/>
          <p:nvPr/>
        </p:nvSpPr>
        <p:spPr>
          <a:xfrm>
            <a:off x="6156176" y="3284984"/>
            <a:ext cx="2744341" cy="646331"/>
          </a:xfrm>
          <a:prstGeom prst="rect">
            <a:avLst/>
          </a:prstGeom>
          <a:noFill/>
        </p:spPr>
        <p:txBody>
          <a:bodyPr wrap="none" rtlCol="0">
            <a:spAutoFit/>
          </a:bodyPr>
          <a:lstStyle/>
          <a:p>
            <a:r>
              <a:rPr lang="en-US" dirty="0" smtClean="0"/>
              <a:t>UE: the mobile node</a:t>
            </a:r>
          </a:p>
          <a:p>
            <a:r>
              <a:rPr lang="en-US" dirty="0" smtClean="0"/>
              <a:t>MAP: Mobility Access Point</a:t>
            </a:r>
          </a:p>
        </p:txBody>
      </p:sp>
      <p:sp>
        <p:nvSpPr>
          <p:cNvPr id="6" name="TextBox 5"/>
          <p:cNvSpPr txBox="1"/>
          <p:nvPr/>
        </p:nvSpPr>
        <p:spPr>
          <a:xfrm>
            <a:off x="251520" y="1628800"/>
            <a:ext cx="2699200" cy="646331"/>
          </a:xfrm>
          <a:prstGeom prst="rect">
            <a:avLst/>
          </a:prstGeom>
          <a:noFill/>
        </p:spPr>
        <p:txBody>
          <a:bodyPr wrap="none" rtlCol="0">
            <a:spAutoFit/>
          </a:bodyPr>
          <a:lstStyle/>
          <a:p>
            <a:r>
              <a:rPr lang="en-US" dirty="0" smtClean="0"/>
              <a:t>Main idea: hide local</a:t>
            </a:r>
          </a:p>
          <a:p>
            <a:r>
              <a:rPr lang="en-US" dirty="0" smtClean="0"/>
              <a:t>movement in MAP domain</a:t>
            </a: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1026"/>
          <p:cNvSpPr>
            <a:spLocks noGrp="1" noChangeArrowheads="1"/>
          </p:cNvSpPr>
          <p:nvPr>
            <p:ph type="title"/>
          </p:nvPr>
        </p:nvSpPr>
        <p:spPr>
          <a:xfrm>
            <a:off x="467544" y="188640"/>
            <a:ext cx="8229600" cy="1143000"/>
          </a:xfrm>
        </p:spPr>
        <p:txBody>
          <a:bodyPr>
            <a:noAutofit/>
          </a:bodyPr>
          <a:lstStyle/>
          <a:p>
            <a:r>
              <a:rPr lang="en-US" sz="3600" dirty="0" smtClean="0"/>
              <a:t>FMIP (RFC 5568):</a:t>
            </a:r>
            <a:br>
              <a:rPr lang="en-US" sz="3600" dirty="0" smtClean="0"/>
            </a:br>
            <a:r>
              <a:rPr lang="en-US" sz="3600" dirty="0" smtClean="0"/>
              <a:t>Smooth/Fast/Seamless </a:t>
            </a:r>
            <a:r>
              <a:rPr lang="en-US" sz="3600" dirty="0"/>
              <a:t>Handover</a:t>
            </a:r>
          </a:p>
        </p:txBody>
      </p:sp>
      <p:sp>
        <p:nvSpPr>
          <p:cNvPr id="123907" name="Rectangle 1027"/>
          <p:cNvSpPr>
            <a:spLocks noGrp="1" noChangeArrowheads="1"/>
          </p:cNvSpPr>
          <p:nvPr>
            <p:ph type="body" idx="1"/>
          </p:nvPr>
        </p:nvSpPr>
        <p:spPr>
          <a:xfrm>
            <a:off x="179512" y="1484784"/>
            <a:ext cx="8675687" cy="3077482"/>
          </a:xfrm>
        </p:spPr>
        <p:txBody>
          <a:bodyPr>
            <a:normAutofit lnSpcReduction="10000"/>
          </a:bodyPr>
          <a:lstStyle/>
          <a:p>
            <a:r>
              <a:rPr lang="en-US" dirty="0"/>
              <a:t>Smooth handover == low loss</a:t>
            </a:r>
          </a:p>
          <a:p>
            <a:r>
              <a:rPr lang="en-US" dirty="0"/>
              <a:t>Fast handover == low </a:t>
            </a:r>
            <a:r>
              <a:rPr lang="en-US" dirty="0" smtClean="0"/>
              <a:t>delay  [30 </a:t>
            </a:r>
            <a:r>
              <a:rPr lang="en-US" dirty="0"/>
              <a:t>ms</a:t>
            </a:r>
            <a:r>
              <a:rPr lang="en-US" dirty="0" smtClean="0"/>
              <a:t>?]</a:t>
            </a:r>
            <a:endParaRPr lang="en-US" dirty="0"/>
          </a:p>
          <a:p>
            <a:pPr lvl="1">
              <a:buFont typeface="Wingdings" pitchFamily="2" charset="2"/>
              <a:buChar char="v"/>
            </a:pPr>
            <a:r>
              <a:rPr lang="en-US" dirty="0"/>
              <a:t>Can router pre-empt Duplicate Address Detection??</a:t>
            </a:r>
          </a:p>
          <a:p>
            <a:r>
              <a:rPr lang="en-US" dirty="0"/>
              <a:t> Seamless </a:t>
            </a:r>
            <a:r>
              <a:rPr lang="en-US" dirty="0" smtClean="0"/>
              <a:t>handover:</a:t>
            </a:r>
          </a:p>
          <a:p>
            <a:pPr lvl="1">
              <a:buFont typeface="Wingdings" pitchFamily="2" charset="2"/>
              <a:buChar char="v"/>
            </a:pPr>
            <a:r>
              <a:rPr lang="en-US" i="1" dirty="0" smtClean="0"/>
              <a:t>Fast  </a:t>
            </a:r>
            <a:r>
              <a:rPr lang="en-US" dirty="0" smtClean="0"/>
              <a:t>[localized context transfer via HI and </a:t>
            </a:r>
            <a:r>
              <a:rPr lang="en-US" dirty="0" err="1" smtClean="0"/>
              <a:t>HAck</a:t>
            </a:r>
            <a:r>
              <a:rPr lang="en-US" dirty="0" smtClean="0"/>
              <a:t>]</a:t>
            </a:r>
          </a:p>
          <a:p>
            <a:pPr lvl="1">
              <a:buFont typeface="Wingdings" pitchFamily="2" charset="2"/>
              <a:buChar char="v"/>
            </a:pPr>
            <a:r>
              <a:rPr lang="en-US" i="1" dirty="0" smtClean="0"/>
              <a:t>Smooth  </a:t>
            </a:r>
            <a:r>
              <a:rPr lang="en-US" dirty="0" smtClean="0"/>
              <a:t>[buffering]</a:t>
            </a:r>
          </a:p>
        </p:txBody>
      </p:sp>
      <p:grpSp>
        <p:nvGrpSpPr>
          <p:cNvPr id="2" name="Group 1028"/>
          <p:cNvGrpSpPr>
            <a:grpSpLocks/>
          </p:cNvGrpSpPr>
          <p:nvPr/>
        </p:nvGrpSpPr>
        <p:grpSpPr bwMode="auto">
          <a:xfrm>
            <a:off x="5004048" y="4005064"/>
            <a:ext cx="3113088" cy="2667000"/>
            <a:chOff x="3072" y="1680"/>
            <a:chExt cx="1961" cy="1680"/>
          </a:xfrm>
        </p:grpSpPr>
        <p:grpSp>
          <p:nvGrpSpPr>
            <p:cNvPr id="3" name="Group 1029"/>
            <p:cNvGrpSpPr>
              <a:grpSpLocks/>
            </p:cNvGrpSpPr>
            <p:nvPr/>
          </p:nvGrpSpPr>
          <p:grpSpPr bwMode="auto">
            <a:xfrm>
              <a:off x="4368" y="2208"/>
              <a:ext cx="665" cy="816"/>
              <a:chOff x="864" y="1584"/>
              <a:chExt cx="720" cy="816"/>
            </a:xfrm>
          </p:grpSpPr>
          <p:grpSp>
            <p:nvGrpSpPr>
              <p:cNvPr id="4" name="Group 1030"/>
              <p:cNvGrpSpPr>
                <a:grpSpLocks/>
              </p:cNvGrpSpPr>
              <p:nvPr/>
            </p:nvGrpSpPr>
            <p:grpSpPr bwMode="auto">
              <a:xfrm>
                <a:off x="864" y="1584"/>
                <a:ext cx="720" cy="816"/>
                <a:chOff x="864" y="1584"/>
                <a:chExt cx="1008" cy="1108"/>
              </a:xfrm>
            </p:grpSpPr>
            <p:graphicFrame>
              <p:nvGraphicFramePr>
                <p:cNvPr id="123911" name="Object 1031">
                  <a:hlinkClick r:id="" action="ppaction://ole?verb=0"/>
                </p:cNvPr>
                <p:cNvGraphicFramePr>
                  <a:graphicFrameLocks/>
                </p:cNvGraphicFramePr>
                <p:nvPr/>
              </p:nvGraphicFramePr>
              <p:xfrm>
                <a:off x="1227" y="1632"/>
                <a:ext cx="320" cy="1060"/>
              </p:xfrm>
              <a:graphic>
                <a:graphicData uri="http://schemas.openxmlformats.org/presentationml/2006/ole">
                  <p:oleObj spid="_x0000_s2051" name="VISIO" r:id="rId3" imgW="1055520" imgH="1118880" progId="">
                    <p:embed/>
                  </p:oleObj>
                </a:graphicData>
              </a:graphic>
            </p:graphicFrame>
            <p:grpSp>
              <p:nvGrpSpPr>
                <p:cNvPr id="5" name="Group 1032"/>
                <p:cNvGrpSpPr>
                  <a:grpSpLocks/>
                </p:cNvGrpSpPr>
                <p:nvPr/>
              </p:nvGrpSpPr>
              <p:grpSpPr bwMode="auto">
                <a:xfrm>
                  <a:off x="864" y="1584"/>
                  <a:ext cx="1008" cy="209"/>
                  <a:chOff x="4" y="3236"/>
                  <a:chExt cx="1082" cy="304"/>
                </a:xfrm>
              </p:grpSpPr>
              <p:sp>
                <p:nvSpPr>
                  <p:cNvPr id="123913" name="Oval 1033"/>
                  <p:cNvSpPr>
                    <a:spLocks noChangeArrowheads="1"/>
                  </p:cNvSpPr>
                  <p:nvPr/>
                </p:nvSpPr>
                <p:spPr bwMode="auto">
                  <a:xfrm>
                    <a:off x="468" y="3364"/>
                    <a:ext cx="162" cy="41"/>
                  </a:xfrm>
                  <a:prstGeom prst="ellipse">
                    <a:avLst/>
                  </a:prstGeom>
                  <a:noFill/>
                  <a:ln w="12700">
                    <a:solidFill>
                      <a:schemeClr val="tx1"/>
                    </a:solidFill>
                    <a:round/>
                    <a:headEnd/>
                    <a:tailEnd/>
                  </a:ln>
                  <a:effectLst/>
                </p:spPr>
                <p:txBody>
                  <a:bodyPr wrap="none" anchor="ctr"/>
                  <a:lstStyle/>
                  <a:p>
                    <a:endParaRPr lang="en-US"/>
                  </a:p>
                </p:txBody>
              </p:sp>
              <p:sp>
                <p:nvSpPr>
                  <p:cNvPr id="123914" name="Oval 1034"/>
                  <p:cNvSpPr>
                    <a:spLocks noChangeArrowheads="1"/>
                  </p:cNvSpPr>
                  <p:nvPr/>
                </p:nvSpPr>
                <p:spPr bwMode="auto">
                  <a:xfrm>
                    <a:off x="359" y="3340"/>
                    <a:ext cx="370" cy="100"/>
                  </a:xfrm>
                  <a:prstGeom prst="ellipse">
                    <a:avLst/>
                  </a:prstGeom>
                  <a:noFill/>
                  <a:ln w="12700">
                    <a:solidFill>
                      <a:schemeClr val="tx1"/>
                    </a:solidFill>
                    <a:round/>
                    <a:headEnd/>
                    <a:tailEnd/>
                  </a:ln>
                  <a:effectLst/>
                </p:spPr>
                <p:txBody>
                  <a:bodyPr wrap="none" anchor="ctr"/>
                  <a:lstStyle/>
                  <a:p>
                    <a:endParaRPr lang="en-US"/>
                  </a:p>
                </p:txBody>
              </p:sp>
              <p:sp>
                <p:nvSpPr>
                  <p:cNvPr id="123915" name="Oval 1035"/>
                  <p:cNvSpPr>
                    <a:spLocks noChangeArrowheads="1"/>
                  </p:cNvSpPr>
                  <p:nvPr/>
                </p:nvSpPr>
                <p:spPr bwMode="auto">
                  <a:xfrm>
                    <a:off x="228" y="3302"/>
                    <a:ext cx="633" cy="176"/>
                  </a:xfrm>
                  <a:prstGeom prst="ellipse">
                    <a:avLst/>
                  </a:prstGeom>
                  <a:noFill/>
                  <a:ln w="12700">
                    <a:solidFill>
                      <a:schemeClr val="tx1"/>
                    </a:solidFill>
                    <a:round/>
                    <a:headEnd/>
                    <a:tailEnd/>
                  </a:ln>
                  <a:effectLst/>
                </p:spPr>
                <p:txBody>
                  <a:bodyPr wrap="none" anchor="ctr"/>
                  <a:lstStyle/>
                  <a:p>
                    <a:endParaRPr lang="en-US"/>
                  </a:p>
                </p:txBody>
              </p:sp>
              <p:sp>
                <p:nvSpPr>
                  <p:cNvPr id="123916" name="Oval 1036"/>
                  <p:cNvSpPr>
                    <a:spLocks noChangeArrowheads="1"/>
                  </p:cNvSpPr>
                  <p:nvPr/>
                </p:nvSpPr>
                <p:spPr bwMode="auto">
                  <a:xfrm>
                    <a:off x="4" y="3236"/>
                    <a:ext cx="1082" cy="304"/>
                  </a:xfrm>
                  <a:prstGeom prst="ellipse">
                    <a:avLst/>
                  </a:prstGeom>
                  <a:noFill/>
                  <a:ln w="12700">
                    <a:solidFill>
                      <a:schemeClr val="tx1"/>
                    </a:solidFill>
                    <a:round/>
                    <a:headEnd/>
                    <a:tailEnd/>
                  </a:ln>
                  <a:effectLst/>
                </p:spPr>
                <p:txBody>
                  <a:bodyPr wrap="none" anchor="ctr"/>
                  <a:lstStyle/>
                  <a:p>
                    <a:endParaRPr lang="en-US"/>
                  </a:p>
                </p:txBody>
              </p:sp>
            </p:grpSp>
          </p:grpSp>
          <p:grpSp>
            <p:nvGrpSpPr>
              <p:cNvPr id="6" name="Group 1037"/>
              <p:cNvGrpSpPr>
                <a:grpSpLocks/>
              </p:cNvGrpSpPr>
              <p:nvPr/>
            </p:nvGrpSpPr>
            <p:grpSpPr bwMode="auto">
              <a:xfrm>
                <a:off x="1319" y="1968"/>
                <a:ext cx="125" cy="258"/>
                <a:chOff x="1525" y="760"/>
                <a:chExt cx="464" cy="531"/>
              </a:xfrm>
            </p:grpSpPr>
            <p:grpSp>
              <p:nvGrpSpPr>
                <p:cNvPr id="7" name="Group 1038"/>
                <p:cNvGrpSpPr>
                  <a:grpSpLocks/>
                </p:cNvGrpSpPr>
                <p:nvPr/>
              </p:nvGrpSpPr>
              <p:grpSpPr bwMode="auto">
                <a:xfrm>
                  <a:off x="1596" y="760"/>
                  <a:ext cx="356" cy="494"/>
                  <a:chOff x="4172" y="1389"/>
                  <a:chExt cx="229" cy="318"/>
                </a:xfrm>
              </p:grpSpPr>
              <p:sp>
                <p:nvSpPr>
                  <p:cNvPr id="123919" name="Rectangle 1039"/>
                  <p:cNvSpPr>
                    <a:spLocks noChangeArrowheads="1"/>
                  </p:cNvSpPr>
                  <p:nvPr/>
                </p:nvSpPr>
                <p:spPr bwMode="auto">
                  <a:xfrm>
                    <a:off x="4174" y="1694"/>
                    <a:ext cx="194" cy="12"/>
                  </a:xfrm>
                  <a:prstGeom prst="rect">
                    <a:avLst/>
                  </a:prstGeom>
                  <a:solidFill>
                    <a:srgbClr val="474747"/>
                  </a:solidFill>
                  <a:ln w="12700">
                    <a:noFill/>
                    <a:miter lim="800000"/>
                    <a:headEnd/>
                    <a:tailEnd/>
                  </a:ln>
                  <a:effectLst/>
                </p:spPr>
                <p:txBody>
                  <a:bodyPr wrap="none" anchor="ctr"/>
                  <a:lstStyle/>
                  <a:p>
                    <a:endParaRPr lang="en-US"/>
                  </a:p>
                </p:txBody>
              </p:sp>
              <p:sp>
                <p:nvSpPr>
                  <p:cNvPr id="123920" name="Rectangle 1040"/>
                  <p:cNvSpPr>
                    <a:spLocks noChangeArrowheads="1"/>
                  </p:cNvSpPr>
                  <p:nvPr/>
                </p:nvSpPr>
                <p:spPr bwMode="auto">
                  <a:xfrm>
                    <a:off x="4172" y="1407"/>
                    <a:ext cx="198" cy="289"/>
                  </a:xfrm>
                  <a:prstGeom prst="rect">
                    <a:avLst/>
                  </a:prstGeom>
                  <a:gradFill rotWithShape="0">
                    <a:gsLst>
                      <a:gs pos="0">
                        <a:srgbClr val="C0C0C0"/>
                      </a:gs>
                      <a:gs pos="50000">
                        <a:srgbClr val="C0C0C0">
                          <a:gamma/>
                          <a:tint val="70196"/>
                          <a:invGamma/>
                        </a:srgbClr>
                      </a:gs>
                      <a:gs pos="100000">
                        <a:srgbClr val="C0C0C0"/>
                      </a:gs>
                    </a:gsLst>
                    <a:lin ang="5400000" scaled="1"/>
                  </a:gradFill>
                  <a:ln w="12700">
                    <a:noFill/>
                    <a:miter lim="800000"/>
                    <a:headEnd/>
                    <a:tailEnd/>
                  </a:ln>
                  <a:effectLst/>
                </p:spPr>
                <p:txBody>
                  <a:bodyPr wrap="none" anchor="ctr"/>
                  <a:lstStyle/>
                  <a:p>
                    <a:endParaRPr lang="en-US"/>
                  </a:p>
                </p:txBody>
              </p:sp>
              <p:sp>
                <p:nvSpPr>
                  <p:cNvPr id="123921" name="Freeform 1041"/>
                  <p:cNvSpPr>
                    <a:spLocks/>
                  </p:cNvSpPr>
                  <p:nvPr/>
                </p:nvSpPr>
                <p:spPr bwMode="auto">
                  <a:xfrm>
                    <a:off x="4172" y="1389"/>
                    <a:ext cx="229" cy="19"/>
                  </a:xfrm>
                  <a:custGeom>
                    <a:avLst/>
                    <a:gdLst/>
                    <a:ahLst/>
                    <a:cxnLst>
                      <a:cxn ang="0">
                        <a:pos x="0" y="18"/>
                      </a:cxn>
                      <a:cxn ang="0">
                        <a:pos x="35" y="0"/>
                      </a:cxn>
                      <a:cxn ang="0">
                        <a:pos x="228" y="0"/>
                      </a:cxn>
                      <a:cxn ang="0">
                        <a:pos x="197" y="17"/>
                      </a:cxn>
                      <a:cxn ang="0">
                        <a:pos x="0" y="18"/>
                      </a:cxn>
                    </a:cxnLst>
                    <a:rect l="0" t="0" r="r" b="b"/>
                    <a:pathLst>
                      <a:path w="229" h="19">
                        <a:moveTo>
                          <a:pt x="0" y="18"/>
                        </a:moveTo>
                        <a:lnTo>
                          <a:pt x="35" y="0"/>
                        </a:lnTo>
                        <a:lnTo>
                          <a:pt x="228" y="0"/>
                        </a:lnTo>
                        <a:lnTo>
                          <a:pt x="197" y="17"/>
                        </a:lnTo>
                        <a:lnTo>
                          <a:pt x="0" y="18"/>
                        </a:lnTo>
                      </a:path>
                    </a:pathLst>
                  </a:custGeom>
                  <a:gradFill rotWithShape="0">
                    <a:gsLst>
                      <a:gs pos="0">
                        <a:srgbClr val="808080">
                          <a:gamma/>
                          <a:tint val="70196"/>
                          <a:invGamma/>
                        </a:srgbClr>
                      </a:gs>
                      <a:gs pos="100000">
                        <a:srgbClr val="808080"/>
                      </a:gs>
                    </a:gsLst>
                    <a:lin ang="0" scaled="1"/>
                  </a:gradFill>
                  <a:ln w="12700" cap="rnd" cmpd="sng">
                    <a:noFill/>
                    <a:prstDash val="solid"/>
                    <a:round/>
                    <a:headEnd type="none" w="med" len="med"/>
                    <a:tailEnd type="none" w="med" len="med"/>
                  </a:ln>
                  <a:effectLst/>
                </p:spPr>
                <p:txBody>
                  <a:bodyPr/>
                  <a:lstStyle/>
                  <a:p>
                    <a:endParaRPr lang="en-US"/>
                  </a:p>
                </p:txBody>
              </p:sp>
              <p:sp>
                <p:nvSpPr>
                  <p:cNvPr id="123922" name="Freeform 1042"/>
                  <p:cNvSpPr>
                    <a:spLocks/>
                  </p:cNvSpPr>
                  <p:nvPr/>
                </p:nvSpPr>
                <p:spPr bwMode="auto">
                  <a:xfrm>
                    <a:off x="4368" y="1670"/>
                    <a:ext cx="32" cy="37"/>
                  </a:xfrm>
                  <a:custGeom>
                    <a:avLst/>
                    <a:gdLst/>
                    <a:ahLst/>
                    <a:cxnLst>
                      <a:cxn ang="0">
                        <a:pos x="0" y="19"/>
                      </a:cxn>
                      <a:cxn ang="0">
                        <a:pos x="31" y="0"/>
                      </a:cxn>
                      <a:cxn ang="0">
                        <a:pos x="30" y="13"/>
                      </a:cxn>
                      <a:cxn ang="0">
                        <a:pos x="0" y="36"/>
                      </a:cxn>
                      <a:cxn ang="0">
                        <a:pos x="0" y="19"/>
                      </a:cxn>
                    </a:cxnLst>
                    <a:rect l="0" t="0" r="r" b="b"/>
                    <a:pathLst>
                      <a:path w="32" h="37">
                        <a:moveTo>
                          <a:pt x="0" y="19"/>
                        </a:moveTo>
                        <a:lnTo>
                          <a:pt x="31" y="0"/>
                        </a:lnTo>
                        <a:lnTo>
                          <a:pt x="30" y="13"/>
                        </a:lnTo>
                        <a:lnTo>
                          <a:pt x="0" y="36"/>
                        </a:lnTo>
                        <a:lnTo>
                          <a:pt x="0" y="19"/>
                        </a:lnTo>
                      </a:path>
                    </a:pathLst>
                  </a:custGeom>
                  <a:solidFill>
                    <a:srgbClr val="474747"/>
                  </a:solidFill>
                  <a:ln w="12700" cap="rnd" cmpd="sng">
                    <a:noFill/>
                    <a:prstDash val="solid"/>
                    <a:round/>
                    <a:headEnd type="none" w="med" len="med"/>
                    <a:tailEnd type="none" w="med" len="med"/>
                  </a:ln>
                  <a:effectLst/>
                </p:spPr>
                <p:txBody>
                  <a:bodyPr/>
                  <a:lstStyle/>
                  <a:p>
                    <a:endParaRPr lang="en-US"/>
                  </a:p>
                </p:txBody>
              </p:sp>
              <p:sp>
                <p:nvSpPr>
                  <p:cNvPr id="123923" name="Freeform 1043"/>
                  <p:cNvSpPr>
                    <a:spLocks/>
                  </p:cNvSpPr>
                  <p:nvPr/>
                </p:nvSpPr>
                <p:spPr bwMode="auto">
                  <a:xfrm>
                    <a:off x="4368" y="1389"/>
                    <a:ext cx="33" cy="309"/>
                  </a:xfrm>
                  <a:custGeom>
                    <a:avLst/>
                    <a:gdLst/>
                    <a:ahLst/>
                    <a:cxnLst>
                      <a:cxn ang="0">
                        <a:pos x="32" y="0"/>
                      </a:cxn>
                      <a:cxn ang="0">
                        <a:pos x="32" y="284"/>
                      </a:cxn>
                      <a:cxn ang="0">
                        <a:pos x="0" y="308"/>
                      </a:cxn>
                      <a:cxn ang="0">
                        <a:pos x="2" y="17"/>
                      </a:cxn>
                      <a:cxn ang="0">
                        <a:pos x="32" y="0"/>
                      </a:cxn>
                    </a:cxnLst>
                    <a:rect l="0" t="0" r="r" b="b"/>
                    <a:pathLst>
                      <a:path w="33" h="309">
                        <a:moveTo>
                          <a:pt x="32" y="0"/>
                        </a:moveTo>
                        <a:lnTo>
                          <a:pt x="32" y="284"/>
                        </a:lnTo>
                        <a:lnTo>
                          <a:pt x="0" y="308"/>
                        </a:lnTo>
                        <a:lnTo>
                          <a:pt x="2" y="17"/>
                        </a:lnTo>
                        <a:lnTo>
                          <a:pt x="32" y="0"/>
                        </a:lnTo>
                      </a:path>
                    </a:pathLst>
                  </a:custGeom>
                  <a:gradFill rotWithShape="0">
                    <a:gsLst>
                      <a:gs pos="0">
                        <a:srgbClr val="808080">
                          <a:gamma/>
                          <a:tint val="80000"/>
                          <a:invGamma/>
                        </a:srgbClr>
                      </a:gs>
                      <a:gs pos="100000">
                        <a:srgbClr val="808080"/>
                      </a:gs>
                    </a:gsLst>
                    <a:lin ang="0" scaled="1"/>
                  </a:gradFill>
                  <a:ln w="12700" cap="rnd" cmpd="sng">
                    <a:noFill/>
                    <a:prstDash val="solid"/>
                    <a:round/>
                    <a:headEnd type="none" w="med" len="med"/>
                    <a:tailEnd type="none" w="med" len="med"/>
                  </a:ln>
                  <a:effectLst/>
                </p:spPr>
                <p:txBody>
                  <a:bodyPr/>
                  <a:lstStyle/>
                  <a:p>
                    <a:endParaRPr lang="en-US"/>
                  </a:p>
                </p:txBody>
              </p:sp>
              <p:sp>
                <p:nvSpPr>
                  <p:cNvPr id="123924" name="Rectangle 1044"/>
                  <p:cNvSpPr>
                    <a:spLocks noChangeArrowheads="1"/>
                  </p:cNvSpPr>
                  <p:nvPr/>
                </p:nvSpPr>
                <p:spPr bwMode="auto">
                  <a:xfrm>
                    <a:off x="4237" y="1433"/>
                    <a:ext cx="119" cy="255"/>
                  </a:xfrm>
                  <a:prstGeom prst="rect">
                    <a:avLst/>
                  </a:prstGeom>
                  <a:gradFill rotWithShape="0">
                    <a:gsLst>
                      <a:gs pos="0">
                        <a:srgbClr val="A2A2A2"/>
                      </a:gs>
                      <a:gs pos="100000">
                        <a:srgbClr val="A2A2A2">
                          <a:gamma/>
                          <a:tint val="70196"/>
                          <a:invGamma/>
                        </a:srgbClr>
                      </a:gs>
                    </a:gsLst>
                    <a:lin ang="5400000" scaled="1"/>
                  </a:gradFill>
                  <a:ln w="12700">
                    <a:noFill/>
                    <a:miter lim="800000"/>
                    <a:headEnd/>
                    <a:tailEnd/>
                  </a:ln>
                  <a:effectLst/>
                </p:spPr>
                <p:txBody>
                  <a:bodyPr wrap="none" anchor="ctr"/>
                  <a:lstStyle/>
                  <a:p>
                    <a:endParaRPr lang="en-US"/>
                  </a:p>
                </p:txBody>
              </p:sp>
              <p:sp>
                <p:nvSpPr>
                  <p:cNvPr id="123925" name="Rectangle 1045"/>
                  <p:cNvSpPr>
                    <a:spLocks noChangeArrowheads="1"/>
                  </p:cNvSpPr>
                  <p:nvPr/>
                </p:nvSpPr>
                <p:spPr bwMode="auto">
                  <a:xfrm>
                    <a:off x="4190" y="1433"/>
                    <a:ext cx="36" cy="63"/>
                  </a:xfrm>
                  <a:prstGeom prst="rect">
                    <a:avLst/>
                  </a:prstGeom>
                  <a:gradFill rotWithShape="0">
                    <a:gsLst>
                      <a:gs pos="0">
                        <a:srgbClr val="919191"/>
                      </a:gs>
                      <a:gs pos="100000">
                        <a:srgbClr val="919191">
                          <a:gamma/>
                          <a:tint val="89804"/>
                          <a:invGamma/>
                        </a:srgbClr>
                      </a:gs>
                    </a:gsLst>
                    <a:lin ang="5400000" scaled="1"/>
                  </a:gradFill>
                  <a:ln w="12700">
                    <a:noFill/>
                    <a:miter lim="800000"/>
                    <a:headEnd/>
                    <a:tailEnd/>
                  </a:ln>
                  <a:effectLst/>
                </p:spPr>
                <p:txBody>
                  <a:bodyPr wrap="none" anchor="ctr"/>
                  <a:lstStyle/>
                  <a:p>
                    <a:endParaRPr lang="en-US"/>
                  </a:p>
                </p:txBody>
              </p:sp>
              <p:sp>
                <p:nvSpPr>
                  <p:cNvPr id="123926" name="Rectangle 1046"/>
                  <p:cNvSpPr>
                    <a:spLocks noChangeArrowheads="1"/>
                  </p:cNvSpPr>
                  <p:nvPr/>
                </p:nvSpPr>
                <p:spPr bwMode="auto">
                  <a:xfrm>
                    <a:off x="4190" y="1504"/>
                    <a:ext cx="37" cy="7"/>
                  </a:xfrm>
                  <a:prstGeom prst="rect">
                    <a:avLst/>
                  </a:prstGeom>
                  <a:solidFill>
                    <a:srgbClr val="A2A2A2"/>
                  </a:solidFill>
                  <a:ln w="12700">
                    <a:noFill/>
                    <a:miter lim="800000"/>
                    <a:headEnd/>
                    <a:tailEnd/>
                  </a:ln>
                  <a:effectLst/>
                </p:spPr>
                <p:txBody>
                  <a:bodyPr wrap="none" anchor="ctr"/>
                  <a:lstStyle/>
                  <a:p>
                    <a:endParaRPr lang="en-US"/>
                  </a:p>
                </p:txBody>
              </p:sp>
            </p:grpSp>
            <p:sp>
              <p:nvSpPr>
                <p:cNvPr id="123927" name="Text Box 1047"/>
                <p:cNvSpPr txBox="1">
                  <a:spLocks noChangeArrowheads="1"/>
                </p:cNvSpPr>
                <p:nvPr/>
              </p:nvSpPr>
              <p:spPr bwMode="auto">
                <a:xfrm>
                  <a:off x="1525" y="855"/>
                  <a:ext cx="464" cy="436"/>
                </a:xfrm>
                <a:prstGeom prst="rect">
                  <a:avLst/>
                </a:prstGeom>
                <a:noFill/>
                <a:ln w="12700" cap="rnd">
                  <a:noFill/>
                  <a:miter lim="800000"/>
                  <a:headEnd/>
                  <a:tailEnd/>
                </a:ln>
                <a:effectLst/>
              </p:spPr>
              <p:txBody>
                <a:bodyPr wrap="none">
                  <a:spAutoFit/>
                </a:bodyPr>
                <a:lstStyle/>
                <a:p>
                  <a:pPr algn="ctr">
                    <a:lnSpc>
                      <a:spcPct val="100000"/>
                    </a:lnSpc>
                  </a:pPr>
                  <a:endParaRPr lang="en-US" sz="1600" b="1">
                    <a:latin typeface="Arial" charset="0"/>
                  </a:endParaRPr>
                </a:p>
              </p:txBody>
            </p:sp>
          </p:grpSp>
        </p:grpSp>
        <p:grpSp>
          <p:nvGrpSpPr>
            <p:cNvPr id="8" name="Group 1048"/>
            <p:cNvGrpSpPr>
              <a:grpSpLocks/>
            </p:cNvGrpSpPr>
            <p:nvPr/>
          </p:nvGrpSpPr>
          <p:grpSpPr bwMode="auto">
            <a:xfrm>
              <a:off x="3408" y="1680"/>
              <a:ext cx="1104" cy="768"/>
              <a:chOff x="3744" y="3024"/>
              <a:chExt cx="768" cy="432"/>
            </a:xfrm>
          </p:grpSpPr>
          <p:grpSp>
            <p:nvGrpSpPr>
              <p:cNvPr id="9" name="Group 1049"/>
              <p:cNvGrpSpPr>
                <a:grpSpLocks/>
              </p:cNvGrpSpPr>
              <p:nvPr/>
            </p:nvGrpSpPr>
            <p:grpSpPr bwMode="auto">
              <a:xfrm>
                <a:off x="3744" y="3024"/>
                <a:ext cx="768" cy="432"/>
                <a:chOff x="1097" y="1656"/>
                <a:chExt cx="1187" cy="762"/>
              </a:xfrm>
            </p:grpSpPr>
            <p:sp>
              <p:nvSpPr>
                <p:cNvPr id="123930" name="Oval 1050"/>
                <p:cNvSpPr>
                  <a:spLocks noChangeArrowheads="1"/>
                </p:cNvSpPr>
                <p:nvPr/>
              </p:nvSpPr>
              <p:spPr bwMode="auto">
                <a:xfrm rot="892054">
                  <a:off x="1097" y="1785"/>
                  <a:ext cx="372" cy="279"/>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23931" name="Oval 1051"/>
                <p:cNvSpPr>
                  <a:spLocks noChangeArrowheads="1"/>
                </p:cNvSpPr>
                <p:nvPr/>
              </p:nvSpPr>
              <p:spPr bwMode="auto">
                <a:xfrm>
                  <a:off x="1930" y="1760"/>
                  <a:ext cx="321" cy="306"/>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23932" name="Oval 1052"/>
                <p:cNvSpPr>
                  <a:spLocks noChangeArrowheads="1"/>
                </p:cNvSpPr>
                <p:nvPr/>
              </p:nvSpPr>
              <p:spPr bwMode="auto">
                <a:xfrm rot="-5078581">
                  <a:off x="1527" y="1991"/>
                  <a:ext cx="350" cy="503"/>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23933" name="Oval 1053"/>
                <p:cNvSpPr>
                  <a:spLocks noChangeArrowheads="1"/>
                </p:cNvSpPr>
                <p:nvPr/>
              </p:nvSpPr>
              <p:spPr bwMode="auto">
                <a:xfrm rot="-5825252">
                  <a:off x="1948" y="1954"/>
                  <a:ext cx="28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23934" name="Oval 1054"/>
                <p:cNvSpPr>
                  <a:spLocks noChangeArrowheads="1"/>
                </p:cNvSpPr>
                <p:nvPr/>
              </p:nvSpPr>
              <p:spPr bwMode="auto">
                <a:xfrm rot="-4491197">
                  <a:off x="1144" y="1961"/>
                  <a:ext cx="293" cy="387"/>
                </a:xfrm>
                <a:prstGeom prst="ellipse">
                  <a:avLst/>
                </a:prstGeom>
                <a:gradFill rotWithShape="0">
                  <a:gsLst>
                    <a:gs pos="0">
                      <a:srgbClr val="008663"/>
                    </a:gs>
                    <a:gs pos="50000">
                      <a:srgbClr val="008663">
                        <a:gamma/>
                        <a:tint val="33333"/>
                        <a:invGamma/>
                      </a:srgbClr>
                    </a:gs>
                    <a:gs pos="100000">
                      <a:srgbClr val="008663"/>
                    </a:gs>
                  </a:gsLst>
                  <a:lin ang="0" scaled="1"/>
                </a:gradFill>
                <a:ln w="9525">
                  <a:noFill/>
                  <a:round/>
                  <a:headEnd/>
                  <a:tailEnd/>
                </a:ln>
                <a:effectLst/>
              </p:spPr>
              <p:txBody>
                <a:bodyPr/>
                <a:lstStyle/>
                <a:p>
                  <a:endParaRPr lang="en-US"/>
                </a:p>
              </p:txBody>
            </p:sp>
            <p:sp>
              <p:nvSpPr>
                <p:cNvPr id="123935" name="Freeform 1055"/>
                <p:cNvSpPr>
                  <a:spLocks/>
                </p:cNvSpPr>
                <p:nvPr/>
              </p:nvSpPr>
              <p:spPr bwMode="auto">
                <a:xfrm>
                  <a:off x="1101" y="1656"/>
                  <a:ext cx="1183" cy="718"/>
                </a:xfrm>
                <a:custGeom>
                  <a:avLst/>
                  <a:gdLst/>
                  <a:ahLst/>
                  <a:cxnLst>
                    <a:cxn ang="0">
                      <a:pos x="1694" y="215"/>
                    </a:cxn>
                    <a:cxn ang="0">
                      <a:pos x="1598" y="95"/>
                    </a:cxn>
                    <a:cxn ang="0">
                      <a:pos x="1520" y="44"/>
                    </a:cxn>
                    <a:cxn ang="0">
                      <a:pos x="1431" y="22"/>
                    </a:cxn>
                    <a:cxn ang="0">
                      <a:pos x="1311" y="45"/>
                    </a:cxn>
                    <a:cxn ang="0">
                      <a:pos x="1200" y="127"/>
                    </a:cxn>
                    <a:cxn ang="0">
                      <a:pos x="1119" y="207"/>
                    </a:cxn>
                    <a:cxn ang="0">
                      <a:pos x="1026" y="80"/>
                    </a:cxn>
                    <a:cxn ang="0">
                      <a:pos x="904" y="9"/>
                    </a:cxn>
                    <a:cxn ang="0">
                      <a:pos x="785" y="5"/>
                    </a:cxn>
                    <a:cxn ang="0">
                      <a:pos x="692" y="42"/>
                    </a:cxn>
                    <a:cxn ang="0">
                      <a:pos x="612" y="114"/>
                    </a:cxn>
                    <a:cxn ang="0">
                      <a:pos x="550" y="212"/>
                    </a:cxn>
                    <a:cxn ang="0">
                      <a:pos x="508" y="333"/>
                    </a:cxn>
                    <a:cxn ang="0">
                      <a:pos x="470" y="430"/>
                    </a:cxn>
                    <a:cxn ang="0">
                      <a:pos x="338" y="379"/>
                    </a:cxn>
                    <a:cxn ang="0">
                      <a:pos x="209" y="382"/>
                    </a:cxn>
                    <a:cxn ang="0">
                      <a:pos x="106" y="436"/>
                    </a:cxn>
                    <a:cxn ang="0">
                      <a:pos x="42" y="520"/>
                    </a:cxn>
                    <a:cxn ang="0">
                      <a:pos x="7" y="628"/>
                    </a:cxn>
                    <a:cxn ang="0">
                      <a:pos x="4" y="753"/>
                    </a:cxn>
                    <a:cxn ang="0">
                      <a:pos x="33" y="885"/>
                    </a:cxn>
                    <a:cxn ang="0">
                      <a:pos x="88" y="1005"/>
                    </a:cxn>
                    <a:cxn ang="0">
                      <a:pos x="128" y="1066"/>
                    </a:cxn>
                    <a:cxn ang="0">
                      <a:pos x="61" y="1193"/>
                    </a:cxn>
                    <a:cxn ang="0">
                      <a:pos x="10" y="1350"/>
                    </a:cxn>
                    <a:cxn ang="0">
                      <a:pos x="3" y="1502"/>
                    </a:cxn>
                    <a:cxn ang="0">
                      <a:pos x="33" y="1644"/>
                    </a:cxn>
                    <a:cxn ang="0">
                      <a:pos x="100" y="1766"/>
                    </a:cxn>
                    <a:cxn ang="0">
                      <a:pos x="197" y="1859"/>
                    </a:cxn>
                    <a:cxn ang="0">
                      <a:pos x="328" y="1918"/>
                    </a:cxn>
                    <a:cxn ang="0">
                      <a:pos x="491" y="1922"/>
                    </a:cxn>
                    <a:cxn ang="0">
                      <a:pos x="646" y="1865"/>
                    </a:cxn>
                    <a:cxn ang="0">
                      <a:pos x="726" y="1884"/>
                    </a:cxn>
                    <a:cxn ang="0">
                      <a:pos x="772" y="2010"/>
                    </a:cxn>
                    <a:cxn ang="0">
                      <a:pos x="849" y="2116"/>
                    </a:cxn>
                    <a:cxn ang="0">
                      <a:pos x="954" y="2198"/>
                    </a:cxn>
                    <a:cxn ang="0">
                      <a:pos x="1077" y="2249"/>
                    </a:cxn>
                    <a:cxn ang="0">
                      <a:pos x="1215" y="2262"/>
                    </a:cxn>
                    <a:cxn ang="0">
                      <a:pos x="1354" y="2233"/>
                    </a:cxn>
                    <a:cxn ang="0">
                      <a:pos x="1475" y="2167"/>
                    </a:cxn>
                    <a:cxn ang="0">
                      <a:pos x="1572" y="2069"/>
                    </a:cxn>
                    <a:cxn ang="0">
                      <a:pos x="1637" y="1947"/>
                    </a:cxn>
                    <a:cxn ang="0">
                      <a:pos x="1667" y="1806"/>
                    </a:cxn>
                    <a:cxn ang="0">
                      <a:pos x="1667" y="1777"/>
                    </a:cxn>
                    <a:cxn ang="0">
                      <a:pos x="1738" y="1814"/>
                    </a:cxn>
                    <a:cxn ang="0">
                      <a:pos x="1887" y="1867"/>
                    </a:cxn>
                    <a:cxn ang="0">
                      <a:pos x="2041" y="1867"/>
                    </a:cxn>
                    <a:cxn ang="0">
                      <a:pos x="2166" y="1820"/>
                    </a:cxn>
                    <a:cxn ang="0">
                      <a:pos x="2257" y="1739"/>
                    </a:cxn>
                    <a:cxn ang="0">
                      <a:pos x="2317" y="1631"/>
                    </a:cxn>
                    <a:cxn ang="0">
                      <a:pos x="2339" y="1505"/>
                    </a:cxn>
                    <a:cxn ang="0">
                      <a:pos x="2323" y="1368"/>
                    </a:cxn>
                    <a:cxn ang="0">
                      <a:pos x="2250" y="1204"/>
                    </a:cxn>
                    <a:cxn ang="0">
                      <a:pos x="2165" y="1036"/>
                    </a:cxn>
                    <a:cxn ang="0">
                      <a:pos x="2266" y="783"/>
                    </a:cxn>
                    <a:cxn ang="0">
                      <a:pos x="2276" y="636"/>
                    </a:cxn>
                    <a:cxn ang="0">
                      <a:pos x="2255" y="525"/>
                    </a:cxn>
                    <a:cxn ang="0">
                      <a:pos x="2204" y="430"/>
                    </a:cxn>
                    <a:cxn ang="0">
                      <a:pos x="2137" y="368"/>
                    </a:cxn>
                    <a:cxn ang="0">
                      <a:pos x="2056" y="334"/>
                    </a:cxn>
                    <a:cxn ang="0">
                      <a:pos x="1966" y="326"/>
                    </a:cxn>
                    <a:cxn ang="0">
                      <a:pos x="1787" y="379"/>
                    </a:cxn>
                  </a:cxnLst>
                  <a:rect l="0" t="0" r="r" b="b"/>
                  <a:pathLst>
                    <a:path w="2339" h="2262">
                      <a:moveTo>
                        <a:pt x="1754" y="398"/>
                      </a:moveTo>
                      <a:lnTo>
                        <a:pt x="1746" y="359"/>
                      </a:lnTo>
                      <a:lnTo>
                        <a:pt x="1736" y="321"/>
                      </a:lnTo>
                      <a:lnTo>
                        <a:pt x="1725" y="283"/>
                      </a:lnTo>
                      <a:lnTo>
                        <a:pt x="1710" y="249"/>
                      </a:lnTo>
                      <a:lnTo>
                        <a:pt x="1694" y="215"/>
                      </a:lnTo>
                      <a:lnTo>
                        <a:pt x="1675" y="185"/>
                      </a:lnTo>
                      <a:lnTo>
                        <a:pt x="1655" y="156"/>
                      </a:lnTo>
                      <a:lnTo>
                        <a:pt x="1635" y="130"/>
                      </a:lnTo>
                      <a:lnTo>
                        <a:pt x="1623" y="116"/>
                      </a:lnTo>
                      <a:lnTo>
                        <a:pt x="1611" y="105"/>
                      </a:lnTo>
                      <a:lnTo>
                        <a:pt x="1598" y="95"/>
                      </a:lnTo>
                      <a:lnTo>
                        <a:pt x="1587" y="85"/>
                      </a:lnTo>
                      <a:lnTo>
                        <a:pt x="1574" y="74"/>
                      </a:lnTo>
                      <a:lnTo>
                        <a:pt x="1561" y="66"/>
                      </a:lnTo>
                      <a:lnTo>
                        <a:pt x="1547" y="57"/>
                      </a:lnTo>
                      <a:lnTo>
                        <a:pt x="1534" y="50"/>
                      </a:lnTo>
                      <a:lnTo>
                        <a:pt x="1520" y="44"/>
                      </a:lnTo>
                      <a:lnTo>
                        <a:pt x="1505" y="38"/>
                      </a:lnTo>
                      <a:lnTo>
                        <a:pt x="1491" y="32"/>
                      </a:lnTo>
                      <a:lnTo>
                        <a:pt x="1476" y="29"/>
                      </a:lnTo>
                      <a:lnTo>
                        <a:pt x="1462" y="25"/>
                      </a:lnTo>
                      <a:lnTo>
                        <a:pt x="1447" y="24"/>
                      </a:lnTo>
                      <a:lnTo>
                        <a:pt x="1431" y="22"/>
                      </a:lnTo>
                      <a:lnTo>
                        <a:pt x="1417" y="22"/>
                      </a:lnTo>
                      <a:lnTo>
                        <a:pt x="1395" y="22"/>
                      </a:lnTo>
                      <a:lnTo>
                        <a:pt x="1373" y="25"/>
                      </a:lnTo>
                      <a:lnTo>
                        <a:pt x="1351" y="29"/>
                      </a:lnTo>
                      <a:lnTo>
                        <a:pt x="1331" y="37"/>
                      </a:lnTo>
                      <a:lnTo>
                        <a:pt x="1311" y="45"/>
                      </a:lnTo>
                      <a:lnTo>
                        <a:pt x="1291" y="54"/>
                      </a:lnTo>
                      <a:lnTo>
                        <a:pt x="1272" y="66"/>
                      </a:lnTo>
                      <a:lnTo>
                        <a:pt x="1253" y="79"/>
                      </a:lnTo>
                      <a:lnTo>
                        <a:pt x="1235" y="93"/>
                      </a:lnTo>
                      <a:lnTo>
                        <a:pt x="1218" y="109"/>
                      </a:lnTo>
                      <a:lnTo>
                        <a:pt x="1200" y="127"/>
                      </a:lnTo>
                      <a:lnTo>
                        <a:pt x="1186" y="146"/>
                      </a:lnTo>
                      <a:lnTo>
                        <a:pt x="1170" y="166"/>
                      </a:lnTo>
                      <a:lnTo>
                        <a:pt x="1157" y="186"/>
                      </a:lnTo>
                      <a:lnTo>
                        <a:pt x="1144" y="209"/>
                      </a:lnTo>
                      <a:lnTo>
                        <a:pt x="1131" y="233"/>
                      </a:lnTo>
                      <a:lnTo>
                        <a:pt x="1119" y="207"/>
                      </a:lnTo>
                      <a:lnTo>
                        <a:pt x="1106" y="182"/>
                      </a:lnTo>
                      <a:lnTo>
                        <a:pt x="1092" y="159"/>
                      </a:lnTo>
                      <a:lnTo>
                        <a:pt x="1077" y="137"/>
                      </a:lnTo>
                      <a:lnTo>
                        <a:pt x="1061" y="116"/>
                      </a:lnTo>
                      <a:lnTo>
                        <a:pt x="1044" y="98"/>
                      </a:lnTo>
                      <a:lnTo>
                        <a:pt x="1026" y="80"/>
                      </a:lnTo>
                      <a:lnTo>
                        <a:pt x="1007" y="64"/>
                      </a:lnTo>
                      <a:lnTo>
                        <a:pt x="989" y="50"/>
                      </a:lnTo>
                      <a:lnTo>
                        <a:pt x="968" y="37"/>
                      </a:lnTo>
                      <a:lnTo>
                        <a:pt x="948" y="25"/>
                      </a:lnTo>
                      <a:lnTo>
                        <a:pt x="926" y="16"/>
                      </a:lnTo>
                      <a:lnTo>
                        <a:pt x="904" y="9"/>
                      </a:lnTo>
                      <a:lnTo>
                        <a:pt x="883" y="3"/>
                      </a:lnTo>
                      <a:lnTo>
                        <a:pt x="859" y="0"/>
                      </a:lnTo>
                      <a:lnTo>
                        <a:pt x="836" y="0"/>
                      </a:lnTo>
                      <a:lnTo>
                        <a:pt x="819" y="0"/>
                      </a:lnTo>
                      <a:lnTo>
                        <a:pt x="803" y="2"/>
                      </a:lnTo>
                      <a:lnTo>
                        <a:pt x="785" y="5"/>
                      </a:lnTo>
                      <a:lnTo>
                        <a:pt x="769" y="9"/>
                      </a:lnTo>
                      <a:lnTo>
                        <a:pt x="753" y="13"/>
                      </a:lnTo>
                      <a:lnTo>
                        <a:pt x="737" y="19"/>
                      </a:lnTo>
                      <a:lnTo>
                        <a:pt x="723" y="26"/>
                      </a:lnTo>
                      <a:lnTo>
                        <a:pt x="707" y="34"/>
                      </a:lnTo>
                      <a:lnTo>
                        <a:pt x="692" y="42"/>
                      </a:lnTo>
                      <a:lnTo>
                        <a:pt x="678" y="53"/>
                      </a:lnTo>
                      <a:lnTo>
                        <a:pt x="665" y="63"/>
                      </a:lnTo>
                      <a:lnTo>
                        <a:pt x="650" y="74"/>
                      </a:lnTo>
                      <a:lnTo>
                        <a:pt x="637" y="87"/>
                      </a:lnTo>
                      <a:lnTo>
                        <a:pt x="624" y="100"/>
                      </a:lnTo>
                      <a:lnTo>
                        <a:pt x="612" y="114"/>
                      </a:lnTo>
                      <a:lnTo>
                        <a:pt x="601" y="130"/>
                      </a:lnTo>
                      <a:lnTo>
                        <a:pt x="589" y="144"/>
                      </a:lnTo>
                      <a:lnTo>
                        <a:pt x="579" y="160"/>
                      </a:lnTo>
                      <a:lnTo>
                        <a:pt x="569" y="177"/>
                      </a:lnTo>
                      <a:lnTo>
                        <a:pt x="559" y="195"/>
                      </a:lnTo>
                      <a:lnTo>
                        <a:pt x="550" y="212"/>
                      </a:lnTo>
                      <a:lnTo>
                        <a:pt x="541" y="231"/>
                      </a:lnTo>
                      <a:lnTo>
                        <a:pt x="533" y="250"/>
                      </a:lnTo>
                      <a:lnTo>
                        <a:pt x="525" y="270"/>
                      </a:lnTo>
                      <a:lnTo>
                        <a:pt x="518" y="291"/>
                      </a:lnTo>
                      <a:lnTo>
                        <a:pt x="512" y="311"/>
                      </a:lnTo>
                      <a:lnTo>
                        <a:pt x="508" y="333"/>
                      </a:lnTo>
                      <a:lnTo>
                        <a:pt x="502" y="353"/>
                      </a:lnTo>
                      <a:lnTo>
                        <a:pt x="499" y="376"/>
                      </a:lnTo>
                      <a:lnTo>
                        <a:pt x="496" y="398"/>
                      </a:lnTo>
                      <a:lnTo>
                        <a:pt x="493" y="421"/>
                      </a:lnTo>
                      <a:lnTo>
                        <a:pt x="492" y="445"/>
                      </a:lnTo>
                      <a:lnTo>
                        <a:pt x="470" y="430"/>
                      </a:lnTo>
                      <a:lnTo>
                        <a:pt x="448" y="419"/>
                      </a:lnTo>
                      <a:lnTo>
                        <a:pt x="427" y="408"/>
                      </a:lnTo>
                      <a:lnTo>
                        <a:pt x="403" y="398"/>
                      </a:lnTo>
                      <a:lnTo>
                        <a:pt x="382" y="391"/>
                      </a:lnTo>
                      <a:lnTo>
                        <a:pt x="360" y="384"/>
                      </a:lnTo>
                      <a:lnTo>
                        <a:pt x="338" y="379"/>
                      </a:lnTo>
                      <a:lnTo>
                        <a:pt x="315" y="375"/>
                      </a:lnTo>
                      <a:lnTo>
                        <a:pt x="293" y="374"/>
                      </a:lnTo>
                      <a:lnTo>
                        <a:pt x="271" y="374"/>
                      </a:lnTo>
                      <a:lnTo>
                        <a:pt x="250" y="375"/>
                      </a:lnTo>
                      <a:lnTo>
                        <a:pt x="229" y="378"/>
                      </a:lnTo>
                      <a:lnTo>
                        <a:pt x="209" y="382"/>
                      </a:lnTo>
                      <a:lnTo>
                        <a:pt x="189" y="388"/>
                      </a:lnTo>
                      <a:lnTo>
                        <a:pt x="168" y="395"/>
                      </a:lnTo>
                      <a:lnTo>
                        <a:pt x="149" y="405"/>
                      </a:lnTo>
                      <a:lnTo>
                        <a:pt x="133" y="414"/>
                      </a:lnTo>
                      <a:lnTo>
                        <a:pt x="119" y="424"/>
                      </a:lnTo>
                      <a:lnTo>
                        <a:pt x="106" y="436"/>
                      </a:lnTo>
                      <a:lnTo>
                        <a:pt x="93" y="448"/>
                      </a:lnTo>
                      <a:lnTo>
                        <a:pt x="81" y="461"/>
                      </a:lnTo>
                      <a:lnTo>
                        <a:pt x="69" y="475"/>
                      </a:lnTo>
                      <a:lnTo>
                        <a:pt x="59" y="490"/>
                      </a:lnTo>
                      <a:lnTo>
                        <a:pt x="51" y="504"/>
                      </a:lnTo>
                      <a:lnTo>
                        <a:pt x="42" y="520"/>
                      </a:lnTo>
                      <a:lnTo>
                        <a:pt x="33" y="536"/>
                      </a:lnTo>
                      <a:lnTo>
                        <a:pt x="27" y="554"/>
                      </a:lnTo>
                      <a:lnTo>
                        <a:pt x="20" y="571"/>
                      </a:lnTo>
                      <a:lnTo>
                        <a:pt x="16" y="590"/>
                      </a:lnTo>
                      <a:lnTo>
                        <a:pt x="11" y="609"/>
                      </a:lnTo>
                      <a:lnTo>
                        <a:pt x="7" y="628"/>
                      </a:lnTo>
                      <a:lnTo>
                        <a:pt x="4" y="648"/>
                      </a:lnTo>
                      <a:lnTo>
                        <a:pt x="3" y="668"/>
                      </a:lnTo>
                      <a:lnTo>
                        <a:pt x="1" y="689"/>
                      </a:lnTo>
                      <a:lnTo>
                        <a:pt x="1" y="709"/>
                      </a:lnTo>
                      <a:lnTo>
                        <a:pt x="3" y="731"/>
                      </a:lnTo>
                      <a:lnTo>
                        <a:pt x="4" y="753"/>
                      </a:lnTo>
                      <a:lnTo>
                        <a:pt x="7" y="774"/>
                      </a:lnTo>
                      <a:lnTo>
                        <a:pt x="10" y="796"/>
                      </a:lnTo>
                      <a:lnTo>
                        <a:pt x="14" y="818"/>
                      </a:lnTo>
                      <a:lnTo>
                        <a:pt x="20" y="840"/>
                      </a:lnTo>
                      <a:lnTo>
                        <a:pt x="26" y="862"/>
                      </a:lnTo>
                      <a:lnTo>
                        <a:pt x="33" y="885"/>
                      </a:lnTo>
                      <a:lnTo>
                        <a:pt x="40" y="907"/>
                      </a:lnTo>
                      <a:lnTo>
                        <a:pt x="49" y="928"/>
                      </a:lnTo>
                      <a:lnTo>
                        <a:pt x="59" y="952"/>
                      </a:lnTo>
                      <a:lnTo>
                        <a:pt x="69" y="973"/>
                      </a:lnTo>
                      <a:lnTo>
                        <a:pt x="81" y="995"/>
                      </a:lnTo>
                      <a:lnTo>
                        <a:pt x="88" y="1005"/>
                      </a:lnTo>
                      <a:lnTo>
                        <a:pt x="94" y="1016"/>
                      </a:lnTo>
                      <a:lnTo>
                        <a:pt x="100" y="1027"/>
                      </a:lnTo>
                      <a:lnTo>
                        <a:pt x="107" y="1037"/>
                      </a:lnTo>
                      <a:lnTo>
                        <a:pt x="115" y="1047"/>
                      </a:lnTo>
                      <a:lnTo>
                        <a:pt x="120" y="1056"/>
                      </a:lnTo>
                      <a:lnTo>
                        <a:pt x="128" y="1066"/>
                      </a:lnTo>
                      <a:lnTo>
                        <a:pt x="135" y="1077"/>
                      </a:lnTo>
                      <a:lnTo>
                        <a:pt x="119" y="1097"/>
                      </a:lnTo>
                      <a:lnTo>
                        <a:pt x="103" y="1120"/>
                      </a:lnTo>
                      <a:lnTo>
                        <a:pt x="87" y="1143"/>
                      </a:lnTo>
                      <a:lnTo>
                        <a:pt x="74" y="1167"/>
                      </a:lnTo>
                      <a:lnTo>
                        <a:pt x="61" y="1193"/>
                      </a:lnTo>
                      <a:lnTo>
                        <a:pt x="49" y="1219"/>
                      </a:lnTo>
                      <a:lnTo>
                        <a:pt x="38" y="1245"/>
                      </a:lnTo>
                      <a:lnTo>
                        <a:pt x="29" y="1273"/>
                      </a:lnTo>
                      <a:lnTo>
                        <a:pt x="22" y="1299"/>
                      </a:lnTo>
                      <a:lnTo>
                        <a:pt x="14" y="1325"/>
                      </a:lnTo>
                      <a:lnTo>
                        <a:pt x="10" y="1350"/>
                      </a:lnTo>
                      <a:lnTo>
                        <a:pt x="6" y="1376"/>
                      </a:lnTo>
                      <a:lnTo>
                        <a:pt x="3" y="1402"/>
                      </a:lnTo>
                      <a:lnTo>
                        <a:pt x="1" y="1427"/>
                      </a:lnTo>
                      <a:lnTo>
                        <a:pt x="0" y="1453"/>
                      </a:lnTo>
                      <a:lnTo>
                        <a:pt x="1" y="1477"/>
                      </a:lnTo>
                      <a:lnTo>
                        <a:pt x="3" y="1502"/>
                      </a:lnTo>
                      <a:lnTo>
                        <a:pt x="4" y="1527"/>
                      </a:lnTo>
                      <a:lnTo>
                        <a:pt x="9" y="1551"/>
                      </a:lnTo>
                      <a:lnTo>
                        <a:pt x="13" y="1575"/>
                      </a:lnTo>
                      <a:lnTo>
                        <a:pt x="19" y="1598"/>
                      </a:lnTo>
                      <a:lnTo>
                        <a:pt x="26" y="1621"/>
                      </a:lnTo>
                      <a:lnTo>
                        <a:pt x="33" y="1644"/>
                      </a:lnTo>
                      <a:lnTo>
                        <a:pt x="42" y="1666"/>
                      </a:lnTo>
                      <a:lnTo>
                        <a:pt x="52" y="1688"/>
                      </a:lnTo>
                      <a:lnTo>
                        <a:pt x="62" y="1708"/>
                      </a:lnTo>
                      <a:lnTo>
                        <a:pt x="74" y="1729"/>
                      </a:lnTo>
                      <a:lnTo>
                        <a:pt x="87" y="1748"/>
                      </a:lnTo>
                      <a:lnTo>
                        <a:pt x="100" y="1766"/>
                      </a:lnTo>
                      <a:lnTo>
                        <a:pt x="115" y="1784"/>
                      </a:lnTo>
                      <a:lnTo>
                        <a:pt x="129" y="1801"/>
                      </a:lnTo>
                      <a:lnTo>
                        <a:pt x="145" y="1817"/>
                      </a:lnTo>
                      <a:lnTo>
                        <a:pt x="162" y="1832"/>
                      </a:lnTo>
                      <a:lnTo>
                        <a:pt x="180" y="1846"/>
                      </a:lnTo>
                      <a:lnTo>
                        <a:pt x="197" y="1859"/>
                      </a:lnTo>
                      <a:lnTo>
                        <a:pt x="216" y="1872"/>
                      </a:lnTo>
                      <a:lnTo>
                        <a:pt x="236" y="1883"/>
                      </a:lnTo>
                      <a:lnTo>
                        <a:pt x="257" y="1893"/>
                      </a:lnTo>
                      <a:lnTo>
                        <a:pt x="279" y="1902"/>
                      </a:lnTo>
                      <a:lnTo>
                        <a:pt x="300" y="1910"/>
                      </a:lnTo>
                      <a:lnTo>
                        <a:pt x="328" y="1918"/>
                      </a:lnTo>
                      <a:lnTo>
                        <a:pt x="354" y="1923"/>
                      </a:lnTo>
                      <a:lnTo>
                        <a:pt x="382" y="1926"/>
                      </a:lnTo>
                      <a:lnTo>
                        <a:pt x="409" y="1929"/>
                      </a:lnTo>
                      <a:lnTo>
                        <a:pt x="437" y="1928"/>
                      </a:lnTo>
                      <a:lnTo>
                        <a:pt x="463" y="1926"/>
                      </a:lnTo>
                      <a:lnTo>
                        <a:pt x="491" y="1922"/>
                      </a:lnTo>
                      <a:lnTo>
                        <a:pt x="517" y="1918"/>
                      </a:lnTo>
                      <a:lnTo>
                        <a:pt x="544" y="1910"/>
                      </a:lnTo>
                      <a:lnTo>
                        <a:pt x="570" y="1902"/>
                      </a:lnTo>
                      <a:lnTo>
                        <a:pt x="595" y="1890"/>
                      </a:lnTo>
                      <a:lnTo>
                        <a:pt x="621" y="1878"/>
                      </a:lnTo>
                      <a:lnTo>
                        <a:pt x="646" y="1865"/>
                      </a:lnTo>
                      <a:lnTo>
                        <a:pt x="669" y="1849"/>
                      </a:lnTo>
                      <a:lnTo>
                        <a:pt x="692" y="1833"/>
                      </a:lnTo>
                      <a:lnTo>
                        <a:pt x="716" y="1814"/>
                      </a:lnTo>
                      <a:lnTo>
                        <a:pt x="717" y="1838"/>
                      </a:lnTo>
                      <a:lnTo>
                        <a:pt x="721" y="1861"/>
                      </a:lnTo>
                      <a:lnTo>
                        <a:pt x="726" y="1884"/>
                      </a:lnTo>
                      <a:lnTo>
                        <a:pt x="730" y="1906"/>
                      </a:lnTo>
                      <a:lnTo>
                        <a:pt x="737" y="1928"/>
                      </a:lnTo>
                      <a:lnTo>
                        <a:pt x="745" y="1948"/>
                      </a:lnTo>
                      <a:lnTo>
                        <a:pt x="752" y="1970"/>
                      </a:lnTo>
                      <a:lnTo>
                        <a:pt x="762" y="1990"/>
                      </a:lnTo>
                      <a:lnTo>
                        <a:pt x="772" y="2010"/>
                      </a:lnTo>
                      <a:lnTo>
                        <a:pt x="782" y="2029"/>
                      </a:lnTo>
                      <a:lnTo>
                        <a:pt x="794" y="2048"/>
                      </a:lnTo>
                      <a:lnTo>
                        <a:pt x="807" y="2066"/>
                      </a:lnTo>
                      <a:lnTo>
                        <a:pt x="820" y="2083"/>
                      </a:lnTo>
                      <a:lnTo>
                        <a:pt x="835" y="2101"/>
                      </a:lnTo>
                      <a:lnTo>
                        <a:pt x="849" y="2116"/>
                      </a:lnTo>
                      <a:lnTo>
                        <a:pt x="865" y="2132"/>
                      </a:lnTo>
                      <a:lnTo>
                        <a:pt x="881" y="2147"/>
                      </a:lnTo>
                      <a:lnTo>
                        <a:pt x="899" y="2162"/>
                      </a:lnTo>
                      <a:lnTo>
                        <a:pt x="916" y="2175"/>
                      </a:lnTo>
                      <a:lnTo>
                        <a:pt x="935" y="2186"/>
                      </a:lnTo>
                      <a:lnTo>
                        <a:pt x="954" y="2198"/>
                      </a:lnTo>
                      <a:lnTo>
                        <a:pt x="973" y="2209"/>
                      </a:lnTo>
                      <a:lnTo>
                        <a:pt x="993" y="2218"/>
                      </a:lnTo>
                      <a:lnTo>
                        <a:pt x="1013" y="2227"/>
                      </a:lnTo>
                      <a:lnTo>
                        <a:pt x="1034" y="2236"/>
                      </a:lnTo>
                      <a:lnTo>
                        <a:pt x="1055" y="2243"/>
                      </a:lnTo>
                      <a:lnTo>
                        <a:pt x="1077" y="2249"/>
                      </a:lnTo>
                      <a:lnTo>
                        <a:pt x="1099" y="2253"/>
                      </a:lnTo>
                      <a:lnTo>
                        <a:pt x="1121" y="2257"/>
                      </a:lnTo>
                      <a:lnTo>
                        <a:pt x="1144" y="2260"/>
                      </a:lnTo>
                      <a:lnTo>
                        <a:pt x="1167" y="2262"/>
                      </a:lnTo>
                      <a:lnTo>
                        <a:pt x="1190" y="2262"/>
                      </a:lnTo>
                      <a:lnTo>
                        <a:pt x="1215" y="2262"/>
                      </a:lnTo>
                      <a:lnTo>
                        <a:pt x="1240" y="2260"/>
                      </a:lnTo>
                      <a:lnTo>
                        <a:pt x="1263" y="2257"/>
                      </a:lnTo>
                      <a:lnTo>
                        <a:pt x="1286" y="2253"/>
                      </a:lnTo>
                      <a:lnTo>
                        <a:pt x="1309" y="2247"/>
                      </a:lnTo>
                      <a:lnTo>
                        <a:pt x="1333" y="2241"/>
                      </a:lnTo>
                      <a:lnTo>
                        <a:pt x="1354" y="2233"/>
                      </a:lnTo>
                      <a:lnTo>
                        <a:pt x="1376" y="2224"/>
                      </a:lnTo>
                      <a:lnTo>
                        <a:pt x="1396" y="2215"/>
                      </a:lnTo>
                      <a:lnTo>
                        <a:pt x="1417" y="2204"/>
                      </a:lnTo>
                      <a:lnTo>
                        <a:pt x="1437" y="2192"/>
                      </a:lnTo>
                      <a:lnTo>
                        <a:pt x="1456" y="2180"/>
                      </a:lnTo>
                      <a:lnTo>
                        <a:pt x="1475" y="2167"/>
                      </a:lnTo>
                      <a:lnTo>
                        <a:pt x="1494" y="2153"/>
                      </a:lnTo>
                      <a:lnTo>
                        <a:pt x="1511" y="2137"/>
                      </a:lnTo>
                      <a:lnTo>
                        <a:pt x="1527" y="2121"/>
                      </a:lnTo>
                      <a:lnTo>
                        <a:pt x="1543" y="2105"/>
                      </a:lnTo>
                      <a:lnTo>
                        <a:pt x="1558" y="2087"/>
                      </a:lnTo>
                      <a:lnTo>
                        <a:pt x="1572" y="2069"/>
                      </a:lnTo>
                      <a:lnTo>
                        <a:pt x="1585" y="2050"/>
                      </a:lnTo>
                      <a:lnTo>
                        <a:pt x="1598" y="2031"/>
                      </a:lnTo>
                      <a:lnTo>
                        <a:pt x="1610" y="2010"/>
                      </a:lnTo>
                      <a:lnTo>
                        <a:pt x="1620" y="1990"/>
                      </a:lnTo>
                      <a:lnTo>
                        <a:pt x="1629" y="1968"/>
                      </a:lnTo>
                      <a:lnTo>
                        <a:pt x="1637" y="1947"/>
                      </a:lnTo>
                      <a:lnTo>
                        <a:pt x="1645" y="1925"/>
                      </a:lnTo>
                      <a:lnTo>
                        <a:pt x="1652" y="1902"/>
                      </a:lnTo>
                      <a:lnTo>
                        <a:pt x="1658" y="1878"/>
                      </a:lnTo>
                      <a:lnTo>
                        <a:pt x="1661" y="1855"/>
                      </a:lnTo>
                      <a:lnTo>
                        <a:pt x="1665" y="1830"/>
                      </a:lnTo>
                      <a:lnTo>
                        <a:pt x="1667" y="1806"/>
                      </a:lnTo>
                      <a:lnTo>
                        <a:pt x="1667" y="1781"/>
                      </a:lnTo>
                      <a:lnTo>
                        <a:pt x="1667" y="1781"/>
                      </a:lnTo>
                      <a:lnTo>
                        <a:pt x="1667" y="1780"/>
                      </a:lnTo>
                      <a:lnTo>
                        <a:pt x="1667" y="1778"/>
                      </a:lnTo>
                      <a:lnTo>
                        <a:pt x="1667" y="1777"/>
                      </a:lnTo>
                      <a:lnTo>
                        <a:pt x="1667" y="1777"/>
                      </a:lnTo>
                      <a:lnTo>
                        <a:pt x="1667" y="1775"/>
                      </a:lnTo>
                      <a:lnTo>
                        <a:pt x="1667" y="1774"/>
                      </a:lnTo>
                      <a:lnTo>
                        <a:pt x="1667" y="1772"/>
                      </a:lnTo>
                      <a:lnTo>
                        <a:pt x="1690" y="1788"/>
                      </a:lnTo>
                      <a:lnTo>
                        <a:pt x="1713" y="1803"/>
                      </a:lnTo>
                      <a:lnTo>
                        <a:pt x="1738" y="1814"/>
                      </a:lnTo>
                      <a:lnTo>
                        <a:pt x="1761" y="1827"/>
                      </a:lnTo>
                      <a:lnTo>
                        <a:pt x="1786" y="1838"/>
                      </a:lnTo>
                      <a:lnTo>
                        <a:pt x="1812" y="1846"/>
                      </a:lnTo>
                      <a:lnTo>
                        <a:pt x="1836" y="1855"/>
                      </a:lnTo>
                      <a:lnTo>
                        <a:pt x="1863" y="1861"/>
                      </a:lnTo>
                      <a:lnTo>
                        <a:pt x="1887" y="1867"/>
                      </a:lnTo>
                      <a:lnTo>
                        <a:pt x="1913" y="1870"/>
                      </a:lnTo>
                      <a:lnTo>
                        <a:pt x="1939" y="1872"/>
                      </a:lnTo>
                      <a:lnTo>
                        <a:pt x="1966" y="1872"/>
                      </a:lnTo>
                      <a:lnTo>
                        <a:pt x="1990" y="1872"/>
                      </a:lnTo>
                      <a:lnTo>
                        <a:pt x="2016" y="1870"/>
                      </a:lnTo>
                      <a:lnTo>
                        <a:pt x="2041" y="1867"/>
                      </a:lnTo>
                      <a:lnTo>
                        <a:pt x="2066" y="1861"/>
                      </a:lnTo>
                      <a:lnTo>
                        <a:pt x="2088" y="1855"/>
                      </a:lnTo>
                      <a:lnTo>
                        <a:pt x="2108" y="1848"/>
                      </a:lnTo>
                      <a:lnTo>
                        <a:pt x="2128" y="1839"/>
                      </a:lnTo>
                      <a:lnTo>
                        <a:pt x="2147" y="1830"/>
                      </a:lnTo>
                      <a:lnTo>
                        <a:pt x="2166" y="1820"/>
                      </a:lnTo>
                      <a:lnTo>
                        <a:pt x="2183" y="1809"/>
                      </a:lnTo>
                      <a:lnTo>
                        <a:pt x="2199" y="1797"/>
                      </a:lnTo>
                      <a:lnTo>
                        <a:pt x="2215" y="1784"/>
                      </a:lnTo>
                      <a:lnTo>
                        <a:pt x="2230" y="1769"/>
                      </a:lnTo>
                      <a:lnTo>
                        <a:pt x="2244" y="1755"/>
                      </a:lnTo>
                      <a:lnTo>
                        <a:pt x="2257" y="1739"/>
                      </a:lnTo>
                      <a:lnTo>
                        <a:pt x="2271" y="1723"/>
                      </a:lnTo>
                      <a:lnTo>
                        <a:pt x="2281" y="1707"/>
                      </a:lnTo>
                      <a:lnTo>
                        <a:pt x="2291" y="1688"/>
                      </a:lnTo>
                      <a:lnTo>
                        <a:pt x="2301" y="1671"/>
                      </a:lnTo>
                      <a:lnTo>
                        <a:pt x="2310" y="1652"/>
                      </a:lnTo>
                      <a:lnTo>
                        <a:pt x="2317" y="1631"/>
                      </a:lnTo>
                      <a:lnTo>
                        <a:pt x="2323" y="1612"/>
                      </a:lnTo>
                      <a:lnTo>
                        <a:pt x="2329" y="1592"/>
                      </a:lnTo>
                      <a:lnTo>
                        <a:pt x="2333" y="1570"/>
                      </a:lnTo>
                      <a:lnTo>
                        <a:pt x="2336" y="1550"/>
                      </a:lnTo>
                      <a:lnTo>
                        <a:pt x="2339" y="1528"/>
                      </a:lnTo>
                      <a:lnTo>
                        <a:pt x="2339" y="1505"/>
                      </a:lnTo>
                      <a:lnTo>
                        <a:pt x="2339" y="1483"/>
                      </a:lnTo>
                      <a:lnTo>
                        <a:pt x="2339" y="1460"/>
                      </a:lnTo>
                      <a:lnTo>
                        <a:pt x="2336" y="1438"/>
                      </a:lnTo>
                      <a:lnTo>
                        <a:pt x="2333" y="1415"/>
                      </a:lnTo>
                      <a:lnTo>
                        <a:pt x="2329" y="1392"/>
                      </a:lnTo>
                      <a:lnTo>
                        <a:pt x="2323" y="1368"/>
                      </a:lnTo>
                      <a:lnTo>
                        <a:pt x="2316" y="1344"/>
                      </a:lnTo>
                      <a:lnTo>
                        <a:pt x="2308" y="1321"/>
                      </a:lnTo>
                      <a:lnTo>
                        <a:pt x="2300" y="1297"/>
                      </a:lnTo>
                      <a:lnTo>
                        <a:pt x="2285" y="1265"/>
                      </a:lnTo>
                      <a:lnTo>
                        <a:pt x="2268" y="1233"/>
                      </a:lnTo>
                      <a:lnTo>
                        <a:pt x="2250" y="1204"/>
                      </a:lnTo>
                      <a:lnTo>
                        <a:pt x="2230" y="1175"/>
                      </a:lnTo>
                      <a:lnTo>
                        <a:pt x="2210" y="1148"/>
                      </a:lnTo>
                      <a:lnTo>
                        <a:pt x="2186" y="1123"/>
                      </a:lnTo>
                      <a:lnTo>
                        <a:pt x="2163" y="1098"/>
                      </a:lnTo>
                      <a:lnTo>
                        <a:pt x="2138" y="1075"/>
                      </a:lnTo>
                      <a:lnTo>
                        <a:pt x="2165" y="1036"/>
                      </a:lnTo>
                      <a:lnTo>
                        <a:pt x="2189" y="995"/>
                      </a:lnTo>
                      <a:lnTo>
                        <a:pt x="2210" y="953"/>
                      </a:lnTo>
                      <a:lnTo>
                        <a:pt x="2228" y="911"/>
                      </a:lnTo>
                      <a:lnTo>
                        <a:pt x="2243" y="867"/>
                      </a:lnTo>
                      <a:lnTo>
                        <a:pt x="2256" y="825"/>
                      </a:lnTo>
                      <a:lnTo>
                        <a:pt x="2266" y="783"/>
                      </a:lnTo>
                      <a:lnTo>
                        <a:pt x="2272" y="740"/>
                      </a:lnTo>
                      <a:lnTo>
                        <a:pt x="2275" y="719"/>
                      </a:lnTo>
                      <a:lnTo>
                        <a:pt x="2276" y="699"/>
                      </a:lnTo>
                      <a:lnTo>
                        <a:pt x="2276" y="677"/>
                      </a:lnTo>
                      <a:lnTo>
                        <a:pt x="2276" y="657"/>
                      </a:lnTo>
                      <a:lnTo>
                        <a:pt x="2276" y="636"/>
                      </a:lnTo>
                      <a:lnTo>
                        <a:pt x="2275" y="618"/>
                      </a:lnTo>
                      <a:lnTo>
                        <a:pt x="2272" y="597"/>
                      </a:lnTo>
                      <a:lnTo>
                        <a:pt x="2269" y="578"/>
                      </a:lnTo>
                      <a:lnTo>
                        <a:pt x="2265" y="559"/>
                      </a:lnTo>
                      <a:lnTo>
                        <a:pt x="2260" y="542"/>
                      </a:lnTo>
                      <a:lnTo>
                        <a:pt x="2255" y="525"/>
                      </a:lnTo>
                      <a:lnTo>
                        <a:pt x="2247" y="507"/>
                      </a:lnTo>
                      <a:lnTo>
                        <a:pt x="2240" y="490"/>
                      </a:lnTo>
                      <a:lnTo>
                        <a:pt x="2233" y="474"/>
                      </a:lnTo>
                      <a:lnTo>
                        <a:pt x="2224" y="458"/>
                      </a:lnTo>
                      <a:lnTo>
                        <a:pt x="2214" y="443"/>
                      </a:lnTo>
                      <a:lnTo>
                        <a:pt x="2204" y="430"/>
                      </a:lnTo>
                      <a:lnTo>
                        <a:pt x="2194" y="417"/>
                      </a:lnTo>
                      <a:lnTo>
                        <a:pt x="2183" y="407"/>
                      </a:lnTo>
                      <a:lnTo>
                        <a:pt x="2173" y="395"/>
                      </a:lnTo>
                      <a:lnTo>
                        <a:pt x="2162" y="385"/>
                      </a:lnTo>
                      <a:lnTo>
                        <a:pt x="2150" y="376"/>
                      </a:lnTo>
                      <a:lnTo>
                        <a:pt x="2137" y="368"/>
                      </a:lnTo>
                      <a:lnTo>
                        <a:pt x="2124" y="360"/>
                      </a:lnTo>
                      <a:lnTo>
                        <a:pt x="2112" y="355"/>
                      </a:lnTo>
                      <a:lnTo>
                        <a:pt x="2098" y="347"/>
                      </a:lnTo>
                      <a:lnTo>
                        <a:pt x="2085" y="343"/>
                      </a:lnTo>
                      <a:lnTo>
                        <a:pt x="2070" y="337"/>
                      </a:lnTo>
                      <a:lnTo>
                        <a:pt x="2056" y="334"/>
                      </a:lnTo>
                      <a:lnTo>
                        <a:pt x="2041" y="331"/>
                      </a:lnTo>
                      <a:lnTo>
                        <a:pt x="2027" y="329"/>
                      </a:lnTo>
                      <a:lnTo>
                        <a:pt x="2012" y="327"/>
                      </a:lnTo>
                      <a:lnTo>
                        <a:pt x="1996" y="326"/>
                      </a:lnTo>
                      <a:lnTo>
                        <a:pt x="1982" y="326"/>
                      </a:lnTo>
                      <a:lnTo>
                        <a:pt x="1966" y="326"/>
                      </a:lnTo>
                      <a:lnTo>
                        <a:pt x="1950" y="327"/>
                      </a:lnTo>
                      <a:lnTo>
                        <a:pt x="1918" y="333"/>
                      </a:lnTo>
                      <a:lnTo>
                        <a:pt x="1884" y="340"/>
                      </a:lnTo>
                      <a:lnTo>
                        <a:pt x="1852" y="350"/>
                      </a:lnTo>
                      <a:lnTo>
                        <a:pt x="1819" y="363"/>
                      </a:lnTo>
                      <a:lnTo>
                        <a:pt x="1787" y="379"/>
                      </a:lnTo>
                      <a:lnTo>
                        <a:pt x="1754" y="398"/>
                      </a:lnTo>
                      <a:close/>
                    </a:path>
                  </a:pathLst>
                </a:custGeom>
                <a:gradFill rotWithShape="0">
                  <a:gsLst>
                    <a:gs pos="0">
                      <a:srgbClr val="00CC99"/>
                    </a:gs>
                    <a:gs pos="50000">
                      <a:srgbClr val="00CC99">
                        <a:gamma/>
                        <a:tint val="30196"/>
                        <a:invGamma/>
                      </a:srgbClr>
                    </a:gs>
                    <a:gs pos="100000">
                      <a:srgbClr val="00CC99"/>
                    </a:gs>
                  </a:gsLst>
                  <a:lin ang="2700000" scaled="1"/>
                </a:gradFill>
                <a:ln w="9525" cap="flat" cmpd="sng">
                  <a:noFill/>
                  <a:prstDash val="solid"/>
                  <a:round/>
                  <a:headEnd type="none" w="med" len="med"/>
                  <a:tailEnd type="none" w="med" len="med"/>
                </a:ln>
                <a:effectLst/>
              </p:spPr>
              <p:txBody>
                <a:bodyPr/>
                <a:lstStyle/>
                <a:p>
                  <a:endParaRPr lang="en-US"/>
                </a:p>
              </p:txBody>
            </p:sp>
          </p:grpSp>
          <p:sp>
            <p:nvSpPr>
              <p:cNvPr id="123936" name="Text Box 1056"/>
              <p:cNvSpPr txBox="1">
                <a:spLocks noChangeArrowheads="1"/>
              </p:cNvSpPr>
              <p:nvPr/>
            </p:nvSpPr>
            <p:spPr bwMode="auto">
              <a:xfrm>
                <a:off x="3888" y="3072"/>
                <a:ext cx="81" cy="108"/>
              </a:xfrm>
              <a:prstGeom prst="rect">
                <a:avLst/>
              </a:prstGeom>
              <a:noFill/>
              <a:ln w="12700">
                <a:noFill/>
                <a:miter lim="800000"/>
                <a:headEnd/>
                <a:tailEnd/>
              </a:ln>
              <a:effectLst/>
            </p:spPr>
            <p:txBody>
              <a:bodyPr wrap="none">
                <a:spAutoFit/>
              </a:bodyPr>
              <a:lstStyle/>
              <a:p>
                <a:pPr>
                  <a:lnSpc>
                    <a:spcPct val="100000"/>
                  </a:lnSpc>
                </a:pPr>
                <a:endParaRPr lang="en-US" sz="1400" b="1">
                  <a:latin typeface="Times" pitchFamily="18" charset="0"/>
                </a:endParaRPr>
              </a:p>
            </p:txBody>
          </p:sp>
        </p:grpSp>
        <p:grpSp>
          <p:nvGrpSpPr>
            <p:cNvPr id="10" name="Group 1057"/>
            <p:cNvGrpSpPr>
              <a:grpSpLocks/>
            </p:cNvGrpSpPr>
            <p:nvPr/>
          </p:nvGrpSpPr>
          <p:grpSpPr bwMode="auto">
            <a:xfrm>
              <a:off x="3072" y="2304"/>
              <a:ext cx="665" cy="816"/>
              <a:chOff x="864" y="1584"/>
              <a:chExt cx="720" cy="816"/>
            </a:xfrm>
          </p:grpSpPr>
          <p:grpSp>
            <p:nvGrpSpPr>
              <p:cNvPr id="11" name="Group 1058"/>
              <p:cNvGrpSpPr>
                <a:grpSpLocks/>
              </p:cNvGrpSpPr>
              <p:nvPr/>
            </p:nvGrpSpPr>
            <p:grpSpPr bwMode="auto">
              <a:xfrm>
                <a:off x="864" y="1584"/>
                <a:ext cx="720" cy="816"/>
                <a:chOff x="864" y="1584"/>
                <a:chExt cx="1008" cy="1108"/>
              </a:xfrm>
            </p:grpSpPr>
            <p:graphicFrame>
              <p:nvGraphicFramePr>
                <p:cNvPr id="123939" name="Object 1059">
                  <a:hlinkClick r:id="" action="ppaction://ole?verb=0"/>
                </p:cNvPr>
                <p:cNvGraphicFramePr>
                  <a:graphicFrameLocks/>
                </p:cNvGraphicFramePr>
                <p:nvPr/>
              </p:nvGraphicFramePr>
              <p:xfrm>
                <a:off x="1227" y="1632"/>
                <a:ext cx="320" cy="1060"/>
              </p:xfrm>
              <a:graphic>
                <a:graphicData uri="http://schemas.openxmlformats.org/presentationml/2006/ole">
                  <p:oleObj spid="_x0000_s2050" name="VISIO" r:id="rId4" imgW="1055520" imgH="1118880" progId="">
                    <p:embed/>
                  </p:oleObj>
                </a:graphicData>
              </a:graphic>
            </p:graphicFrame>
            <p:grpSp>
              <p:nvGrpSpPr>
                <p:cNvPr id="12" name="Group 1060"/>
                <p:cNvGrpSpPr>
                  <a:grpSpLocks/>
                </p:cNvGrpSpPr>
                <p:nvPr/>
              </p:nvGrpSpPr>
              <p:grpSpPr bwMode="auto">
                <a:xfrm>
                  <a:off x="864" y="1584"/>
                  <a:ext cx="1008" cy="209"/>
                  <a:chOff x="4" y="3236"/>
                  <a:chExt cx="1082" cy="304"/>
                </a:xfrm>
              </p:grpSpPr>
              <p:sp>
                <p:nvSpPr>
                  <p:cNvPr id="123941" name="Oval 1061"/>
                  <p:cNvSpPr>
                    <a:spLocks noChangeArrowheads="1"/>
                  </p:cNvSpPr>
                  <p:nvPr/>
                </p:nvSpPr>
                <p:spPr bwMode="auto">
                  <a:xfrm>
                    <a:off x="468" y="3364"/>
                    <a:ext cx="162" cy="41"/>
                  </a:xfrm>
                  <a:prstGeom prst="ellipse">
                    <a:avLst/>
                  </a:prstGeom>
                  <a:noFill/>
                  <a:ln w="12700">
                    <a:solidFill>
                      <a:schemeClr val="tx1"/>
                    </a:solidFill>
                    <a:round/>
                    <a:headEnd/>
                    <a:tailEnd/>
                  </a:ln>
                  <a:effectLst/>
                </p:spPr>
                <p:txBody>
                  <a:bodyPr wrap="none" anchor="ctr"/>
                  <a:lstStyle/>
                  <a:p>
                    <a:endParaRPr lang="en-US"/>
                  </a:p>
                </p:txBody>
              </p:sp>
              <p:sp>
                <p:nvSpPr>
                  <p:cNvPr id="123942" name="Oval 1062"/>
                  <p:cNvSpPr>
                    <a:spLocks noChangeArrowheads="1"/>
                  </p:cNvSpPr>
                  <p:nvPr/>
                </p:nvSpPr>
                <p:spPr bwMode="auto">
                  <a:xfrm>
                    <a:off x="359" y="3340"/>
                    <a:ext cx="370" cy="100"/>
                  </a:xfrm>
                  <a:prstGeom prst="ellipse">
                    <a:avLst/>
                  </a:prstGeom>
                  <a:noFill/>
                  <a:ln w="12700">
                    <a:solidFill>
                      <a:schemeClr val="tx1"/>
                    </a:solidFill>
                    <a:round/>
                    <a:headEnd/>
                    <a:tailEnd/>
                  </a:ln>
                  <a:effectLst/>
                </p:spPr>
                <p:txBody>
                  <a:bodyPr wrap="none" anchor="ctr"/>
                  <a:lstStyle/>
                  <a:p>
                    <a:endParaRPr lang="en-US"/>
                  </a:p>
                </p:txBody>
              </p:sp>
              <p:sp>
                <p:nvSpPr>
                  <p:cNvPr id="123943" name="Oval 1063"/>
                  <p:cNvSpPr>
                    <a:spLocks noChangeArrowheads="1"/>
                  </p:cNvSpPr>
                  <p:nvPr/>
                </p:nvSpPr>
                <p:spPr bwMode="auto">
                  <a:xfrm>
                    <a:off x="228" y="3302"/>
                    <a:ext cx="633" cy="176"/>
                  </a:xfrm>
                  <a:prstGeom prst="ellipse">
                    <a:avLst/>
                  </a:prstGeom>
                  <a:noFill/>
                  <a:ln w="12700">
                    <a:solidFill>
                      <a:schemeClr val="tx1"/>
                    </a:solidFill>
                    <a:round/>
                    <a:headEnd/>
                    <a:tailEnd/>
                  </a:ln>
                  <a:effectLst/>
                </p:spPr>
                <p:txBody>
                  <a:bodyPr wrap="none" anchor="ctr"/>
                  <a:lstStyle/>
                  <a:p>
                    <a:endParaRPr lang="en-US"/>
                  </a:p>
                </p:txBody>
              </p:sp>
              <p:sp>
                <p:nvSpPr>
                  <p:cNvPr id="123944" name="Oval 1064"/>
                  <p:cNvSpPr>
                    <a:spLocks noChangeArrowheads="1"/>
                  </p:cNvSpPr>
                  <p:nvPr/>
                </p:nvSpPr>
                <p:spPr bwMode="auto">
                  <a:xfrm>
                    <a:off x="4" y="3236"/>
                    <a:ext cx="1082" cy="304"/>
                  </a:xfrm>
                  <a:prstGeom prst="ellipse">
                    <a:avLst/>
                  </a:prstGeom>
                  <a:noFill/>
                  <a:ln w="12700">
                    <a:solidFill>
                      <a:schemeClr val="tx1"/>
                    </a:solidFill>
                    <a:round/>
                    <a:headEnd/>
                    <a:tailEnd/>
                  </a:ln>
                  <a:effectLst/>
                </p:spPr>
                <p:txBody>
                  <a:bodyPr wrap="none" anchor="ctr"/>
                  <a:lstStyle/>
                  <a:p>
                    <a:endParaRPr lang="en-US"/>
                  </a:p>
                </p:txBody>
              </p:sp>
            </p:grpSp>
          </p:grpSp>
          <p:grpSp>
            <p:nvGrpSpPr>
              <p:cNvPr id="13" name="Group 1065"/>
              <p:cNvGrpSpPr>
                <a:grpSpLocks/>
              </p:cNvGrpSpPr>
              <p:nvPr/>
            </p:nvGrpSpPr>
            <p:grpSpPr bwMode="auto">
              <a:xfrm>
                <a:off x="1319" y="1968"/>
                <a:ext cx="125" cy="258"/>
                <a:chOff x="1525" y="760"/>
                <a:chExt cx="464" cy="531"/>
              </a:xfrm>
            </p:grpSpPr>
            <p:grpSp>
              <p:nvGrpSpPr>
                <p:cNvPr id="14" name="Group 1066"/>
                <p:cNvGrpSpPr>
                  <a:grpSpLocks/>
                </p:cNvGrpSpPr>
                <p:nvPr/>
              </p:nvGrpSpPr>
              <p:grpSpPr bwMode="auto">
                <a:xfrm>
                  <a:off x="1596" y="760"/>
                  <a:ext cx="356" cy="494"/>
                  <a:chOff x="4172" y="1389"/>
                  <a:chExt cx="229" cy="318"/>
                </a:xfrm>
              </p:grpSpPr>
              <p:sp>
                <p:nvSpPr>
                  <p:cNvPr id="123947" name="Rectangle 1067"/>
                  <p:cNvSpPr>
                    <a:spLocks noChangeArrowheads="1"/>
                  </p:cNvSpPr>
                  <p:nvPr/>
                </p:nvSpPr>
                <p:spPr bwMode="auto">
                  <a:xfrm>
                    <a:off x="4174" y="1694"/>
                    <a:ext cx="194" cy="12"/>
                  </a:xfrm>
                  <a:prstGeom prst="rect">
                    <a:avLst/>
                  </a:prstGeom>
                  <a:solidFill>
                    <a:srgbClr val="474747"/>
                  </a:solidFill>
                  <a:ln w="12700">
                    <a:noFill/>
                    <a:miter lim="800000"/>
                    <a:headEnd/>
                    <a:tailEnd/>
                  </a:ln>
                  <a:effectLst/>
                </p:spPr>
                <p:txBody>
                  <a:bodyPr wrap="none" anchor="ctr"/>
                  <a:lstStyle/>
                  <a:p>
                    <a:endParaRPr lang="en-US"/>
                  </a:p>
                </p:txBody>
              </p:sp>
              <p:sp>
                <p:nvSpPr>
                  <p:cNvPr id="123948" name="Rectangle 1068"/>
                  <p:cNvSpPr>
                    <a:spLocks noChangeArrowheads="1"/>
                  </p:cNvSpPr>
                  <p:nvPr/>
                </p:nvSpPr>
                <p:spPr bwMode="auto">
                  <a:xfrm>
                    <a:off x="4172" y="1407"/>
                    <a:ext cx="198" cy="289"/>
                  </a:xfrm>
                  <a:prstGeom prst="rect">
                    <a:avLst/>
                  </a:prstGeom>
                  <a:gradFill rotWithShape="0">
                    <a:gsLst>
                      <a:gs pos="0">
                        <a:srgbClr val="C0C0C0"/>
                      </a:gs>
                      <a:gs pos="50000">
                        <a:srgbClr val="C0C0C0">
                          <a:gamma/>
                          <a:tint val="70196"/>
                          <a:invGamma/>
                        </a:srgbClr>
                      </a:gs>
                      <a:gs pos="100000">
                        <a:srgbClr val="C0C0C0"/>
                      </a:gs>
                    </a:gsLst>
                    <a:lin ang="5400000" scaled="1"/>
                  </a:gradFill>
                  <a:ln w="12700">
                    <a:noFill/>
                    <a:miter lim="800000"/>
                    <a:headEnd/>
                    <a:tailEnd/>
                  </a:ln>
                  <a:effectLst/>
                </p:spPr>
                <p:txBody>
                  <a:bodyPr wrap="none" anchor="ctr"/>
                  <a:lstStyle/>
                  <a:p>
                    <a:endParaRPr lang="en-US"/>
                  </a:p>
                </p:txBody>
              </p:sp>
              <p:sp>
                <p:nvSpPr>
                  <p:cNvPr id="123949" name="Freeform 1069"/>
                  <p:cNvSpPr>
                    <a:spLocks/>
                  </p:cNvSpPr>
                  <p:nvPr/>
                </p:nvSpPr>
                <p:spPr bwMode="auto">
                  <a:xfrm>
                    <a:off x="4172" y="1389"/>
                    <a:ext cx="229" cy="19"/>
                  </a:xfrm>
                  <a:custGeom>
                    <a:avLst/>
                    <a:gdLst/>
                    <a:ahLst/>
                    <a:cxnLst>
                      <a:cxn ang="0">
                        <a:pos x="0" y="18"/>
                      </a:cxn>
                      <a:cxn ang="0">
                        <a:pos x="35" y="0"/>
                      </a:cxn>
                      <a:cxn ang="0">
                        <a:pos x="228" y="0"/>
                      </a:cxn>
                      <a:cxn ang="0">
                        <a:pos x="197" y="17"/>
                      </a:cxn>
                      <a:cxn ang="0">
                        <a:pos x="0" y="18"/>
                      </a:cxn>
                    </a:cxnLst>
                    <a:rect l="0" t="0" r="r" b="b"/>
                    <a:pathLst>
                      <a:path w="229" h="19">
                        <a:moveTo>
                          <a:pt x="0" y="18"/>
                        </a:moveTo>
                        <a:lnTo>
                          <a:pt x="35" y="0"/>
                        </a:lnTo>
                        <a:lnTo>
                          <a:pt x="228" y="0"/>
                        </a:lnTo>
                        <a:lnTo>
                          <a:pt x="197" y="17"/>
                        </a:lnTo>
                        <a:lnTo>
                          <a:pt x="0" y="18"/>
                        </a:lnTo>
                      </a:path>
                    </a:pathLst>
                  </a:custGeom>
                  <a:gradFill rotWithShape="0">
                    <a:gsLst>
                      <a:gs pos="0">
                        <a:srgbClr val="808080">
                          <a:gamma/>
                          <a:tint val="70196"/>
                          <a:invGamma/>
                        </a:srgbClr>
                      </a:gs>
                      <a:gs pos="100000">
                        <a:srgbClr val="808080"/>
                      </a:gs>
                    </a:gsLst>
                    <a:lin ang="0" scaled="1"/>
                  </a:gradFill>
                  <a:ln w="12700" cap="rnd" cmpd="sng">
                    <a:noFill/>
                    <a:prstDash val="solid"/>
                    <a:round/>
                    <a:headEnd type="none" w="med" len="med"/>
                    <a:tailEnd type="none" w="med" len="med"/>
                  </a:ln>
                  <a:effectLst/>
                </p:spPr>
                <p:txBody>
                  <a:bodyPr/>
                  <a:lstStyle/>
                  <a:p>
                    <a:endParaRPr lang="en-US"/>
                  </a:p>
                </p:txBody>
              </p:sp>
              <p:sp>
                <p:nvSpPr>
                  <p:cNvPr id="123950" name="Freeform 1070"/>
                  <p:cNvSpPr>
                    <a:spLocks/>
                  </p:cNvSpPr>
                  <p:nvPr/>
                </p:nvSpPr>
                <p:spPr bwMode="auto">
                  <a:xfrm>
                    <a:off x="4368" y="1670"/>
                    <a:ext cx="32" cy="37"/>
                  </a:xfrm>
                  <a:custGeom>
                    <a:avLst/>
                    <a:gdLst/>
                    <a:ahLst/>
                    <a:cxnLst>
                      <a:cxn ang="0">
                        <a:pos x="0" y="19"/>
                      </a:cxn>
                      <a:cxn ang="0">
                        <a:pos x="31" y="0"/>
                      </a:cxn>
                      <a:cxn ang="0">
                        <a:pos x="30" y="13"/>
                      </a:cxn>
                      <a:cxn ang="0">
                        <a:pos x="0" y="36"/>
                      </a:cxn>
                      <a:cxn ang="0">
                        <a:pos x="0" y="19"/>
                      </a:cxn>
                    </a:cxnLst>
                    <a:rect l="0" t="0" r="r" b="b"/>
                    <a:pathLst>
                      <a:path w="32" h="37">
                        <a:moveTo>
                          <a:pt x="0" y="19"/>
                        </a:moveTo>
                        <a:lnTo>
                          <a:pt x="31" y="0"/>
                        </a:lnTo>
                        <a:lnTo>
                          <a:pt x="30" y="13"/>
                        </a:lnTo>
                        <a:lnTo>
                          <a:pt x="0" y="36"/>
                        </a:lnTo>
                        <a:lnTo>
                          <a:pt x="0" y="19"/>
                        </a:lnTo>
                      </a:path>
                    </a:pathLst>
                  </a:custGeom>
                  <a:solidFill>
                    <a:srgbClr val="474747"/>
                  </a:solidFill>
                  <a:ln w="12700" cap="rnd" cmpd="sng">
                    <a:noFill/>
                    <a:prstDash val="solid"/>
                    <a:round/>
                    <a:headEnd type="none" w="med" len="med"/>
                    <a:tailEnd type="none" w="med" len="med"/>
                  </a:ln>
                  <a:effectLst/>
                </p:spPr>
                <p:txBody>
                  <a:bodyPr/>
                  <a:lstStyle/>
                  <a:p>
                    <a:endParaRPr lang="en-US"/>
                  </a:p>
                </p:txBody>
              </p:sp>
              <p:sp>
                <p:nvSpPr>
                  <p:cNvPr id="123951" name="Freeform 1071"/>
                  <p:cNvSpPr>
                    <a:spLocks/>
                  </p:cNvSpPr>
                  <p:nvPr/>
                </p:nvSpPr>
                <p:spPr bwMode="auto">
                  <a:xfrm>
                    <a:off x="4368" y="1389"/>
                    <a:ext cx="33" cy="309"/>
                  </a:xfrm>
                  <a:custGeom>
                    <a:avLst/>
                    <a:gdLst/>
                    <a:ahLst/>
                    <a:cxnLst>
                      <a:cxn ang="0">
                        <a:pos x="32" y="0"/>
                      </a:cxn>
                      <a:cxn ang="0">
                        <a:pos x="32" y="284"/>
                      </a:cxn>
                      <a:cxn ang="0">
                        <a:pos x="0" y="308"/>
                      </a:cxn>
                      <a:cxn ang="0">
                        <a:pos x="2" y="17"/>
                      </a:cxn>
                      <a:cxn ang="0">
                        <a:pos x="32" y="0"/>
                      </a:cxn>
                    </a:cxnLst>
                    <a:rect l="0" t="0" r="r" b="b"/>
                    <a:pathLst>
                      <a:path w="33" h="309">
                        <a:moveTo>
                          <a:pt x="32" y="0"/>
                        </a:moveTo>
                        <a:lnTo>
                          <a:pt x="32" y="284"/>
                        </a:lnTo>
                        <a:lnTo>
                          <a:pt x="0" y="308"/>
                        </a:lnTo>
                        <a:lnTo>
                          <a:pt x="2" y="17"/>
                        </a:lnTo>
                        <a:lnTo>
                          <a:pt x="32" y="0"/>
                        </a:lnTo>
                      </a:path>
                    </a:pathLst>
                  </a:custGeom>
                  <a:gradFill rotWithShape="0">
                    <a:gsLst>
                      <a:gs pos="0">
                        <a:srgbClr val="808080">
                          <a:gamma/>
                          <a:tint val="80000"/>
                          <a:invGamma/>
                        </a:srgbClr>
                      </a:gs>
                      <a:gs pos="100000">
                        <a:srgbClr val="808080"/>
                      </a:gs>
                    </a:gsLst>
                    <a:lin ang="0" scaled="1"/>
                  </a:gradFill>
                  <a:ln w="12700" cap="rnd" cmpd="sng">
                    <a:noFill/>
                    <a:prstDash val="solid"/>
                    <a:round/>
                    <a:headEnd type="none" w="med" len="med"/>
                    <a:tailEnd type="none" w="med" len="med"/>
                  </a:ln>
                  <a:effectLst/>
                </p:spPr>
                <p:txBody>
                  <a:bodyPr/>
                  <a:lstStyle/>
                  <a:p>
                    <a:endParaRPr lang="en-US"/>
                  </a:p>
                </p:txBody>
              </p:sp>
              <p:sp>
                <p:nvSpPr>
                  <p:cNvPr id="123952" name="Rectangle 1072"/>
                  <p:cNvSpPr>
                    <a:spLocks noChangeArrowheads="1"/>
                  </p:cNvSpPr>
                  <p:nvPr/>
                </p:nvSpPr>
                <p:spPr bwMode="auto">
                  <a:xfrm>
                    <a:off x="4237" y="1433"/>
                    <a:ext cx="119" cy="255"/>
                  </a:xfrm>
                  <a:prstGeom prst="rect">
                    <a:avLst/>
                  </a:prstGeom>
                  <a:gradFill rotWithShape="0">
                    <a:gsLst>
                      <a:gs pos="0">
                        <a:srgbClr val="A2A2A2"/>
                      </a:gs>
                      <a:gs pos="100000">
                        <a:srgbClr val="A2A2A2">
                          <a:gamma/>
                          <a:tint val="70196"/>
                          <a:invGamma/>
                        </a:srgbClr>
                      </a:gs>
                    </a:gsLst>
                    <a:lin ang="5400000" scaled="1"/>
                  </a:gradFill>
                  <a:ln w="12700">
                    <a:noFill/>
                    <a:miter lim="800000"/>
                    <a:headEnd/>
                    <a:tailEnd/>
                  </a:ln>
                  <a:effectLst/>
                </p:spPr>
                <p:txBody>
                  <a:bodyPr wrap="none" anchor="ctr"/>
                  <a:lstStyle/>
                  <a:p>
                    <a:endParaRPr lang="en-US"/>
                  </a:p>
                </p:txBody>
              </p:sp>
              <p:sp>
                <p:nvSpPr>
                  <p:cNvPr id="123953" name="Rectangle 1073"/>
                  <p:cNvSpPr>
                    <a:spLocks noChangeArrowheads="1"/>
                  </p:cNvSpPr>
                  <p:nvPr/>
                </p:nvSpPr>
                <p:spPr bwMode="auto">
                  <a:xfrm>
                    <a:off x="4190" y="1433"/>
                    <a:ext cx="36" cy="63"/>
                  </a:xfrm>
                  <a:prstGeom prst="rect">
                    <a:avLst/>
                  </a:prstGeom>
                  <a:gradFill rotWithShape="0">
                    <a:gsLst>
                      <a:gs pos="0">
                        <a:srgbClr val="919191"/>
                      </a:gs>
                      <a:gs pos="100000">
                        <a:srgbClr val="919191">
                          <a:gamma/>
                          <a:tint val="89804"/>
                          <a:invGamma/>
                        </a:srgbClr>
                      </a:gs>
                    </a:gsLst>
                    <a:lin ang="5400000" scaled="1"/>
                  </a:gradFill>
                  <a:ln w="12700">
                    <a:noFill/>
                    <a:miter lim="800000"/>
                    <a:headEnd/>
                    <a:tailEnd/>
                  </a:ln>
                  <a:effectLst/>
                </p:spPr>
                <p:txBody>
                  <a:bodyPr wrap="none" anchor="ctr"/>
                  <a:lstStyle/>
                  <a:p>
                    <a:endParaRPr lang="en-US"/>
                  </a:p>
                </p:txBody>
              </p:sp>
              <p:sp>
                <p:nvSpPr>
                  <p:cNvPr id="123954" name="Rectangle 1074"/>
                  <p:cNvSpPr>
                    <a:spLocks noChangeArrowheads="1"/>
                  </p:cNvSpPr>
                  <p:nvPr/>
                </p:nvSpPr>
                <p:spPr bwMode="auto">
                  <a:xfrm>
                    <a:off x="4190" y="1504"/>
                    <a:ext cx="37" cy="7"/>
                  </a:xfrm>
                  <a:prstGeom prst="rect">
                    <a:avLst/>
                  </a:prstGeom>
                  <a:solidFill>
                    <a:srgbClr val="A2A2A2"/>
                  </a:solidFill>
                  <a:ln w="12700">
                    <a:noFill/>
                    <a:miter lim="800000"/>
                    <a:headEnd/>
                    <a:tailEnd/>
                  </a:ln>
                  <a:effectLst/>
                </p:spPr>
                <p:txBody>
                  <a:bodyPr wrap="none" anchor="ctr"/>
                  <a:lstStyle/>
                  <a:p>
                    <a:endParaRPr lang="en-US"/>
                  </a:p>
                </p:txBody>
              </p:sp>
            </p:grpSp>
            <p:sp>
              <p:nvSpPr>
                <p:cNvPr id="123955" name="Text Box 1075"/>
                <p:cNvSpPr txBox="1">
                  <a:spLocks noChangeArrowheads="1"/>
                </p:cNvSpPr>
                <p:nvPr/>
              </p:nvSpPr>
              <p:spPr bwMode="auto">
                <a:xfrm>
                  <a:off x="1525" y="855"/>
                  <a:ext cx="464" cy="436"/>
                </a:xfrm>
                <a:prstGeom prst="rect">
                  <a:avLst/>
                </a:prstGeom>
                <a:noFill/>
                <a:ln w="12700" cap="rnd">
                  <a:noFill/>
                  <a:miter lim="800000"/>
                  <a:headEnd/>
                  <a:tailEnd/>
                </a:ln>
                <a:effectLst/>
              </p:spPr>
              <p:txBody>
                <a:bodyPr wrap="none">
                  <a:spAutoFit/>
                </a:bodyPr>
                <a:lstStyle/>
                <a:p>
                  <a:pPr algn="ctr">
                    <a:lnSpc>
                      <a:spcPct val="100000"/>
                    </a:lnSpc>
                  </a:pPr>
                  <a:endParaRPr lang="en-US" sz="1600" b="1">
                    <a:latin typeface="Arial" charset="0"/>
                  </a:endParaRPr>
                </a:p>
              </p:txBody>
            </p:sp>
          </p:grpSp>
        </p:grpSp>
        <p:pic>
          <p:nvPicPr>
            <p:cNvPr id="123956" name="Picture 1076" descr="C:\Users\Andrej\3G\pics\02_7110.tif"/>
            <p:cNvPicPr>
              <a:picLocks noChangeAspect="1" noChangeArrowheads="1"/>
            </p:cNvPicPr>
            <p:nvPr/>
          </p:nvPicPr>
          <p:blipFill>
            <a:blip r:embed="rId5" cstate="print"/>
            <a:srcRect b="5170"/>
            <a:stretch>
              <a:fillRect/>
            </a:stretch>
          </p:blipFill>
          <p:spPr bwMode="auto">
            <a:xfrm>
              <a:off x="3600" y="2832"/>
              <a:ext cx="287" cy="528"/>
            </a:xfrm>
            <a:prstGeom prst="rect">
              <a:avLst/>
            </a:prstGeom>
            <a:noFill/>
          </p:spPr>
        </p:pic>
      </p:grpSp>
      <p:sp>
        <p:nvSpPr>
          <p:cNvPr id="54" name="TextBox 53"/>
          <p:cNvSpPr txBox="1"/>
          <p:nvPr/>
        </p:nvSpPr>
        <p:spPr>
          <a:xfrm>
            <a:off x="4034971" y="5021943"/>
            <a:ext cx="654859" cy="369332"/>
          </a:xfrm>
          <a:prstGeom prst="rect">
            <a:avLst/>
          </a:prstGeom>
          <a:noFill/>
        </p:spPr>
        <p:txBody>
          <a:bodyPr wrap="none" rtlCol="0">
            <a:spAutoFit/>
          </a:bodyPr>
          <a:lstStyle/>
          <a:p>
            <a:r>
              <a:rPr lang="en-US" dirty="0" smtClean="0"/>
              <a:t>PAR</a:t>
            </a:r>
            <a:endParaRPr lang="en-US" dirty="0"/>
          </a:p>
        </p:txBody>
      </p:sp>
      <p:sp>
        <p:nvSpPr>
          <p:cNvPr id="55" name="TextBox 54"/>
          <p:cNvSpPr txBox="1"/>
          <p:nvPr/>
        </p:nvSpPr>
        <p:spPr>
          <a:xfrm>
            <a:off x="7765143" y="4412343"/>
            <a:ext cx="684803" cy="369332"/>
          </a:xfrm>
          <a:prstGeom prst="rect">
            <a:avLst/>
          </a:prstGeom>
          <a:noFill/>
        </p:spPr>
        <p:txBody>
          <a:bodyPr wrap="none" rtlCol="0">
            <a:spAutoFit/>
          </a:bodyPr>
          <a:lstStyle/>
          <a:p>
            <a:r>
              <a:rPr lang="en-US" dirty="0" smtClean="0"/>
              <a:t>NAR</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US" dirty="0" smtClean="0"/>
              <a:t>FMC terminology</a:t>
            </a:r>
            <a:endParaRPr lang="en-US" dirty="0"/>
          </a:p>
        </p:txBody>
      </p:sp>
      <p:sp>
        <p:nvSpPr>
          <p:cNvPr id="3" name="Content Placeholder 2"/>
          <p:cNvSpPr>
            <a:spLocks noGrp="1"/>
          </p:cNvSpPr>
          <p:nvPr>
            <p:ph idx="1"/>
          </p:nvPr>
        </p:nvSpPr>
        <p:spPr>
          <a:xfrm>
            <a:off x="467544" y="980728"/>
            <a:ext cx="8229600" cy="5472608"/>
          </a:xfrm>
        </p:spPr>
        <p:txBody>
          <a:bodyPr>
            <a:normAutofit fontScale="92500" lnSpcReduction="20000"/>
          </a:bodyPr>
          <a:lstStyle/>
          <a:p>
            <a:r>
              <a:rPr lang="en-US" dirty="0" smtClean="0"/>
              <a:t>“Fixed”</a:t>
            </a:r>
          </a:p>
          <a:p>
            <a:pPr lvl="1"/>
            <a:r>
              <a:rPr lang="en-US" dirty="0" smtClean="0"/>
              <a:t>Fixed means that the access network is DSL</a:t>
            </a:r>
          </a:p>
          <a:p>
            <a:pPr lvl="1"/>
            <a:r>
              <a:rPr lang="en-US" dirty="0" smtClean="0"/>
              <a:t>Or, maybe </a:t>
            </a:r>
            <a:r>
              <a:rPr lang="en-US" dirty="0" err="1" smtClean="0"/>
              <a:t>femtocell</a:t>
            </a:r>
            <a:endParaRPr lang="en-US" dirty="0" smtClean="0"/>
          </a:p>
          <a:p>
            <a:pPr lvl="1"/>
            <a:r>
              <a:rPr lang="en-US" dirty="0" smtClean="0"/>
              <a:t>Device is not really “fixed” at all!</a:t>
            </a:r>
          </a:p>
          <a:p>
            <a:r>
              <a:rPr lang="en-US" dirty="0" smtClean="0"/>
              <a:t>“Mobile”</a:t>
            </a:r>
          </a:p>
          <a:p>
            <a:pPr lvl="1"/>
            <a:r>
              <a:rPr lang="en-US" dirty="0" smtClean="0"/>
              <a:t>A UE (a device managed by a 3GPP network operator)</a:t>
            </a:r>
          </a:p>
          <a:p>
            <a:r>
              <a:rPr lang="en-US" dirty="0" smtClean="0"/>
              <a:t>“Convergence”</a:t>
            </a:r>
          </a:p>
          <a:p>
            <a:pPr lvl="1"/>
            <a:r>
              <a:rPr lang="en-US" dirty="0" smtClean="0"/>
              <a:t>Extend 3GPP policy requirements to WLAN e.g.</a:t>
            </a:r>
          </a:p>
          <a:p>
            <a:r>
              <a:rPr lang="en-US" dirty="0" smtClean="0"/>
              <a:t>Fixed Mobile Convergence</a:t>
            </a:r>
          </a:p>
          <a:p>
            <a:pPr lvl="1"/>
            <a:r>
              <a:rPr lang="en-US" dirty="0" smtClean="0"/>
              <a:t>Mostly, bringing BBF into 3GPP compliance</a:t>
            </a:r>
          </a:p>
          <a:p>
            <a:pPr lvl="1"/>
            <a:r>
              <a:rPr lang="en-US" dirty="0" smtClean="0"/>
              <a:t>But, described as a way of extending user experience</a:t>
            </a:r>
          </a:p>
          <a:p>
            <a:pPr lvl="1"/>
            <a:r>
              <a:rPr lang="en-US" dirty="0" smtClean="0"/>
              <a:t>But, all the changes are on the BBF side</a:t>
            </a:r>
          </a:p>
          <a:p>
            <a:endParaRPr lang="en-US" dirty="0"/>
          </a:p>
        </p:txBody>
      </p:sp>
      <p:sp>
        <p:nvSpPr>
          <p:cNvPr id="4" name="Slide Number Placeholder 3"/>
          <p:cNvSpPr>
            <a:spLocks noGrp="1"/>
          </p:cNvSpPr>
          <p:nvPr>
            <p:ph type="sldNum" sz="quarter" idx="12"/>
          </p:nvPr>
        </p:nvSpPr>
        <p:spPr/>
        <p:txBody>
          <a:bodyPr/>
          <a:lstStyle/>
          <a:p>
            <a:fld id="{27E828C0-0F76-484F-AE71-A34ECDDB4DBF}" type="slidenum">
              <a:rPr lang="zh-CN" altLang="en-US" smtClean="0"/>
              <a:pPr/>
              <a:t>7</a:t>
            </a:fld>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Why FMC?</a:t>
            </a:r>
            <a:endParaRPr lang="zh-CN" altLang="en-US" dirty="0"/>
          </a:p>
        </p:txBody>
      </p:sp>
      <p:sp>
        <p:nvSpPr>
          <p:cNvPr id="3" name="内容占位符 2"/>
          <p:cNvSpPr>
            <a:spLocks noGrp="1"/>
          </p:cNvSpPr>
          <p:nvPr>
            <p:ph idx="1"/>
          </p:nvPr>
        </p:nvSpPr>
        <p:spPr>
          <a:xfrm>
            <a:off x="539552" y="1196752"/>
            <a:ext cx="8136904" cy="4104456"/>
          </a:xfrm>
        </p:spPr>
        <p:txBody>
          <a:bodyPr>
            <a:normAutofit/>
          </a:bodyPr>
          <a:lstStyle/>
          <a:p>
            <a:pPr marL="514350" indent="-360000">
              <a:buFont typeface="+mj-lt"/>
              <a:buAutoNum type="arabicPeriod"/>
            </a:pPr>
            <a:r>
              <a:rPr lang="en-US" altLang="zh-CN" sz="2400" dirty="0" smtClean="0"/>
              <a:t>Mobile </a:t>
            </a:r>
            <a:r>
              <a:rPr lang="en-US" altLang="zh-CN" sz="2400" dirty="0" smtClean="0"/>
              <a:t>applications demand more and more bandwidth;</a:t>
            </a:r>
          </a:p>
          <a:p>
            <a:pPr marL="514350" indent="-360000">
              <a:buFont typeface="+mj-lt"/>
              <a:buAutoNum type="arabicPeriod"/>
            </a:pPr>
            <a:r>
              <a:rPr lang="en-US" altLang="zh-CN" sz="2400" dirty="0" smtClean="0"/>
              <a:t>Cellular </a:t>
            </a:r>
            <a:r>
              <a:rPr lang="en-US" altLang="zh-CN" sz="2400" dirty="0" smtClean="0"/>
              <a:t>network </a:t>
            </a:r>
            <a:r>
              <a:rPr lang="en-US" altLang="zh-CN" sz="2400" dirty="0" smtClean="0"/>
              <a:t>becoming </a:t>
            </a:r>
            <a:r>
              <a:rPr lang="en-US" altLang="zh-CN" sz="2400" dirty="0" smtClean="0"/>
              <a:t>the bottle-neck </a:t>
            </a:r>
          </a:p>
          <a:p>
            <a:pPr marL="514350" indent="-360000">
              <a:buFont typeface="+mj-lt"/>
              <a:buAutoNum type="arabicPeriod"/>
            </a:pPr>
            <a:r>
              <a:rPr lang="en-US" altLang="zh-CN" sz="2400" dirty="0" smtClean="0"/>
              <a:t>Cellular </a:t>
            </a:r>
            <a:r>
              <a:rPr lang="en-US" altLang="zh-CN" sz="2400" dirty="0" smtClean="0"/>
              <a:t>network operators want to offload the data traffic to the fixed broadband (FBB) network via WLAN/Home (e)</a:t>
            </a:r>
            <a:r>
              <a:rPr lang="en-US" altLang="zh-CN" sz="2400" dirty="0" err="1" smtClean="0"/>
              <a:t>NodeB</a:t>
            </a:r>
            <a:r>
              <a:rPr lang="en-US" altLang="zh-CN" sz="2400" dirty="0" smtClean="0"/>
              <a:t> access;</a:t>
            </a:r>
          </a:p>
          <a:p>
            <a:pPr marL="514350" indent="-360000">
              <a:buFont typeface="+mj-lt"/>
              <a:buAutoNum type="arabicPeriod"/>
            </a:pPr>
            <a:r>
              <a:rPr lang="en-US" altLang="zh-CN" sz="2400" dirty="0" smtClean="0"/>
              <a:t>Operators must employ mechanisms to manage the subscriber’s service over both mobile and FBB network, that is FMC.</a:t>
            </a:r>
            <a:endParaRPr lang="zh-CN" altLang="en-US" sz="2400" dirty="0"/>
          </a:p>
        </p:txBody>
      </p:sp>
      <p:sp>
        <p:nvSpPr>
          <p:cNvPr id="4" name="TextBox 3"/>
          <p:cNvSpPr txBox="1"/>
          <p:nvPr/>
        </p:nvSpPr>
        <p:spPr>
          <a:xfrm>
            <a:off x="323528" y="5301208"/>
            <a:ext cx="8496944" cy="523220"/>
          </a:xfrm>
          <a:prstGeom prst="rect">
            <a:avLst/>
          </a:prstGeom>
          <a:noFill/>
        </p:spPr>
        <p:txBody>
          <a:bodyPr wrap="square" rtlCol="0">
            <a:spAutoFit/>
          </a:bodyPr>
          <a:lstStyle/>
          <a:p>
            <a:pPr algn="ctr"/>
            <a:r>
              <a:rPr lang="en-US" altLang="zh-CN" sz="2800" i="1" dirty="0" smtClean="0"/>
              <a:t> </a:t>
            </a:r>
            <a:r>
              <a:rPr lang="en-US" altLang="zh-CN" sz="2800" b="1" i="1" dirty="0" smtClean="0"/>
              <a:t>FMC </a:t>
            </a:r>
            <a:r>
              <a:rPr lang="en-US" altLang="zh-CN" sz="2800" b="1" i="1" dirty="0" smtClean="0"/>
              <a:t>based on </a:t>
            </a:r>
            <a:r>
              <a:rPr lang="en-US" altLang="zh-CN" sz="2800" b="1" i="1" dirty="0" smtClean="0"/>
              <a:t>subscribers’ </a:t>
            </a:r>
            <a:r>
              <a:rPr lang="en-US" altLang="zh-CN" sz="2800" b="1" i="1" dirty="0" smtClean="0"/>
              <a:t>and </a:t>
            </a:r>
            <a:r>
              <a:rPr lang="en-US" altLang="zh-CN" sz="2800" b="1" i="1" dirty="0" smtClean="0"/>
              <a:t>operators’ </a:t>
            </a:r>
            <a:r>
              <a:rPr lang="en-US" altLang="zh-CN" sz="2800" b="1" i="1" dirty="0" smtClean="0"/>
              <a:t>requirements.</a:t>
            </a:r>
            <a:endParaRPr lang="zh-CN" altLang="en-US" sz="2800" b="1" i="1" dirty="0"/>
          </a:p>
        </p:txBody>
      </p:sp>
      <p:sp>
        <p:nvSpPr>
          <p:cNvPr id="5" name="Slide Number Placeholder 4"/>
          <p:cNvSpPr>
            <a:spLocks noGrp="1"/>
          </p:cNvSpPr>
          <p:nvPr>
            <p:ph type="sldNum" sz="quarter" idx="12"/>
          </p:nvPr>
        </p:nvSpPr>
        <p:spPr/>
        <p:txBody>
          <a:bodyPr/>
          <a:lstStyle/>
          <a:p>
            <a:fld id="{27E828C0-0F76-484F-AE71-A34ECDDB4DBF}" type="slidenum">
              <a:rPr lang="zh-CN" altLang="en-US" smtClean="0"/>
              <a:pPr/>
              <a:t>8</a:t>
            </a:fld>
            <a:endParaRPr lang="zh-CN"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fontScale="90000"/>
          </a:bodyPr>
          <a:lstStyle/>
          <a:p>
            <a:r>
              <a:rPr lang="en-US" altLang="zh-CN" dirty="0" smtClean="0"/>
              <a:t>Architecture of FMC</a:t>
            </a:r>
            <a:endParaRPr lang="zh-CN" altLang="en-US" dirty="0"/>
          </a:p>
        </p:txBody>
      </p:sp>
      <p:sp>
        <p:nvSpPr>
          <p:cNvPr id="5" name="TextBox 4"/>
          <p:cNvSpPr txBox="1"/>
          <p:nvPr/>
        </p:nvSpPr>
        <p:spPr>
          <a:xfrm>
            <a:off x="539552" y="5013176"/>
            <a:ext cx="8064896" cy="707886"/>
          </a:xfrm>
          <a:prstGeom prst="rect">
            <a:avLst/>
          </a:prstGeom>
          <a:noFill/>
        </p:spPr>
        <p:txBody>
          <a:bodyPr wrap="square" rtlCol="0">
            <a:spAutoFit/>
          </a:bodyPr>
          <a:lstStyle/>
          <a:p>
            <a:pPr>
              <a:buFont typeface="Wingdings" pitchFamily="2" charset="2"/>
              <a:buChar char="l"/>
            </a:pPr>
            <a:r>
              <a:rPr lang="en-US" altLang="zh-CN" sz="2000" dirty="0" smtClean="0"/>
              <a:t> The fixed broadband network must partner with the mobile network to perform AAA and acquire the policies for the mobile subscriber.</a:t>
            </a:r>
            <a:endParaRPr lang="zh-CN" altLang="en-US" sz="2000" dirty="0"/>
          </a:p>
        </p:txBody>
      </p:sp>
      <p:grpSp>
        <p:nvGrpSpPr>
          <p:cNvPr id="170" name="组合 169"/>
          <p:cNvGrpSpPr/>
          <p:nvPr/>
        </p:nvGrpSpPr>
        <p:grpSpPr>
          <a:xfrm>
            <a:off x="611560" y="1052736"/>
            <a:ext cx="8208912" cy="3744416"/>
            <a:chOff x="683568" y="1412776"/>
            <a:chExt cx="8208912" cy="3744416"/>
          </a:xfrm>
        </p:grpSpPr>
        <p:sp>
          <p:nvSpPr>
            <p:cNvPr id="21" name="Freeform 10"/>
            <p:cNvSpPr>
              <a:spLocks noEditPoints="1"/>
            </p:cNvSpPr>
            <p:nvPr/>
          </p:nvSpPr>
          <p:spPr bwMode="auto">
            <a:xfrm>
              <a:off x="2483768" y="3501008"/>
              <a:ext cx="4913313" cy="1656184"/>
            </a:xfrm>
            <a:custGeom>
              <a:avLst/>
              <a:gdLst>
                <a:gd name="T0" fmla="*/ 26931543 w 2117"/>
                <a:gd name="T1" fmla="*/ 1107323978 h 561"/>
                <a:gd name="T2" fmla="*/ 0 w 2117"/>
                <a:gd name="T3" fmla="*/ 906636376 h 561"/>
                <a:gd name="T4" fmla="*/ 26931543 w 2117"/>
                <a:gd name="T5" fmla="*/ 743725017 h 561"/>
                <a:gd name="T6" fmla="*/ 0 w 2117"/>
                <a:gd name="T7" fmla="*/ 448595557 h 561"/>
                <a:gd name="T8" fmla="*/ 0 w 2117"/>
                <a:gd name="T9" fmla="*/ 332905991 h 561"/>
                <a:gd name="T10" fmla="*/ 26931543 w 2117"/>
                <a:gd name="T11" fmla="*/ 37776448 h 561"/>
                <a:gd name="T12" fmla="*/ 393215861 w 2117"/>
                <a:gd name="T13" fmla="*/ 0 h 561"/>
                <a:gd name="T14" fmla="*/ 770271409 w 2117"/>
                <a:gd name="T15" fmla="*/ 11805427 h 561"/>
                <a:gd name="T16" fmla="*/ 1443583262 w 2117"/>
                <a:gd name="T17" fmla="*/ 0 h 561"/>
                <a:gd name="T18" fmla="*/ 1712907886 w 2117"/>
                <a:gd name="T19" fmla="*/ 0 h 561"/>
                <a:gd name="T20" fmla="*/ 2147483647 w 2117"/>
                <a:gd name="T21" fmla="*/ 11805427 h 561"/>
                <a:gd name="T22" fmla="*/ 2147483647 w 2117"/>
                <a:gd name="T23" fmla="*/ 0 h 561"/>
                <a:gd name="T24" fmla="*/ 2147483647 w 2117"/>
                <a:gd name="T25" fmla="*/ 11805427 h 561"/>
                <a:gd name="T26" fmla="*/ 2147483647 w 2117"/>
                <a:gd name="T27" fmla="*/ 0 h 561"/>
                <a:gd name="T28" fmla="*/ 2147483647 w 2117"/>
                <a:gd name="T29" fmla="*/ 0 h 561"/>
                <a:gd name="T30" fmla="*/ 2147483647 w 2117"/>
                <a:gd name="T31" fmla="*/ 11805427 h 561"/>
                <a:gd name="T32" fmla="*/ 2147483647 w 2117"/>
                <a:gd name="T33" fmla="*/ 0 h 561"/>
                <a:gd name="T34" fmla="*/ 2147483647 w 2117"/>
                <a:gd name="T35" fmla="*/ 11805427 h 561"/>
                <a:gd name="T36" fmla="*/ 2147483647 w 2117"/>
                <a:gd name="T37" fmla="*/ 0 h 561"/>
                <a:gd name="T38" fmla="*/ 2147483647 w 2117"/>
                <a:gd name="T39" fmla="*/ 0 h 561"/>
                <a:gd name="T40" fmla="*/ 2147483647 w 2117"/>
                <a:gd name="T41" fmla="*/ 11805427 h 561"/>
                <a:gd name="T42" fmla="*/ 2147483647 w 2117"/>
                <a:gd name="T43" fmla="*/ 0 h 561"/>
                <a:gd name="T44" fmla="*/ 2147483647 w 2117"/>
                <a:gd name="T45" fmla="*/ 11805427 h 561"/>
                <a:gd name="T46" fmla="*/ 2147483647 w 2117"/>
                <a:gd name="T47" fmla="*/ 0 h 561"/>
                <a:gd name="T48" fmla="*/ 2147483647 w 2117"/>
                <a:gd name="T49" fmla="*/ 0 h 561"/>
                <a:gd name="T50" fmla="*/ 2147483647 w 2117"/>
                <a:gd name="T51" fmla="*/ 11805427 h 561"/>
                <a:gd name="T52" fmla="*/ 2147483647 w 2117"/>
                <a:gd name="T53" fmla="*/ 0 h 561"/>
                <a:gd name="T54" fmla="*/ 2147483647 w 2117"/>
                <a:gd name="T55" fmla="*/ 11805427 h 561"/>
                <a:gd name="T56" fmla="*/ 2147483647 w 2117"/>
                <a:gd name="T57" fmla="*/ 0 h 561"/>
                <a:gd name="T58" fmla="*/ 2147483647 w 2117"/>
                <a:gd name="T59" fmla="*/ 103885630 h 561"/>
                <a:gd name="T60" fmla="*/ 2147483647 w 2117"/>
                <a:gd name="T61" fmla="*/ 219576684 h 561"/>
                <a:gd name="T62" fmla="*/ 2147483647 w 2117"/>
                <a:gd name="T63" fmla="*/ 514704704 h 561"/>
                <a:gd name="T64" fmla="*/ 2147483647 w 2117"/>
                <a:gd name="T65" fmla="*/ 713032143 h 561"/>
                <a:gd name="T66" fmla="*/ 2147483647 w 2117"/>
                <a:gd name="T67" fmla="*/ 878303665 h 561"/>
                <a:gd name="T68" fmla="*/ 2147483647 w 2117"/>
                <a:gd name="T69" fmla="*/ 1171071425 h 561"/>
                <a:gd name="T70" fmla="*/ 2147483647 w 2117"/>
                <a:gd name="T71" fmla="*/ 1312733443 h 561"/>
                <a:gd name="T72" fmla="*/ 2147483647 w 2117"/>
                <a:gd name="T73" fmla="*/ 1324538867 h 561"/>
                <a:gd name="T74" fmla="*/ 2147483647 w 2117"/>
                <a:gd name="T75" fmla="*/ 1312733443 h 561"/>
                <a:gd name="T76" fmla="*/ 2147483647 w 2117"/>
                <a:gd name="T77" fmla="*/ 1324538867 h 561"/>
                <a:gd name="T78" fmla="*/ 2147483647 w 2117"/>
                <a:gd name="T79" fmla="*/ 1312733443 h 561"/>
                <a:gd name="T80" fmla="*/ 2147483647 w 2117"/>
                <a:gd name="T81" fmla="*/ 1324538867 h 561"/>
                <a:gd name="T82" fmla="*/ 2147483647 w 2117"/>
                <a:gd name="T83" fmla="*/ 1324538867 h 561"/>
                <a:gd name="T84" fmla="*/ 2147483647 w 2117"/>
                <a:gd name="T85" fmla="*/ 1312733443 h 561"/>
                <a:gd name="T86" fmla="*/ 2147483647 w 2117"/>
                <a:gd name="T87" fmla="*/ 1324538867 h 561"/>
                <a:gd name="T88" fmla="*/ 2147483647 w 2117"/>
                <a:gd name="T89" fmla="*/ 1312733443 h 561"/>
                <a:gd name="T90" fmla="*/ 2147483647 w 2117"/>
                <a:gd name="T91" fmla="*/ 1324538867 h 561"/>
                <a:gd name="T92" fmla="*/ 2147483647 w 2117"/>
                <a:gd name="T93" fmla="*/ 1324538867 h 561"/>
                <a:gd name="T94" fmla="*/ 2147483647 w 2117"/>
                <a:gd name="T95" fmla="*/ 1312733443 h 561"/>
                <a:gd name="T96" fmla="*/ 2147483647 w 2117"/>
                <a:gd name="T97" fmla="*/ 1324538867 h 561"/>
                <a:gd name="T98" fmla="*/ 2147483647 w 2117"/>
                <a:gd name="T99" fmla="*/ 1312733443 h 561"/>
                <a:gd name="T100" fmla="*/ 2147483647 w 2117"/>
                <a:gd name="T101" fmla="*/ 1324538867 h 561"/>
                <a:gd name="T102" fmla="*/ 2147483647 w 2117"/>
                <a:gd name="T103" fmla="*/ 1324538867 h 561"/>
                <a:gd name="T104" fmla="*/ 2147483647 w 2117"/>
                <a:gd name="T105" fmla="*/ 1312733443 h 561"/>
                <a:gd name="T106" fmla="*/ 2147483647 w 2117"/>
                <a:gd name="T107" fmla="*/ 1324538867 h 561"/>
                <a:gd name="T108" fmla="*/ 2147483647 w 2117"/>
                <a:gd name="T109" fmla="*/ 1312733443 h 561"/>
                <a:gd name="T110" fmla="*/ 1556700811 w 2117"/>
                <a:gd name="T111" fmla="*/ 1324538867 h 561"/>
                <a:gd name="T112" fmla="*/ 1287373865 w 2117"/>
                <a:gd name="T113" fmla="*/ 1324538867 h 561"/>
                <a:gd name="T114" fmla="*/ 614062013 w 2117"/>
                <a:gd name="T115" fmla="*/ 1312733443 h 561"/>
                <a:gd name="T116" fmla="*/ 156209469 w 2117"/>
                <a:gd name="T117" fmla="*/ 1324538867 h 56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117"/>
                <a:gd name="T178" fmla="*/ 0 h 561"/>
                <a:gd name="T179" fmla="*/ 2117 w 2117"/>
                <a:gd name="T180" fmla="*/ 561 h 56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117" h="561">
                  <a:moveTo>
                    <a:pt x="0" y="559"/>
                  </a:moveTo>
                  <a:lnTo>
                    <a:pt x="0" y="539"/>
                  </a:lnTo>
                  <a:lnTo>
                    <a:pt x="5" y="539"/>
                  </a:lnTo>
                  <a:lnTo>
                    <a:pt x="5" y="559"/>
                  </a:lnTo>
                  <a:lnTo>
                    <a:pt x="0" y="559"/>
                  </a:lnTo>
                  <a:close/>
                  <a:moveTo>
                    <a:pt x="0" y="524"/>
                  </a:moveTo>
                  <a:lnTo>
                    <a:pt x="0" y="504"/>
                  </a:lnTo>
                  <a:lnTo>
                    <a:pt x="5" y="504"/>
                  </a:lnTo>
                  <a:lnTo>
                    <a:pt x="5" y="524"/>
                  </a:lnTo>
                  <a:lnTo>
                    <a:pt x="0" y="524"/>
                  </a:lnTo>
                  <a:close/>
                  <a:moveTo>
                    <a:pt x="0" y="489"/>
                  </a:moveTo>
                  <a:lnTo>
                    <a:pt x="0" y="469"/>
                  </a:lnTo>
                  <a:lnTo>
                    <a:pt x="5" y="469"/>
                  </a:lnTo>
                  <a:lnTo>
                    <a:pt x="5" y="489"/>
                  </a:lnTo>
                  <a:lnTo>
                    <a:pt x="0" y="489"/>
                  </a:lnTo>
                  <a:close/>
                  <a:moveTo>
                    <a:pt x="0" y="454"/>
                  </a:moveTo>
                  <a:lnTo>
                    <a:pt x="0" y="434"/>
                  </a:lnTo>
                  <a:lnTo>
                    <a:pt x="5" y="434"/>
                  </a:lnTo>
                  <a:lnTo>
                    <a:pt x="5" y="454"/>
                  </a:lnTo>
                  <a:lnTo>
                    <a:pt x="0" y="454"/>
                  </a:lnTo>
                  <a:close/>
                  <a:moveTo>
                    <a:pt x="0" y="419"/>
                  </a:moveTo>
                  <a:lnTo>
                    <a:pt x="0" y="399"/>
                  </a:lnTo>
                  <a:lnTo>
                    <a:pt x="5" y="399"/>
                  </a:lnTo>
                  <a:lnTo>
                    <a:pt x="5" y="419"/>
                  </a:lnTo>
                  <a:lnTo>
                    <a:pt x="0" y="419"/>
                  </a:lnTo>
                  <a:close/>
                  <a:moveTo>
                    <a:pt x="0" y="384"/>
                  </a:moveTo>
                  <a:lnTo>
                    <a:pt x="0" y="365"/>
                  </a:lnTo>
                  <a:lnTo>
                    <a:pt x="5" y="365"/>
                  </a:lnTo>
                  <a:lnTo>
                    <a:pt x="5" y="384"/>
                  </a:lnTo>
                  <a:lnTo>
                    <a:pt x="0" y="384"/>
                  </a:lnTo>
                  <a:close/>
                  <a:moveTo>
                    <a:pt x="0" y="350"/>
                  </a:moveTo>
                  <a:lnTo>
                    <a:pt x="0" y="330"/>
                  </a:lnTo>
                  <a:lnTo>
                    <a:pt x="5" y="330"/>
                  </a:lnTo>
                  <a:lnTo>
                    <a:pt x="5" y="350"/>
                  </a:lnTo>
                  <a:lnTo>
                    <a:pt x="0" y="350"/>
                  </a:lnTo>
                  <a:close/>
                  <a:moveTo>
                    <a:pt x="0" y="315"/>
                  </a:moveTo>
                  <a:lnTo>
                    <a:pt x="0" y="295"/>
                  </a:lnTo>
                  <a:lnTo>
                    <a:pt x="5" y="295"/>
                  </a:lnTo>
                  <a:lnTo>
                    <a:pt x="5" y="315"/>
                  </a:lnTo>
                  <a:lnTo>
                    <a:pt x="0" y="315"/>
                  </a:lnTo>
                  <a:close/>
                  <a:moveTo>
                    <a:pt x="0" y="280"/>
                  </a:moveTo>
                  <a:lnTo>
                    <a:pt x="0" y="260"/>
                  </a:lnTo>
                  <a:lnTo>
                    <a:pt x="5" y="260"/>
                  </a:lnTo>
                  <a:lnTo>
                    <a:pt x="5" y="280"/>
                  </a:lnTo>
                  <a:lnTo>
                    <a:pt x="0" y="280"/>
                  </a:lnTo>
                  <a:close/>
                  <a:moveTo>
                    <a:pt x="0" y="245"/>
                  </a:moveTo>
                  <a:lnTo>
                    <a:pt x="0" y="225"/>
                  </a:lnTo>
                  <a:lnTo>
                    <a:pt x="5" y="225"/>
                  </a:lnTo>
                  <a:lnTo>
                    <a:pt x="5" y="245"/>
                  </a:lnTo>
                  <a:lnTo>
                    <a:pt x="0" y="245"/>
                  </a:lnTo>
                  <a:close/>
                  <a:moveTo>
                    <a:pt x="0" y="210"/>
                  </a:moveTo>
                  <a:lnTo>
                    <a:pt x="0" y="190"/>
                  </a:lnTo>
                  <a:lnTo>
                    <a:pt x="5" y="190"/>
                  </a:lnTo>
                  <a:lnTo>
                    <a:pt x="5" y="210"/>
                  </a:lnTo>
                  <a:lnTo>
                    <a:pt x="0" y="210"/>
                  </a:lnTo>
                  <a:close/>
                  <a:moveTo>
                    <a:pt x="0" y="175"/>
                  </a:moveTo>
                  <a:lnTo>
                    <a:pt x="0" y="156"/>
                  </a:lnTo>
                  <a:lnTo>
                    <a:pt x="5" y="156"/>
                  </a:lnTo>
                  <a:lnTo>
                    <a:pt x="5" y="175"/>
                  </a:lnTo>
                  <a:lnTo>
                    <a:pt x="0" y="175"/>
                  </a:lnTo>
                  <a:close/>
                  <a:moveTo>
                    <a:pt x="0" y="141"/>
                  </a:moveTo>
                  <a:lnTo>
                    <a:pt x="0" y="121"/>
                  </a:lnTo>
                  <a:lnTo>
                    <a:pt x="5" y="121"/>
                  </a:lnTo>
                  <a:lnTo>
                    <a:pt x="5" y="141"/>
                  </a:lnTo>
                  <a:lnTo>
                    <a:pt x="0" y="141"/>
                  </a:lnTo>
                  <a:close/>
                  <a:moveTo>
                    <a:pt x="0" y="106"/>
                  </a:moveTo>
                  <a:lnTo>
                    <a:pt x="0" y="86"/>
                  </a:lnTo>
                  <a:lnTo>
                    <a:pt x="5" y="86"/>
                  </a:lnTo>
                  <a:lnTo>
                    <a:pt x="5" y="106"/>
                  </a:lnTo>
                  <a:lnTo>
                    <a:pt x="0" y="106"/>
                  </a:lnTo>
                  <a:close/>
                  <a:moveTo>
                    <a:pt x="0" y="71"/>
                  </a:moveTo>
                  <a:lnTo>
                    <a:pt x="0" y="51"/>
                  </a:lnTo>
                  <a:lnTo>
                    <a:pt x="5" y="51"/>
                  </a:lnTo>
                  <a:lnTo>
                    <a:pt x="5" y="71"/>
                  </a:lnTo>
                  <a:lnTo>
                    <a:pt x="0" y="71"/>
                  </a:lnTo>
                  <a:close/>
                  <a:moveTo>
                    <a:pt x="0" y="36"/>
                  </a:moveTo>
                  <a:lnTo>
                    <a:pt x="0" y="16"/>
                  </a:lnTo>
                  <a:lnTo>
                    <a:pt x="5" y="16"/>
                  </a:lnTo>
                  <a:lnTo>
                    <a:pt x="5" y="36"/>
                  </a:lnTo>
                  <a:lnTo>
                    <a:pt x="0" y="36"/>
                  </a:lnTo>
                  <a:close/>
                  <a:moveTo>
                    <a:pt x="3" y="0"/>
                  </a:moveTo>
                  <a:lnTo>
                    <a:pt x="23" y="0"/>
                  </a:lnTo>
                  <a:lnTo>
                    <a:pt x="23" y="5"/>
                  </a:lnTo>
                  <a:lnTo>
                    <a:pt x="3" y="5"/>
                  </a:lnTo>
                  <a:lnTo>
                    <a:pt x="3" y="0"/>
                  </a:lnTo>
                  <a:close/>
                  <a:moveTo>
                    <a:pt x="38" y="0"/>
                  </a:moveTo>
                  <a:lnTo>
                    <a:pt x="58" y="0"/>
                  </a:lnTo>
                  <a:lnTo>
                    <a:pt x="58" y="5"/>
                  </a:lnTo>
                  <a:lnTo>
                    <a:pt x="38" y="5"/>
                  </a:lnTo>
                  <a:lnTo>
                    <a:pt x="38" y="0"/>
                  </a:lnTo>
                  <a:close/>
                  <a:moveTo>
                    <a:pt x="73" y="0"/>
                  </a:moveTo>
                  <a:lnTo>
                    <a:pt x="93" y="0"/>
                  </a:lnTo>
                  <a:lnTo>
                    <a:pt x="93" y="5"/>
                  </a:lnTo>
                  <a:lnTo>
                    <a:pt x="73" y="5"/>
                  </a:lnTo>
                  <a:lnTo>
                    <a:pt x="73" y="0"/>
                  </a:lnTo>
                  <a:close/>
                  <a:moveTo>
                    <a:pt x="108" y="0"/>
                  </a:moveTo>
                  <a:lnTo>
                    <a:pt x="128" y="0"/>
                  </a:lnTo>
                  <a:lnTo>
                    <a:pt x="128" y="5"/>
                  </a:lnTo>
                  <a:lnTo>
                    <a:pt x="108" y="5"/>
                  </a:lnTo>
                  <a:lnTo>
                    <a:pt x="108" y="0"/>
                  </a:lnTo>
                  <a:close/>
                  <a:moveTo>
                    <a:pt x="143" y="0"/>
                  </a:moveTo>
                  <a:lnTo>
                    <a:pt x="163" y="0"/>
                  </a:lnTo>
                  <a:lnTo>
                    <a:pt x="163" y="5"/>
                  </a:lnTo>
                  <a:lnTo>
                    <a:pt x="143" y="5"/>
                  </a:lnTo>
                  <a:lnTo>
                    <a:pt x="143" y="0"/>
                  </a:lnTo>
                  <a:close/>
                  <a:moveTo>
                    <a:pt x="178" y="0"/>
                  </a:moveTo>
                  <a:lnTo>
                    <a:pt x="198" y="0"/>
                  </a:lnTo>
                  <a:lnTo>
                    <a:pt x="198" y="5"/>
                  </a:lnTo>
                  <a:lnTo>
                    <a:pt x="178" y="5"/>
                  </a:lnTo>
                  <a:lnTo>
                    <a:pt x="178" y="0"/>
                  </a:lnTo>
                  <a:close/>
                  <a:moveTo>
                    <a:pt x="213" y="0"/>
                  </a:moveTo>
                  <a:lnTo>
                    <a:pt x="233" y="0"/>
                  </a:lnTo>
                  <a:lnTo>
                    <a:pt x="233" y="5"/>
                  </a:lnTo>
                  <a:lnTo>
                    <a:pt x="213" y="5"/>
                  </a:lnTo>
                  <a:lnTo>
                    <a:pt x="213" y="0"/>
                  </a:lnTo>
                  <a:close/>
                  <a:moveTo>
                    <a:pt x="248" y="0"/>
                  </a:moveTo>
                  <a:lnTo>
                    <a:pt x="268" y="0"/>
                  </a:lnTo>
                  <a:lnTo>
                    <a:pt x="268" y="5"/>
                  </a:lnTo>
                  <a:lnTo>
                    <a:pt x="248" y="5"/>
                  </a:lnTo>
                  <a:lnTo>
                    <a:pt x="248" y="0"/>
                  </a:lnTo>
                  <a:close/>
                  <a:moveTo>
                    <a:pt x="283" y="0"/>
                  </a:moveTo>
                  <a:lnTo>
                    <a:pt x="303" y="0"/>
                  </a:lnTo>
                  <a:lnTo>
                    <a:pt x="303" y="5"/>
                  </a:lnTo>
                  <a:lnTo>
                    <a:pt x="283" y="5"/>
                  </a:lnTo>
                  <a:lnTo>
                    <a:pt x="283" y="0"/>
                  </a:lnTo>
                  <a:close/>
                  <a:moveTo>
                    <a:pt x="318" y="0"/>
                  </a:moveTo>
                  <a:lnTo>
                    <a:pt x="338" y="0"/>
                  </a:lnTo>
                  <a:lnTo>
                    <a:pt x="338" y="5"/>
                  </a:lnTo>
                  <a:lnTo>
                    <a:pt x="318" y="5"/>
                  </a:lnTo>
                  <a:lnTo>
                    <a:pt x="318" y="0"/>
                  </a:lnTo>
                  <a:close/>
                  <a:moveTo>
                    <a:pt x="353" y="0"/>
                  </a:moveTo>
                  <a:lnTo>
                    <a:pt x="373" y="0"/>
                  </a:lnTo>
                  <a:lnTo>
                    <a:pt x="373" y="5"/>
                  </a:lnTo>
                  <a:lnTo>
                    <a:pt x="353" y="5"/>
                  </a:lnTo>
                  <a:lnTo>
                    <a:pt x="353" y="0"/>
                  </a:lnTo>
                  <a:close/>
                  <a:moveTo>
                    <a:pt x="388" y="0"/>
                  </a:moveTo>
                  <a:lnTo>
                    <a:pt x="408" y="0"/>
                  </a:lnTo>
                  <a:lnTo>
                    <a:pt x="408" y="5"/>
                  </a:lnTo>
                  <a:lnTo>
                    <a:pt x="388" y="5"/>
                  </a:lnTo>
                  <a:lnTo>
                    <a:pt x="388" y="0"/>
                  </a:lnTo>
                  <a:close/>
                  <a:moveTo>
                    <a:pt x="423" y="0"/>
                  </a:moveTo>
                  <a:lnTo>
                    <a:pt x="443" y="0"/>
                  </a:lnTo>
                  <a:lnTo>
                    <a:pt x="443" y="5"/>
                  </a:lnTo>
                  <a:lnTo>
                    <a:pt x="423" y="5"/>
                  </a:lnTo>
                  <a:lnTo>
                    <a:pt x="423" y="0"/>
                  </a:lnTo>
                  <a:close/>
                  <a:moveTo>
                    <a:pt x="458" y="0"/>
                  </a:moveTo>
                  <a:lnTo>
                    <a:pt x="478" y="0"/>
                  </a:lnTo>
                  <a:lnTo>
                    <a:pt x="478" y="5"/>
                  </a:lnTo>
                  <a:lnTo>
                    <a:pt x="458" y="5"/>
                  </a:lnTo>
                  <a:lnTo>
                    <a:pt x="458" y="0"/>
                  </a:lnTo>
                  <a:close/>
                  <a:moveTo>
                    <a:pt x="493" y="0"/>
                  </a:moveTo>
                  <a:lnTo>
                    <a:pt x="513" y="0"/>
                  </a:lnTo>
                  <a:lnTo>
                    <a:pt x="513" y="5"/>
                  </a:lnTo>
                  <a:lnTo>
                    <a:pt x="493" y="5"/>
                  </a:lnTo>
                  <a:lnTo>
                    <a:pt x="493" y="0"/>
                  </a:lnTo>
                  <a:close/>
                  <a:moveTo>
                    <a:pt x="528" y="0"/>
                  </a:moveTo>
                  <a:lnTo>
                    <a:pt x="548" y="0"/>
                  </a:lnTo>
                  <a:lnTo>
                    <a:pt x="548" y="5"/>
                  </a:lnTo>
                  <a:lnTo>
                    <a:pt x="528" y="5"/>
                  </a:lnTo>
                  <a:lnTo>
                    <a:pt x="528" y="0"/>
                  </a:lnTo>
                  <a:close/>
                  <a:moveTo>
                    <a:pt x="563" y="0"/>
                  </a:moveTo>
                  <a:lnTo>
                    <a:pt x="583" y="0"/>
                  </a:lnTo>
                  <a:lnTo>
                    <a:pt x="583" y="5"/>
                  </a:lnTo>
                  <a:lnTo>
                    <a:pt x="563" y="5"/>
                  </a:lnTo>
                  <a:lnTo>
                    <a:pt x="563" y="0"/>
                  </a:lnTo>
                  <a:close/>
                  <a:moveTo>
                    <a:pt x="598" y="0"/>
                  </a:moveTo>
                  <a:lnTo>
                    <a:pt x="618" y="0"/>
                  </a:lnTo>
                  <a:lnTo>
                    <a:pt x="618" y="5"/>
                  </a:lnTo>
                  <a:lnTo>
                    <a:pt x="598" y="5"/>
                  </a:lnTo>
                  <a:lnTo>
                    <a:pt x="598" y="0"/>
                  </a:lnTo>
                  <a:close/>
                  <a:moveTo>
                    <a:pt x="633" y="0"/>
                  </a:moveTo>
                  <a:lnTo>
                    <a:pt x="653" y="0"/>
                  </a:lnTo>
                  <a:lnTo>
                    <a:pt x="653" y="5"/>
                  </a:lnTo>
                  <a:lnTo>
                    <a:pt x="633" y="5"/>
                  </a:lnTo>
                  <a:lnTo>
                    <a:pt x="633" y="0"/>
                  </a:lnTo>
                  <a:close/>
                  <a:moveTo>
                    <a:pt x="668" y="0"/>
                  </a:moveTo>
                  <a:lnTo>
                    <a:pt x="688" y="0"/>
                  </a:lnTo>
                  <a:lnTo>
                    <a:pt x="688" y="5"/>
                  </a:lnTo>
                  <a:lnTo>
                    <a:pt x="668" y="5"/>
                  </a:lnTo>
                  <a:lnTo>
                    <a:pt x="668" y="0"/>
                  </a:lnTo>
                  <a:close/>
                  <a:moveTo>
                    <a:pt x="703" y="0"/>
                  </a:moveTo>
                  <a:lnTo>
                    <a:pt x="723" y="0"/>
                  </a:lnTo>
                  <a:lnTo>
                    <a:pt x="723" y="5"/>
                  </a:lnTo>
                  <a:lnTo>
                    <a:pt x="703" y="5"/>
                  </a:lnTo>
                  <a:lnTo>
                    <a:pt x="703" y="0"/>
                  </a:lnTo>
                  <a:close/>
                  <a:moveTo>
                    <a:pt x="738" y="0"/>
                  </a:moveTo>
                  <a:lnTo>
                    <a:pt x="758" y="0"/>
                  </a:lnTo>
                  <a:lnTo>
                    <a:pt x="758" y="5"/>
                  </a:lnTo>
                  <a:lnTo>
                    <a:pt x="738" y="5"/>
                  </a:lnTo>
                  <a:lnTo>
                    <a:pt x="738" y="0"/>
                  </a:lnTo>
                  <a:close/>
                  <a:moveTo>
                    <a:pt x="773" y="0"/>
                  </a:moveTo>
                  <a:lnTo>
                    <a:pt x="793" y="0"/>
                  </a:lnTo>
                  <a:lnTo>
                    <a:pt x="793" y="5"/>
                  </a:lnTo>
                  <a:lnTo>
                    <a:pt x="773" y="5"/>
                  </a:lnTo>
                  <a:lnTo>
                    <a:pt x="773" y="0"/>
                  </a:lnTo>
                  <a:close/>
                  <a:moveTo>
                    <a:pt x="808" y="0"/>
                  </a:moveTo>
                  <a:lnTo>
                    <a:pt x="828" y="0"/>
                  </a:lnTo>
                  <a:lnTo>
                    <a:pt x="828" y="5"/>
                  </a:lnTo>
                  <a:lnTo>
                    <a:pt x="808" y="5"/>
                  </a:lnTo>
                  <a:lnTo>
                    <a:pt x="808" y="0"/>
                  </a:lnTo>
                  <a:close/>
                  <a:moveTo>
                    <a:pt x="843" y="0"/>
                  </a:moveTo>
                  <a:lnTo>
                    <a:pt x="863" y="0"/>
                  </a:lnTo>
                  <a:lnTo>
                    <a:pt x="863" y="5"/>
                  </a:lnTo>
                  <a:lnTo>
                    <a:pt x="843" y="5"/>
                  </a:lnTo>
                  <a:lnTo>
                    <a:pt x="843" y="0"/>
                  </a:lnTo>
                  <a:close/>
                  <a:moveTo>
                    <a:pt x="878" y="0"/>
                  </a:moveTo>
                  <a:lnTo>
                    <a:pt x="898" y="0"/>
                  </a:lnTo>
                  <a:lnTo>
                    <a:pt x="898" y="5"/>
                  </a:lnTo>
                  <a:lnTo>
                    <a:pt x="878" y="5"/>
                  </a:lnTo>
                  <a:lnTo>
                    <a:pt x="878" y="0"/>
                  </a:lnTo>
                  <a:close/>
                  <a:moveTo>
                    <a:pt x="913" y="0"/>
                  </a:moveTo>
                  <a:lnTo>
                    <a:pt x="933" y="0"/>
                  </a:lnTo>
                  <a:lnTo>
                    <a:pt x="933" y="5"/>
                  </a:lnTo>
                  <a:lnTo>
                    <a:pt x="913" y="5"/>
                  </a:lnTo>
                  <a:lnTo>
                    <a:pt x="913" y="0"/>
                  </a:lnTo>
                  <a:close/>
                  <a:moveTo>
                    <a:pt x="948" y="0"/>
                  </a:moveTo>
                  <a:lnTo>
                    <a:pt x="968" y="0"/>
                  </a:lnTo>
                  <a:lnTo>
                    <a:pt x="968" y="5"/>
                  </a:lnTo>
                  <a:lnTo>
                    <a:pt x="948" y="5"/>
                  </a:lnTo>
                  <a:lnTo>
                    <a:pt x="948" y="0"/>
                  </a:lnTo>
                  <a:close/>
                  <a:moveTo>
                    <a:pt x="983" y="0"/>
                  </a:moveTo>
                  <a:lnTo>
                    <a:pt x="1003" y="0"/>
                  </a:lnTo>
                  <a:lnTo>
                    <a:pt x="1003" y="5"/>
                  </a:lnTo>
                  <a:lnTo>
                    <a:pt x="983" y="5"/>
                  </a:lnTo>
                  <a:lnTo>
                    <a:pt x="983" y="0"/>
                  </a:lnTo>
                  <a:close/>
                  <a:moveTo>
                    <a:pt x="1018" y="0"/>
                  </a:moveTo>
                  <a:lnTo>
                    <a:pt x="1037" y="0"/>
                  </a:lnTo>
                  <a:lnTo>
                    <a:pt x="1037" y="5"/>
                  </a:lnTo>
                  <a:lnTo>
                    <a:pt x="1018" y="5"/>
                  </a:lnTo>
                  <a:lnTo>
                    <a:pt x="1018" y="0"/>
                  </a:lnTo>
                  <a:close/>
                  <a:moveTo>
                    <a:pt x="1053" y="0"/>
                  </a:moveTo>
                  <a:lnTo>
                    <a:pt x="1072" y="0"/>
                  </a:lnTo>
                  <a:lnTo>
                    <a:pt x="1072" y="5"/>
                  </a:lnTo>
                  <a:lnTo>
                    <a:pt x="1053" y="5"/>
                  </a:lnTo>
                  <a:lnTo>
                    <a:pt x="1053" y="0"/>
                  </a:lnTo>
                  <a:close/>
                  <a:moveTo>
                    <a:pt x="1088" y="0"/>
                  </a:moveTo>
                  <a:lnTo>
                    <a:pt x="1107" y="0"/>
                  </a:lnTo>
                  <a:lnTo>
                    <a:pt x="1107" y="5"/>
                  </a:lnTo>
                  <a:lnTo>
                    <a:pt x="1088" y="5"/>
                  </a:lnTo>
                  <a:lnTo>
                    <a:pt x="1088" y="0"/>
                  </a:lnTo>
                  <a:close/>
                  <a:moveTo>
                    <a:pt x="1122" y="0"/>
                  </a:moveTo>
                  <a:lnTo>
                    <a:pt x="1142" y="0"/>
                  </a:lnTo>
                  <a:lnTo>
                    <a:pt x="1142" y="5"/>
                  </a:lnTo>
                  <a:lnTo>
                    <a:pt x="1122" y="5"/>
                  </a:lnTo>
                  <a:lnTo>
                    <a:pt x="1122" y="0"/>
                  </a:lnTo>
                  <a:close/>
                  <a:moveTo>
                    <a:pt x="1157" y="0"/>
                  </a:moveTo>
                  <a:lnTo>
                    <a:pt x="1177" y="0"/>
                  </a:lnTo>
                  <a:lnTo>
                    <a:pt x="1177" y="5"/>
                  </a:lnTo>
                  <a:lnTo>
                    <a:pt x="1157" y="5"/>
                  </a:lnTo>
                  <a:lnTo>
                    <a:pt x="1157" y="0"/>
                  </a:lnTo>
                  <a:close/>
                  <a:moveTo>
                    <a:pt x="1192" y="0"/>
                  </a:moveTo>
                  <a:lnTo>
                    <a:pt x="1212" y="0"/>
                  </a:lnTo>
                  <a:lnTo>
                    <a:pt x="1212" y="5"/>
                  </a:lnTo>
                  <a:lnTo>
                    <a:pt x="1192" y="5"/>
                  </a:lnTo>
                  <a:lnTo>
                    <a:pt x="1192" y="0"/>
                  </a:lnTo>
                  <a:close/>
                  <a:moveTo>
                    <a:pt x="1227" y="0"/>
                  </a:moveTo>
                  <a:lnTo>
                    <a:pt x="1247" y="0"/>
                  </a:lnTo>
                  <a:lnTo>
                    <a:pt x="1247" y="5"/>
                  </a:lnTo>
                  <a:lnTo>
                    <a:pt x="1227" y="5"/>
                  </a:lnTo>
                  <a:lnTo>
                    <a:pt x="1227" y="0"/>
                  </a:lnTo>
                  <a:close/>
                  <a:moveTo>
                    <a:pt x="1262" y="0"/>
                  </a:moveTo>
                  <a:lnTo>
                    <a:pt x="1282" y="0"/>
                  </a:lnTo>
                  <a:lnTo>
                    <a:pt x="1282" y="5"/>
                  </a:lnTo>
                  <a:lnTo>
                    <a:pt x="1262" y="5"/>
                  </a:lnTo>
                  <a:lnTo>
                    <a:pt x="1262" y="0"/>
                  </a:lnTo>
                  <a:close/>
                  <a:moveTo>
                    <a:pt x="1297" y="0"/>
                  </a:moveTo>
                  <a:lnTo>
                    <a:pt x="1317" y="0"/>
                  </a:lnTo>
                  <a:lnTo>
                    <a:pt x="1317" y="5"/>
                  </a:lnTo>
                  <a:lnTo>
                    <a:pt x="1297" y="5"/>
                  </a:lnTo>
                  <a:lnTo>
                    <a:pt x="1297" y="0"/>
                  </a:lnTo>
                  <a:close/>
                  <a:moveTo>
                    <a:pt x="1332" y="0"/>
                  </a:moveTo>
                  <a:lnTo>
                    <a:pt x="1352" y="0"/>
                  </a:lnTo>
                  <a:lnTo>
                    <a:pt x="1352" y="5"/>
                  </a:lnTo>
                  <a:lnTo>
                    <a:pt x="1332" y="5"/>
                  </a:lnTo>
                  <a:lnTo>
                    <a:pt x="1332" y="0"/>
                  </a:lnTo>
                  <a:close/>
                  <a:moveTo>
                    <a:pt x="1367" y="0"/>
                  </a:moveTo>
                  <a:lnTo>
                    <a:pt x="1387" y="0"/>
                  </a:lnTo>
                  <a:lnTo>
                    <a:pt x="1387" y="5"/>
                  </a:lnTo>
                  <a:lnTo>
                    <a:pt x="1367" y="5"/>
                  </a:lnTo>
                  <a:lnTo>
                    <a:pt x="1367" y="0"/>
                  </a:lnTo>
                  <a:close/>
                  <a:moveTo>
                    <a:pt x="1402" y="0"/>
                  </a:moveTo>
                  <a:lnTo>
                    <a:pt x="1422" y="0"/>
                  </a:lnTo>
                  <a:lnTo>
                    <a:pt x="1422" y="5"/>
                  </a:lnTo>
                  <a:lnTo>
                    <a:pt x="1402" y="5"/>
                  </a:lnTo>
                  <a:lnTo>
                    <a:pt x="1402" y="0"/>
                  </a:lnTo>
                  <a:close/>
                  <a:moveTo>
                    <a:pt x="1437" y="0"/>
                  </a:moveTo>
                  <a:lnTo>
                    <a:pt x="1457" y="0"/>
                  </a:lnTo>
                  <a:lnTo>
                    <a:pt x="1457" y="5"/>
                  </a:lnTo>
                  <a:lnTo>
                    <a:pt x="1437" y="5"/>
                  </a:lnTo>
                  <a:lnTo>
                    <a:pt x="1437" y="0"/>
                  </a:lnTo>
                  <a:close/>
                  <a:moveTo>
                    <a:pt x="1472" y="0"/>
                  </a:moveTo>
                  <a:lnTo>
                    <a:pt x="1492" y="0"/>
                  </a:lnTo>
                  <a:lnTo>
                    <a:pt x="1492" y="5"/>
                  </a:lnTo>
                  <a:lnTo>
                    <a:pt x="1472" y="5"/>
                  </a:lnTo>
                  <a:lnTo>
                    <a:pt x="1472" y="0"/>
                  </a:lnTo>
                  <a:close/>
                  <a:moveTo>
                    <a:pt x="1507" y="0"/>
                  </a:moveTo>
                  <a:lnTo>
                    <a:pt x="1527" y="0"/>
                  </a:lnTo>
                  <a:lnTo>
                    <a:pt x="1527" y="5"/>
                  </a:lnTo>
                  <a:lnTo>
                    <a:pt x="1507" y="5"/>
                  </a:lnTo>
                  <a:lnTo>
                    <a:pt x="1507" y="0"/>
                  </a:lnTo>
                  <a:close/>
                  <a:moveTo>
                    <a:pt x="1542" y="0"/>
                  </a:moveTo>
                  <a:lnTo>
                    <a:pt x="1562" y="0"/>
                  </a:lnTo>
                  <a:lnTo>
                    <a:pt x="1562" y="5"/>
                  </a:lnTo>
                  <a:lnTo>
                    <a:pt x="1542" y="5"/>
                  </a:lnTo>
                  <a:lnTo>
                    <a:pt x="1542" y="0"/>
                  </a:lnTo>
                  <a:close/>
                  <a:moveTo>
                    <a:pt x="1577" y="0"/>
                  </a:moveTo>
                  <a:lnTo>
                    <a:pt x="1597" y="0"/>
                  </a:lnTo>
                  <a:lnTo>
                    <a:pt x="1597" y="5"/>
                  </a:lnTo>
                  <a:lnTo>
                    <a:pt x="1577" y="5"/>
                  </a:lnTo>
                  <a:lnTo>
                    <a:pt x="1577" y="0"/>
                  </a:lnTo>
                  <a:close/>
                  <a:moveTo>
                    <a:pt x="1612" y="0"/>
                  </a:moveTo>
                  <a:lnTo>
                    <a:pt x="1632" y="0"/>
                  </a:lnTo>
                  <a:lnTo>
                    <a:pt x="1632" y="5"/>
                  </a:lnTo>
                  <a:lnTo>
                    <a:pt x="1612" y="5"/>
                  </a:lnTo>
                  <a:lnTo>
                    <a:pt x="1612" y="0"/>
                  </a:lnTo>
                  <a:close/>
                  <a:moveTo>
                    <a:pt x="1647" y="0"/>
                  </a:moveTo>
                  <a:lnTo>
                    <a:pt x="1667" y="0"/>
                  </a:lnTo>
                  <a:lnTo>
                    <a:pt x="1667" y="5"/>
                  </a:lnTo>
                  <a:lnTo>
                    <a:pt x="1647" y="5"/>
                  </a:lnTo>
                  <a:lnTo>
                    <a:pt x="1647" y="0"/>
                  </a:lnTo>
                  <a:close/>
                  <a:moveTo>
                    <a:pt x="1682" y="0"/>
                  </a:moveTo>
                  <a:lnTo>
                    <a:pt x="1702" y="0"/>
                  </a:lnTo>
                  <a:lnTo>
                    <a:pt x="1702" y="5"/>
                  </a:lnTo>
                  <a:lnTo>
                    <a:pt x="1682" y="5"/>
                  </a:lnTo>
                  <a:lnTo>
                    <a:pt x="1682" y="0"/>
                  </a:lnTo>
                  <a:close/>
                  <a:moveTo>
                    <a:pt x="1717" y="0"/>
                  </a:moveTo>
                  <a:lnTo>
                    <a:pt x="1737" y="0"/>
                  </a:lnTo>
                  <a:lnTo>
                    <a:pt x="1737" y="5"/>
                  </a:lnTo>
                  <a:lnTo>
                    <a:pt x="1717" y="5"/>
                  </a:lnTo>
                  <a:lnTo>
                    <a:pt x="1717" y="0"/>
                  </a:lnTo>
                  <a:close/>
                  <a:moveTo>
                    <a:pt x="1752" y="0"/>
                  </a:moveTo>
                  <a:lnTo>
                    <a:pt x="1772" y="0"/>
                  </a:lnTo>
                  <a:lnTo>
                    <a:pt x="1772" y="5"/>
                  </a:lnTo>
                  <a:lnTo>
                    <a:pt x="1752" y="5"/>
                  </a:lnTo>
                  <a:lnTo>
                    <a:pt x="1752" y="0"/>
                  </a:lnTo>
                  <a:close/>
                  <a:moveTo>
                    <a:pt x="1787" y="0"/>
                  </a:moveTo>
                  <a:lnTo>
                    <a:pt x="1807" y="0"/>
                  </a:lnTo>
                  <a:lnTo>
                    <a:pt x="1807" y="5"/>
                  </a:lnTo>
                  <a:lnTo>
                    <a:pt x="1787" y="5"/>
                  </a:lnTo>
                  <a:lnTo>
                    <a:pt x="1787" y="0"/>
                  </a:lnTo>
                  <a:close/>
                  <a:moveTo>
                    <a:pt x="1822" y="0"/>
                  </a:moveTo>
                  <a:lnTo>
                    <a:pt x="1842" y="0"/>
                  </a:lnTo>
                  <a:lnTo>
                    <a:pt x="1842" y="5"/>
                  </a:lnTo>
                  <a:lnTo>
                    <a:pt x="1822" y="5"/>
                  </a:lnTo>
                  <a:lnTo>
                    <a:pt x="1822" y="0"/>
                  </a:lnTo>
                  <a:close/>
                  <a:moveTo>
                    <a:pt x="1857" y="0"/>
                  </a:moveTo>
                  <a:lnTo>
                    <a:pt x="1877" y="0"/>
                  </a:lnTo>
                  <a:lnTo>
                    <a:pt x="1877" y="5"/>
                  </a:lnTo>
                  <a:lnTo>
                    <a:pt x="1857" y="5"/>
                  </a:lnTo>
                  <a:lnTo>
                    <a:pt x="1857" y="0"/>
                  </a:lnTo>
                  <a:close/>
                  <a:moveTo>
                    <a:pt x="1892" y="0"/>
                  </a:moveTo>
                  <a:lnTo>
                    <a:pt x="1912" y="0"/>
                  </a:lnTo>
                  <a:lnTo>
                    <a:pt x="1912" y="5"/>
                  </a:lnTo>
                  <a:lnTo>
                    <a:pt x="1892" y="5"/>
                  </a:lnTo>
                  <a:lnTo>
                    <a:pt x="1892" y="0"/>
                  </a:lnTo>
                  <a:close/>
                  <a:moveTo>
                    <a:pt x="1927" y="0"/>
                  </a:moveTo>
                  <a:lnTo>
                    <a:pt x="1947" y="0"/>
                  </a:lnTo>
                  <a:lnTo>
                    <a:pt x="1947" y="5"/>
                  </a:lnTo>
                  <a:lnTo>
                    <a:pt x="1927" y="5"/>
                  </a:lnTo>
                  <a:lnTo>
                    <a:pt x="1927" y="0"/>
                  </a:lnTo>
                  <a:close/>
                  <a:moveTo>
                    <a:pt x="1962" y="0"/>
                  </a:moveTo>
                  <a:lnTo>
                    <a:pt x="1982" y="0"/>
                  </a:lnTo>
                  <a:lnTo>
                    <a:pt x="1982" y="5"/>
                  </a:lnTo>
                  <a:lnTo>
                    <a:pt x="1962" y="5"/>
                  </a:lnTo>
                  <a:lnTo>
                    <a:pt x="1962" y="0"/>
                  </a:lnTo>
                  <a:close/>
                  <a:moveTo>
                    <a:pt x="1997" y="0"/>
                  </a:moveTo>
                  <a:lnTo>
                    <a:pt x="2017" y="0"/>
                  </a:lnTo>
                  <a:lnTo>
                    <a:pt x="2017" y="5"/>
                  </a:lnTo>
                  <a:lnTo>
                    <a:pt x="1997" y="5"/>
                  </a:lnTo>
                  <a:lnTo>
                    <a:pt x="1997" y="0"/>
                  </a:lnTo>
                  <a:close/>
                  <a:moveTo>
                    <a:pt x="2032" y="0"/>
                  </a:moveTo>
                  <a:lnTo>
                    <a:pt x="2052" y="0"/>
                  </a:lnTo>
                  <a:lnTo>
                    <a:pt x="2052" y="5"/>
                  </a:lnTo>
                  <a:lnTo>
                    <a:pt x="2032" y="5"/>
                  </a:lnTo>
                  <a:lnTo>
                    <a:pt x="2032" y="0"/>
                  </a:lnTo>
                  <a:close/>
                  <a:moveTo>
                    <a:pt x="2067" y="0"/>
                  </a:moveTo>
                  <a:lnTo>
                    <a:pt x="2087" y="0"/>
                  </a:lnTo>
                  <a:lnTo>
                    <a:pt x="2087" y="5"/>
                  </a:lnTo>
                  <a:lnTo>
                    <a:pt x="2067" y="5"/>
                  </a:lnTo>
                  <a:lnTo>
                    <a:pt x="2067" y="0"/>
                  </a:lnTo>
                  <a:close/>
                  <a:moveTo>
                    <a:pt x="2102" y="0"/>
                  </a:moveTo>
                  <a:lnTo>
                    <a:pt x="2117" y="0"/>
                  </a:lnTo>
                  <a:lnTo>
                    <a:pt x="2117" y="9"/>
                  </a:lnTo>
                  <a:lnTo>
                    <a:pt x="2112" y="9"/>
                  </a:lnTo>
                  <a:lnTo>
                    <a:pt x="2112" y="2"/>
                  </a:lnTo>
                  <a:lnTo>
                    <a:pt x="2115" y="5"/>
                  </a:lnTo>
                  <a:lnTo>
                    <a:pt x="2102" y="5"/>
                  </a:lnTo>
                  <a:lnTo>
                    <a:pt x="2102" y="0"/>
                  </a:lnTo>
                  <a:close/>
                  <a:moveTo>
                    <a:pt x="2117" y="24"/>
                  </a:moveTo>
                  <a:lnTo>
                    <a:pt x="2117" y="44"/>
                  </a:lnTo>
                  <a:lnTo>
                    <a:pt x="2112" y="44"/>
                  </a:lnTo>
                  <a:lnTo>
                    <a:pt x="2112" y="24"/>
                  </a:lnTo>
                  <a:lnTo>
                    <a:pt x="2117" y="24"/>
                  </a:lnTo>
                  <a:close/>
                  <a:moveTo>
                    <a:pt x="2117" y="58"/>
                  </a:moveTo>
                  <a:lnTo>
                    <a:pt x="2117" y="78"/>
                  </a:lnTo>
                  <a:lnTo>
                    <a:pt x="2112" y="78"/>
                  </a:lnTo>
                  <a:lnTo>
                    <a:pt x="2112" y="58"/>
                  </a:lnTo>
                  <a:lnTo>
                    <a:pt x="2117" y="58"/>
                  </a:lnTo>
                  <a:close/>
                  <a:moveTo>
                    <a:pt x="2117" y="93"/>
                  </a:moveTo>
                  <a:lnTo>
                    <a:pt x="2117" y="113"/>
                  </a:lnTo>
                  <a:lnTo>
                    <a:pt x="2112" y="113"/>
                  </a:lnTo>
                  <a:lnTo>
                    <a:pt x="2112" y="93"/>
                  </a:lnTo>
                  <a:lnTo>
                    <a:pt x="2117" y="93"/>
                  </a:lnTo>
                  <a:close/>
                  <a:moveTo>
                    <a:pt x="2117" y="128"/>
                  </a:moveTo>
                  <a:lnTo>
                    <a:pt x="2117" y="148"/>
                  </a:lnTo>
                  <a:lnTo>
                    <a:pt x="2112" y="148"/>
                  </a:lnTo>
                  <a:lnTo>
                    <a:pt x="2112" y="128"/>
                  </a:lnTo>
                  <a:lnTo>
                    <a:pt x="2117" y="128"/>
                  </a:lnTo>
                  <a:close/>
                  <a:moveTo>
                    <a:pt x="2117" y="163"/>
                  </a:moveTo>
                  <a:lnTo>
                    <a:pt x="2117" y="183"/>
                  </a:lnTo>
                  <a:lnTo>
                    <a:pt x="2112" y="183"/>
                  </a:lnTo>
                  <a:lnTo>
                    <a:pt x="2112" y="163"/>
                  </a:lnTo>
                  <a:lnTo>
                    <a:pt x="2117" y="163"/>
                  </a:lnTo>
                  <a:close/>
                  <a:moveTo>
                    <a:pt x="2117" y="198"/>
                  </a:moveTo>
                  <a:lnTo>
                    <a:pt x="2117" y="218"/>
                  </a:lnTo>
                  <a:lnTo>
                    <a:pt x="2112" y="218"/>
                  </a:lnTo>
                  <a:lnTo>
                    <a:pt x="2112" y="198"/>
                  </a:lnTo>
                  <a:lnTo>
                    <a:pt x="2117" y="198"/>
                  </a:lnTo>
                  <a:close/>
                  <a:moveTo>
                    <a:pt x="2117" y="233"/>
                  </a:moveTo>
                  <a:lnTo>
                    <a:pt x="2117" y="253"/>
                  </a:lnTo>
                  <a:lnTo>
                    <a:pt x="2112" y="253"/>
                  </a:lnTo>
                  <a:lnTo>
                    <a:pt x="2112" y="233"/>
                  </a:lnTo>
                  <a:lnTo>
                    <a:pt x="2117" y="233"/>
                  </a:lnTo>
                  <a:close/>
                  <a:moveTo>
                    <a:pt x="2117" y="267"/>
                  </a:moveTo>
                  <a:lnTo>
                    <a:pt x="2117" y="287"/>
                  </a:lnTo>
                  <a:lnTo>
                    <a:pt x="2112" y="287"/>
                  </a:lnTo>
                  <a:lnTo>
                    <a:pt x="2112" y="267"/>
                  </a:lnTo>
                  <a:lnTo>
                    <a:pt x="2117" y="267"/>
                  </a:lnTo>
                  <a:close/>
                  <a:moveTo>
                    <a:pt x="2117" y="302"/>
                  </a:moveTo>
                  <a:lnTo>
                    <a:pt x="2117" y="322"/>
                  </a:lnTo>
                  <a:lnTo>
                    <a:pt x="2112" y="322"/>
                  </a:lnTo>
                  <a:lnTo>
                    <a:pt x="2112" y="302"/>
                  </a:lnTo>
                  <a:lnTo>
                    <a:pt x="2117" y="302"/>
                  </a:lnTo>
                  <a:close/>
                  <a:moveTo>
                    <a:pt x="2117" y="337"/>
                  </a:moveTo>
                  <a:lnTo>
                    <a:pt x="2117" y="357"/>
                  </a:lnTo>
                  <a:lnTo>
                    <a:pt x="2112" y="357"/>
                  </a:lnTo>
                  <a:lnTo>
                    <a:pt x="2112" y="337"/>
                  </a:lnTo>
                  <a:lnTo>
                    <a:pt x="2117" y="337"/>
                  </a:lnTo>
                  <a:close/>
                  <a:moveTo>
                    <a:pt x="2117" y="372"/>
                  </a:moveTo>
                  <a:lnTo>
                    <a:pt x="2117" y="392"/>
                  </a:lnTo>
                  <a:lnTo>
                    <a:pt x="2112" y="392"/>
                  </a:lnTo>
                  <a:lnTo>
                    <a:pt x="2112" y="372"/>
                  </a:lnTo>
                  <a:lnTo>
                    <a:pt x="2117" y="372"/>
                  </a:lnTo>
                  <a:close/>
                  <a:moveTo>
                    <a:pt x="2117" y="407"/>
                  </a:moveTo>
                  <a:lnTo>
                    <a:pt x="2117" y="427"/>
                  </a:lnTo>
                  <a:lnTo>
                    <a:pt x="2112" y="427"/>
                  </a:lnTo>
                  <a:lnTo>
                    <a:pt x="2112" y="407"/>
                  </a:lnTo>
                  <a:lnTo>
                    <a:pt x="2117" y="407"/>
                  </a:lnTo>
                  <a:close/>
                  <a:moveTo>
                    <a:pt x="2117" y="442"/>
                  </a:moveTo>
                  <a:lnTo>
                    <a:pt x="2117" y="462"/>
                  </a:lnTo>
                  <a:lnTo>
                    <a:pt x="2112" y="462"/>
                  </a:lnTo>
                  <a:lnTo>
                    <a:pt x="2112" y="442"/>
                  </a:lnTo>
                  <a:lnTo>
                    <a:pt x="2117" y="442"/>
                  </a:lnTo>
                  <a:close/>
                  <a:moveTo>
                    <a:pt x="2117" y="477"/>
                  </a:moveTo>
                  <a:lnTo>
                    <a:pt x="2117" y="496"/>
                  </a:lnTo>
                  <a:lnTo>
                    <a:pt x="2112" y="496"/>
                  </a:lnTo>
                  <a:lnTo>
                    <a:pt x="2112" y="477"/>
                  </a:lnTo>
                  <a:lnTo>
                    <a:pt x="2117" y="477"/>
                  </a:lnTo>
                  <a:close/>
                  <a:moveTo>
                    <a:pt x="2117" y="511"/>
                  </a:moveTo>
                  <a:lnTo>
                    <a:pt x="2117" y="531"/>
                  </a:lnTo>
                  <a:lnTo>
                    <a:pt x="2112" y="531"/>
                  </a:lnTo>
                  <a:lnTo>
                    <a:pt x="2112" y="511"/>
                  </a:lnTo>
                  <a:lnTo>
                    <a:pt x="2117" y="511"/>
                  </a:lnTo>
                  <a:close/>
                  <a:moveTo>
                    <a:pt x="2117" y="546"/>
                  </a:moveTo>
                  <a:lnTo>
                    <a:pt x="2117" y="561"/>
                  </a:lnTo>
                  <a:lnTo>
                    <a:pt x="2107" y="561"/>
                  </a:lnTo>
                  <a:lnTo>
                    <a:pt x="2107" y="556"/>
                  </a:lnTo>
                  <a:lnTo>
                    <a:pt x="2115" y="556"/>
                  </a:lnTo>
                  <a:lnTo>
                    <a:pt x="2112" y="559"/>
                  </a:lnTo>
                  <a:lnTo>
                    <a:pt x="2112" y="546"/>
                  </a:lnTo>
                  <a:lnTo>
                    <a:pt x="2117" y="546"/>
                  </a:lnTo>
                  <a:close/>
                  <a:moveTo>
                    <a:pt x="2092" y="561"/>
                  </a:moveTo>
                  <a:lnTo>
                    <a:pt x="2072" y="561"/>
                  </a:lnTo>
                  <a:lnTo>
                    <a:pt x="2072" y="556"/>
                  </a:lnTo>
                  <a:lnTo>
                    <a:pt x="2092" y="556"/>
                  </a:lnTo>
                  <a:lnTo>
                    <a:pt x="2092" y="561"/>
                  </a:lnTo>
                  <a:close/>
                  <a:moveTo>
                    <a:pt x="2057" y="561"/>
                  </a:moveTo>
                  <a:lnTo>
                    <a:pt x="2037" y="561"/>
                  </a:lnTo>
                  <a:lnTo>
                    <a:pt x="2037" y="556"/>
                  </a:lnTo>
                  <a:lnTo>
                    <a:pt x="2057" y="556"/>
                  </a:lnTo>
                  <a:lnTo>
                    <a:pt x="2057" y="561"/>
                  </a:lnTo>
                  <a:close/>
                  <a:moveTo>
                    <a:pt x="2022" y="561"/>
                  </a:moveTo>
                  <a:lnTo>
                    <a:pt x="2002" y="561"/>
                  </a:lnTo>
                  <a:lnTo>
                    <a:pt x="2002" y="556"/>
                  </a:lnTo>
                  <a:lnTo>
                    <a:pt x="2022" y="556"/>
                  </a:lnTo>
                  <a:lnTo>
                    <a:pt x="2022" y="561"/>
                  </a:lnTo>
                  <a:close/>
                  <a:moveTo>
                    <a:pt x="1987" y="561"/>
                  </a:moveTo>
                  <a:lnTo>
                    <a:pt x="1968" y="561"/>
                  </a:lnTo>
                  <a:lnTo>
                    <a:pt x="1968" y="556"/>
                  </a:lnTo>
                  <a:lnTo>
                    <a:pt x="1987" y="556"/>
                  </a:lnTo>
                  <a:lnTo>
                    <a:pt x="1987" y="561"/>
                  </a:lnTo>
                  <a:close/>
                  <a:moveTo>
                    <a:pt x="1952" y="561"/>
                  </a:moveTo>
                  <a:lnTo>
                    <a:pt x="1933" y="561"/>
                  </a:lnTo>
                  <a:lnTo>
                    <a:pt x="1933" y="556"/>
                  </a:lnTo>
                  <a:lnTo>
                    <a:pt x="1952" y="556"/>
                  </a:lnTo>
                  <a:lnTo>
                    <a:pt x="1952" y="561"/>
                  </a:lnTo>
                  <a:close/>
                  <a:moveTo>
                    <a:pt x="1918" y="561"/>
                  </a:moveTo>
                  <a:lnTo>
                    <a:pt x="1898" y="561"/>
                  </a:lnTo>
                  <a:lnTo>
                    <a:pt x="1898" y="556"/>
                  </a:lnTo>
                  <a:lnTo>
                    <a:pt x="1918" y="556"/>
                  </a:lnTo>
                  <a:lnTo>
                    <a:pt x="1918" y="561"/>
                  </a:lnTo>
                  <a:close/>
                  <a:moveTo>
                    <a:pt x="1883" y="561"/>
                  </a:moveTo>
                  <a:lnTo>
                    <a:pt x="1863" y="561"/>
                  </a:lnTo>
                  <a:lnTo>
                    <a:pt x="1863" y="556"/>
                  </a:lnTo>
                  <a:lnTo>
                    <a:pt x="1883" y="556"/>
                  </a:lnTo>
                  <a:lnTo>
                    <a:pt x="1883" y="561"/>
                  </a:lnTo>
                  <a:close/>
                  <a:moveTo>
                    <a:pt x="1848" y="561"/>
                  </a:moveTo>
                  <a:lnTo>
                    <a:pt x="1828" y="561"/>
                  </a:lnTo>
                  <a:lnTo>
                    <a:pt x="1828" y="556"/>
                  </a:lnTo>
                  <a:lnTo>
                    <a:pt x="1848" y="556"/>
                  </a:lnTo>
                  <a:lnTo>
                    <a:pt x="1848" y="561"/>
                  </a:lnTo>
                  <a:close/>
                  <a:moveTo>
                    <a:pt x="1813" y="561"/>
                  </a:moveTo>
                  <a:lnTo>
                    <a:pt x="1793" y="561"/>
                  </a:lnTo>
                  <a:lnTo>
                    <a:pt x="1793" y="556"/>
                  </a:lnTo>
                  <a:lnTo>
                    <a:pt x="1813" y="556"/>
                  </a:lnTo>
                  <a:lnTo>
                    <a:pt x="1813" y="561"/>
                  </a:lnTo>
                  <a:close/>
                  <a:moveTo>
                    <a:pt x="1778" y="561"/>
                  </a:moveTo>
                  <a:lnTo>
                    <a:pt x="1758" y="561"/>
                  </a:lnTo>
                  <a:lnTo>
                    <a:pt x="1758" y="556"/>
                  </a:lnTo>
                  <a:lnTo>
                    <a:pt x="1778" y="556"/>
                  </a:lnTo>
                  <a:lnTo>
                    <a:pt x="1778" y="561"/>
                  </a:lnTo>
                  <a:close/>
                  <a:moveTo>
                    <a:pt x="1743" y="561"/>
                  </a:moveTo>
                  <a:lnTo>
                    <a:pt x="1723" y="561"/>
                  </a:lnTo>
                  <a:lnTo>
                    <a:pt x="1723" y="556"/>
                  </a:lnTo>
                  <a:lnTo>
                    <a:pt x="1743" y="556"/>
                  </a:lnTo>
                  <a:lnTo>
                    <a:pt x="1743" y="561"/>
                  </a:lnTo>
                  <a:close/>
                  <a:moveTo>
                    <a:pt x="1708" y="561"/>
                  </a:moveTo>
                  <a:lnTo>
                    <a:pt x="1688" y="561"/>
                  </a:lnTo>
                  <a:lnTo>
                    <a:pt x="1688" y="556"/>
                  </a:lnTo>
                  <a:lnTo>
                    <a:pt x="1708" y="556"/>
                  </a:lnTo>
                  <a:lnTo>
                    <a:pt x="1708" y="561"/>
                  </a:lnTo>
                  <a:close/>
                  <a:moveTo>
                    <a:pt x="1673" y="561"/>
                  </a:moveTo>
                  <a:lnTo>
                    <a:pt x="1653" y="561"/>
                  </a:lnTo>
                  <a:lnTo>
                    <a:pt x="1653" y="556"/>
                  </a:lnTo>
                  <a:lnTo>
                    <a:pt x="1673" y="556"/>
                  </a:lnTo>
                  <a:lnTo>
                    <a:pt x="1673" y="561"/>
                  </a:lnTo>
                  <a:close/>
                  <a:moveTo>
                    <a:pt x="1638" y="561"/>
                  </a:moveTo>
                  <a:lnTo>
                    <a:pt x="1618" y="561"/>
                  </a:lnTo>
                  <a:lnTo>
                    <a:pt x="1618" y="556"/>
                  </a:lnTo>
                  <a:lnTo>
                    <a:pt x="1638" y="556"/>
                  </a:lnTo>
                  <a:lnTo>
                    <a:pt x="1638" y="561"/>
                  </a:lnTo>
                  <a:close/>
                  <a:moveTo>
                    <a:pt x="1603" y="561"/>
                  </a:moveTo>
                  <a:lnTo>
                    <a:pt x="1583" y="561"/>
                  </a:lnTo>
                  <a:lnTo>
                    <a:pt x="1583" y="556"/>
                  </a:lnTo>
                  <a:lnTo>
                    <a:pt x="1603" y="556"/>
                  </a:lnTo>
                  <a:lnTo>
                    <a:pt x="1603" y="561"/>
                  </a:lnTo>
                  <a:close/>
                  <a:moveTo>
                    <a:pt x="1568" y="561"/>
                  </a:moveTo>
                  <a:lnTo>
                    <a:pt x="1548" y="561"/>
                  </a:lnTo>
                  <a:lnTo>
                    <a:pt x="1548" y="556"/>
                  </a:lnTo>
                  <a:lnTo>
                    <a:pt x="1568" y="556"/>
                  </a:lnTo>
                  <a:lnTo>
                    <a:pt x="1568" y="561"/>
                  </a:lnTo>
                  <a:close/>
                  <a:moveTo>
                    <a:pt x="1533" y="561"/>
                  </a:moveTo>
                  <a:lnTo>
                    <a:pt x="1513" y="561"/>
                  </a:lnTo>
                  <a:lnTo>
                    <a:pt x="1513" y="556"/>
                  </a:lnTo>
                  <a:lnTo>
                    <a:pt x="1533" y="556"/>
                  </a:lnTo>
                  <a:lnTo>
                    <a:pt x="1533" y="561"/>
                  </a:lnTo>
                  <a:close/>
                  <a:moveTo>
                    <a:pt x="1498" y="561"/>
                  </a:moveTo>
                  <a:lnTo>
                    <a:pt x="1478" y="561"/>
                  </a:lnTo>
                  <a:lnTo>
                    <a:pt x="1478" y="556"/>
                  </a:lnTo>
                  <a:lnTo>
                    <a:pt x="1498" y="556"/>
                  </a:lnTo>
                  <a:lnTo>
                    <a:pt x="1498" y="561"/>
                  </a:lnTo>
                  <a:close/>
                  <a:moveTo>
                    <a:pt x="1463" y="561"/>
                  </a:moveTo>
                  <a:lnTo>
                    <a:pt x="1443" y="561"/>
                  </a:lnTo>
                  <a:lnTo>
                    <a:pt x="1443" y="556"/>
                  </a:lnTo>
                  <a:lnTo>
                    <a:pt x="1463" y="556"/>
                  </a:lnTo>
                  <a:lnTo>
                    <a:pt x="1463" y="561"/>
                  </a:lnTo>
                  <a:close/>
                  <a:moveTo>
                    <a:pt x="1428" y="561"/>
                  </a:moveTo>
                  <a:lnTo>
                    <a:pt x="1408" y="561"/>
                  </a:lnTo>
                  <a:lnTo>
                    <a:pt x="1408" y="556"/>
                  </a:lnTo>
                  <a:lnTo>
                    <a:pt x="1428" y="556"/>
                  </a:lnTo>
                  <a:lnTo>
                    <a:pt x="1428" y="561"/>
                  </a:lnTo>
                  <a:close/>
                  <a:moveTo>
                    <a:pt x="1393" y="561"/>
                  </a:moveTo>
                  <a:lnTo>
                    <a:pt x="1373" y="561"/>
                  </a:lnTo>
                  <a:lnTo>
                    <a:pt x="1373" y="556"/>
                  </a:lnTo>
                  <a:lnTo>
                    <a:pt x="1393" y="556"/>
                  </a:lnTo>
                  <a:lnTo>
                    <a:pt x="1393" y="561"/>
                  </a:lnTo>
                  <a:close/>
                  <a:moveTo>
                    <a:pt x="1358" y="561"/>
                  </a:moveTo>
                  <a:lnTo>
                    <a:pt x="1338" y="561"/>
                  </a:lnTo>
                  <a:lnTo>
                    <a:pt x="1338" y="556"/>
                  </a:lnTo>
                  <a:lnTo>
                    <a:pt x="1358" y="556"/>
                  </a:lnTo>
                  <a:lnTo>
                    <a:pt x="1358" y="561"/>
                  </a:lnTo>
                  <a:close/>
                  <a:moveTo>
                    <a:pt x="1323" y="561"/>
                  </a:moveTo>
                  <a:lnTo>
                    <a:pt x="1303" y="561"/>
                  </a:lnTo>
                  <a:lnTo>
                    <a:pt x="1303" y="556"/>
                  </a:lnTo>
                  <a:lnTo>
                    <a:pt x="1323" y="556"/>
                  </a:lnTo>
                  <a:lnTo>
                    <a:pt x="1323" y="561"/>
                  </a:lnTo>
                  <a:close/>
                  <a:moveTo>
                    <a:pt x="1288" y="561"/>
                  </a:moveTo>
                  <a:lnTo>
                    <a:pt x="1268" y="561"/>
                  </a:lnTo>
                  <a:lnTo>
                    <a:pt x="1268" y="556"/>
                  </a:lnTo>
                  <a:lnTo>
                    <a:pt x="1288" y="556"/>
                  </a:lnTo>
                  <a:lnTo>
                    <a:pt x="1288" y="561"/>
                  </a:lnTo>
                  <a:close/>
                  <a:moveTo>
                    <a:pt x="1253" y="561"/>
                  </a:moveTo>
                  <a:lnTo>
                    <a:pt x="1233" y="561"/>
                  </a:lnTo>
                  <a:lnTo>
                    <a:pt x="1233" y="556"/>
                  </a:lnTo>
                  <a:lnTo>
                    <a:pt x="1253" y="556"/>
                  </a:lnTo>
                  <a:lnTo>
                    <a:pt x="1253" y="561"/>
                  </a:lnTo>
                  <a:close/>
                  <a:moveTo>
                    <a:pt x="1218" y="561"/>
                  </a:moveTo>
                  <a:lnTo>
                    <a:pt x="1198" y="561"/>
                  </a:lnTo>
                  <a:lnTo>
                    <a:pt x="1198" y="556"/>
                  </a:lnTo>
                  <a:lnTo>
                    <a:pt x="1218" y="556"/>
                  </a:lnTo>
                  <a:lnTo>
                    <a:pt x="1218" y="561"/>
                  </a:lnTo>
                  <a:close/>
                  <a:moveTo>
                    <a:pt x="1183" y="561"/>
                  </a:moveTo>
                  <a:lnTo>
                    <a:pt x="1163" y="561"/>
                  </a:lnTo>
                  <a:lnTo>
                    <a:pt x="1163" y="556"/>
                  </a:lnTo>
                  <a:lnTo>
                    <a:pt x="1183" y="556"/>
                  </a:lnTo>
                  <a:lnTo>
                    <a:pt x="1183" y="561"/>
                  </a:lnTo>
                  <a:close/>
                  <a:moveTo>
                    <a:pt x="1148" y="561"/>
                  </a:moveTo>
                  <a:lnTo>
                    <a:pt x="1128" y="561"/>
                  </a:lnTo>
                  <a:lnTo>
                    <a:pt x="1128" y="556"/>
                  </a:lnTo>
                  <a:lnTo>
                    <a:pt x="1148" y="556"/>
                  </a:lnTo>
                  <a:lnTo>
                    <a:pt x="1148" y="561"/>
                  </a:lnTo>
                  <a:close/>
                  <a:moveTo>
                    <a:pt x="1113" y="561"/>
                  </a:moveTo>
                  <a:lnTo>
                    <a:pt x="1093" y="561"/>
                  </a:lnTo>
                  <a:lnTo>
                    <a:pt x="1093" y="556"/>
                  </a:lnTo>
                  <a:lnTo>
                    <a:pt x="1113" y="556"/>
                  </a:lnTo>
                  <a:lnTo>
                    <a:pt x="1113" y="561"/>
                  </a:lnTo>
                  <a:close/>
                  <a:moveTo>
                    <a:pt x="1078" y="561"/>
                  </a:moveTo>
                  <a:lnTo>
                    <a:pt x="1058" y="561"/>
                  </a:lnTo>
                  <a:lnTo>
                    <a:pt x="1058" y="556"/>
                  </a:lnTo>
                  <a:lnTo>
                    <a:pt x="1078" y="556"/>
                  </a:lnTo>
                  <a:lnTo>
                    <a:pt x="1078" y="561"/>
                  </a:lnTo>
                  <a:close/>
                  <a:moveTo>
                    <a:pt x="1043" y="561"/>
                  </a:moveTo>
                  <a:lnTo>
                    <a:pt x="1023" y="561"/>
                  </a:lnTo>
                  <a:lnTo>
                    <a:pt x="1023" y="556"/>
                  </a:lnTo>
                  <a:lnTo>
                    <a:pt x="1043" y="556"/>
                  </a:lnTo>
                  <a:lnTo>
                    <a:pt x="1043" y="561"/>
                  </a:lnTo>
                  <a:close/>
                  <a:moveTo>
                    <a:pt x="1008" y="561"/>
                  </a:moveTo>
                  <a:lnTo>
                    <a:pt x="988" y="561"/>
                  </a:lnTo>
                  <a:lnTo>
                    <a:pt x="988" y="556"/>
                  </a:lnTo>
                  <a:lnTo>
                    <a:pt x="1008" y="556"/>
                  </a:lnTo>
                  <a:lnTo>
                    <a:pt x="1008" y="561"/>
                  </a:lnTo>
                  <a:close/>
                  <a:moveTo>
                    <a:pt x="973" y="561"/>
                  </a:moveTo>
                  <a:lnTo>
                    <a:pt x="953" y="561"/>
                  </a:lnTo>
                  <a:lnTo>
                    <a:pt x="953" y="556"/>
                  </a:lnTo>
                  <a:lnTo>
                    <a:pt x="973" y="556"/>
                  </a:lnTo>
                  <a:lnTo>
                    <a:pt x="973" y="561"/>
                  </a:lnTo>
                  <a:close/>
                  <a:moveTo>
                    <a:pt x="938" y="561"/>
                  </a:moveTo>
                  <a:lnTo>
                    <a:pt x="918" y="561"/>
                  </a:lnTo>
                  <a:lnTo>
                    <a:pt x="918" y="556"/>
                  </a:lnTo>
                  <a:lnTo>
                    <a:pt x="938" y="556"/>
                  </a:lnTo>
                  <a:lnTo>
                    <a:pt x="938" y="561"/>
                  </a:lnTo>
                  <a:close/>
                  <a:moveTo>
                    <a:pt x="903" y="561"/>
                  </a:moveTo>
                  <a:lnTo>
                    <a:pt x="884" y="561"/>
                  </a:lnTo>
                  <a:lnTo>
                    <a:pt x="884" y="556"/>
                  </a:lnTo>
                  <a:lnTo>
                    <a:pt x="903" y="556"/>
                  </a:lnTo>
                  <a:lnTo>
                    <a:pt x="903" y="561"/>
                  </a:lnTo>
                  <a:close/>
                  <a:moveTo>
                    <a:pt x="868" y="561"/>
                  </a:moveTo>
                  <a:lnTo>
                    <a:pt x="849" y="561"/>
                  </a:lnTo>
                  <a:lnTo>
                    <a:pt x="849" y="556"/>
                  </a:lnTo>
                  <a:lnTo>
                    <a:pt x="868" y="556"/>
                  </a:lnTo>
                  <a:lnTo>
                    <a:pt x="868" y="561"/>
                  </a:lnTo>
                  <a:close/>
                  <a:moveTo>
                    <a:pt x="833" y="561"/>
                  </a:moveTo>
                  <a:lnTo>
                    <a:pt x="814" y="561"/>
                  </a:lnTo>
                  <a:lnTo>
                    <a:pt x="814" y="556"/>
                  </a:lnTo>
                  <a:lnTo>
                    <a:pt x="833" y="556"/>
                  </a:lnTo>
                  <a:lnTo>
                    <a:pt x="833" y="561"/>
                  </a:lnTo>
                  <a:close/>
                  <a:moveTo>
                    <a:pt x="799" y="561"/>
                  </a:moveTo>
                  <a:lnTo>
                    <a:pt x="779" y="561"/>
                  </a:lnTo>
                  <a:lnTo>
                    <a:pt x="779" y="556"/>
                  </a:lnTo>
                  <a:lnTo>
                    <a:pt x="799" y="556"/>
                  </a:lnTo>
                  <a:lnTo>
                    <a:pt x="799" y="561"/>
                  </a:lnTo>
                  <a:close/>
                  <a:moveTo>
                    <a:pt x="764" y="561"/>
                  </a:moveTo>
                  <a:lnTo>
                    <a:pt x="744" y="561"/>
                  </a:lnTo>
                  <a:lnTo>
                    <a:pt x="744" y="556"/>
                  </a:lnTo>
                  <a:lnTo>
                    <a:pt x="764" y="556"/>
                  </a:lnTo>
                  <a:lnTo>
                    <a:pt x="764" y="561"/>
                  </a:lnTo>
                  <a:close/>
                  <a:moveTo>
                    <a:pt x="729" y="561"/>
                  </a:moveTo>
                  <a:lnTo>
                    <a:pt x="709" y="561"/>
                  </a:lnTo>
                  <a:lnTo>
                    <a:pt x="709" y="556"/>
                  </a:lnTo>
                  <a:lnTo>
                    <a:pt x="729" y="556"/>
                  </a:lnTo>
                  <a:lnTo>
                    <a:pt x="729" y="561"/>
                  </a:lnTo>
                  <a:close/>
                  <a:moveTo>
                    <a:pt x="694" y="561"/>
                  </a:moveTo>
                  <a:lnTo>
                    <a:pt x="674" y="561"/>
                  </a:lnTo>
                  <a:lnTo>
                    <a:pt x="674" y="556"/>
                  </a:lnTo>
                  <a:lnTo>
                    <a:pt x="694" y="556"/>
                  </a:lnTo>
                  <a:lnTo>
                    <a:pt x="694" y="561"/>
                  </a:lnTo>
                  <a:close/>
                  <a:moveTo>
                    <a:pt x="659" y="561"/>
                  </a:moveTo>
                  <a:lnTo>
                    <a:pt x="639" y="561"/>
                  </a:lnTo>
                  <a:lnTo>
                    <a:pt x="639" y="556"/>
                  </a:lnTo>
                  <a:lnTo>
                    <a:pt x="659" y="556"/>
                  </a:lnTo>
                  <a:lnTo>
                    <a:pt x="659" y="561"/>
                  </a:lnTo>
                  <a:close/>
                  <a:moveTo>
                    <a:pt x="624" y="561"/>
                  </a:moveTo>
                  <a:lnTo>
                    <a:pt x="604" y="561"/>
                  </a:lnTo>
                  <a:lnTo>
                    <a:pt x="604" y="556"/>
                  </a:lnTo>
                  <a:lnTo>
                    <a:pt x="624" y="556"/>
                  </a:lnTo>
                  <a:lnTo>
                    <a:pt x="624" y="561"/>
                  </a:lnTo>
                  <a:close/>
                  <a:moveTo>
                    <a:pt x="589" y="561"/>
                  </a:moveTo>
                  <a:lnTo>
                    <a:pt x="569" y="561"/>
                  </a:lnTo>
                  <a:lnTo>
                    <a:pt x="569" y="556"/>
                  </a:lnTo>
                  <a:lnTo>
                    <a:pt x="589" y="556"/>
                  </a:lnTo>
                  <a:lnTo>
                    <a:pt x="589" y="561"/>
                  </a:lnTo>
                  <a:close/>
                  <a:moveTo>
                    <a:pt x="554" y="561"/>
                  </a:moveTo>
                  <a:lnTo>
                    <a:pt x="534" y="561"/>
                  </a:lnTo>
                  <a:lnTo>
                    <a:pt x="534" y="556"/>
                  </a:lnTo>
                  <a:lnTo>
                    <a:pt x="554" y="556"/>
                  </a:lnTo>
                  <a:lnTo>
                    <a:pt x="554" y="561"/>
                  </a:lnTo>
                  <a:close/>
                  <a:moveTo>
                    <a:pt x="519" y="561"/>
                  </a:moveTo>
                  <a:lnTo>
                    <a:pt x="499" y="561"/>
                  </a:lnTo>
                  <a:lnTo>
                    <a:pt x="499" y="556"/>
                  </a:lnTo>
                  <a:lnTo>
                    <a:pt x="519" y="556"/>
                  </a:lnTo>
                  <a:lnTo>
                    <a:pt x="519" y="561"/>
                  </a:lnTo>
                  <a:close/>
                  <a:moveTo>
                    <a:pt x="484" y="561"/>
                  </a:moveTo>
                  <a:lnTo>
                    <a:pt x="464" y="561"/>
                  </a:lnTo>
                  <a:lnTo>
                    <a:pt x="464" y="556"/>
                  </a:lnTo>
                  <a:lnTo>
                    <a:pt x="484" y="556"/>
                  </a:lnTo>
                  <a:lnTo>
                    <a:pt x="484" y="561"/>
                  </a:lnTo>
                  <a:close/>
                  <a:moveTo>
                    <a:pt x="449" y="561"/>
                  </a:moveTo>
                  <a:lnTo>
                    <a:pt x="429" y="561"/>
                  </a:lnTo>
                  <a:lnTo>
                    <a:pt x="429" y="556"/>
                  </a:lnTo>
                  <a:lnTo>
                    <a:pt x="449" y="556"/>
                  </a:lnTo>
                  <a:lnTo>
                    <a:pt x="449" y="561"/>
                  </a:lnTo>
                  <a:close/>
                  <a:moveTo>
                    <a:pt x="414" y="561"/>
                  </a:moveTo>
                  <a:lnTo>
                    <a:pt x="394" y="561"/>
                  </a:lnTo>
                  <a:lnTo>
                    <a:pt x="394" y="556"/>
                  </a:lnTo>
                  <a:lnTo>
                    <a:pt x="414" y="556"/>
                  </a:lnTo>
                  <a:lnTo>
                    <a:pt x="414" y="561"/>
                  </a:lnTo>
                  <a:close/>
                  <a:moveTo>
                    <a:pt x="379" y="561"/>
                  </a:moveTo>
                  <a:lnTo>
                    <a:pt x="359" y="561"/>
                  </a:lnTo>
                  <a:lnTo>
                    <a:pt x="359" y="556"/>
                  </a:lnTo>
                  <a:lnTo>
                    <a:pt x="379" y="556"/>
                  </a:lnTo>
                  <a:lnTo>
                    <a:pt x="379" y="561"/>
                  </a:lnTo>
                  <a:close/>
                  <a:moveTo>
                    <a:pt x="344" y="561"/>
                  </a:moveTo>
                  <a:lnTo>
                    <a:pt x="324" y="561"/>
                  </a:lnTo>
                  <a:lnTo>
                    <a:pt x="324" y="556"/>
                  </a:lnTo>
                  <a:lnTo>
                    <a:pt x="344" y="556"/>
                  </a:lnTo>
                  <a:lnTo>
                    <a:pt x="344" y="561"/>
                  </a:lnTo>
                  <a:close/>
                  <a:moveTo>
                    <a:pt x="309" y="561"/>
                  </a:moveTo>
                  <a:lnTo>
                    <a:pt x="289" y="561"/>
                  </a:lnTo>
                  <a:lnTo>
                    <a:pt x="289" y="556"/>
                  </a:lnTo>
                  <a:lnTo>
                    <a:pt x="309" y="556"/>
                  </a:lnTo>
                  <a:lnTo>
                    <a:pt x="309" y="561"/>
                  </a:lnTo>
                  <a:close/>
                  <a:moveTo>
                    <a:pt x="274" y="561"/>
                  </a:moveTo>
                  <a:lnTo>
                    <a:pt x="254" y="561"/>
                  </a:lnTo>
                  <a:lnTo>
                    <a:pt x="254" y="556"/>
                  </a:lnTo>
                  <a:lnTo>
                    <a:pt x="274" y="556"/>
                  </a:lnTo>
                  <a:lnTo>
                    <a:pt x="274" y="561"/>
                  </a:lnTo>
                  <a:close/>
                  <a:moveTo>
                    <a:pt x="239" y="561"/>
                  </a:moveTo>
                  <a:lnTo>
                    <a:pt x="219" y="561"/>
                  </a:lnTo>
                  <a:lnTo>
                    <a:pt x="219" y="556"/>
                  </a:lnTo>
                  <a:lnTo>
                    <a:pt x="239" y="556"/>
                  </a:lnTo>
                  <a:lnTo>
                    <a:pt x="239" y="561"/>
                  </a:lnTo>
                  <a:close/>
                  <a:moveTo>
                    <a:pt x="204" y="561"/>
                  </a:moveTo>
                  <a:lnTo>
                    <a:pt x="184" y="561"/>
                  </a:lnTo>
                  <a:lnTo>
                    <a:pt x="184" y="556"/>
                  </a:lnTo>
                  <a:lnTo>
                    <a:pt x="204" y="556"/>
                  </a:lnTo>
                  <a:lnTo>
                    <a:pt x="204" y="561"/>
                  </a:lnTo>
                  <a:close/>
                  <a:moveTo>
                    <a:pt x="169" y="561"/>
                  </a:moveTo>
                  <a:lnTo>
                    <a:pt x="149" y="561"/>
                  </a:lnTo>
                  <a:lnTo>
                    <a:pt x="149" y="556"/>
                  </a:lnTo>
                  <a:lnTo>
                    <a:pt x="169" y="556"/>
                  </a:lnTo>
                  <a:lnTo>
                    <a:pt x="169" y="561"/>
                  </a:lnTo>
                  <a:close/>
                  <a:moveTo>
                    <a:pt x="134" y="561"/>
                  </a:moveTo>
                  <a:lnTo>
                    <a:pt x="114" y="561"/>
                  </a:lnTo>
                  <a:lnTo>
                    <a:pt x="114" y="556"/>
                  </a:lnTo>
                  <a:lnTo>
                    <a:pt x="134" y="556"/>
                  </a:lnTo>
                  <a:lnTo>
                    <a:pt x="134" y="561"/>
                  </a:lnTo>
                  <a:close/>
                  <a:moveTo>
                    <a:pt x="99" y="561"/>
                  </a:moveTo>
                  <a:lnTo>
                    <a:pt x="79" y="561"/>
                  </a:lnTo>
                  <a:lnTo>
                    <a:pt x="79" y="556"/>
                  </a:lnTo>
                  <a:lnTo>
                    <a:pt x="99" y="556"/>
                  </a:lnTo>
                  <a:lnTo>
                    <a:pt x="99" y="561"/>
                  </a:lnTo>
                  <a:close/>
                  <a:moveTo>
                    <a:pt x="64" y="561"/>
                  </a:moveTo>
                  <a:lnTo>
                    <a:pt x="44" y="561"/>
                  </a:lnTo>
                  <a:lnTo>
                    <a:pt x="44" y="556"/>
                  </a:lnTo>
                  <a:lnTo>
                    <a:pt x="64" y="556"/>
                  </a:lnTo>
                  <a:lnTo>
                    <a:pt x="64" y="561"/>
                  </a:lnTo>
                  <a:close/>
                  <a:moveTo>
                    <a:pt x="29" y="561"/>
                  </a:moveTo>
                  <a:lnTo>
                    <a:pt x="9" y="561"/>
                  </a:lnTo>
                  <a:lnTo>
                    <a:pt x="9" y="556"/>
                  </a:lnTo>
                  <a:lnTo>
                    <a:pt x="29" y="556"/>
                  </a:lnTo>
                  <a:lnTo>
                    <a:pt x="29" y="561"/>
                  </a:lnTo>
                  <a:close/>
                </a:path>
              </a:pathLst>
            </a:custGeom>
            <a:solidFill>
              <a:srgbClr val="000000"/>
            </a:solidFill>
            <a:ln w="0" cap="flat">
              <a:solidFill>
                <a:srgbClr val="000000"/>
              </a:solidFill>
              <a:prstDash val="lgDashDot"/>
              <a:round/>
              <a:headEnd/>
              <a:tailEnd/>
            </a:ln>
          </p:spPr>
          <p:txBody>
            <a:bodyPr/>
            <a:lstStyle/>
            <a:p>
              <a:endParaRPr lang="zh-CN" altLang="en-US"/>
            </a:p>
          </p:txBody>
        </p:sp>
        <p:sp>
          <p:nvSpPr>
            <p:cNvPr id="25" name="Rectangle 14"/>
            <p:cNvSpPr>
              <a:spLocks noChangeArrowheads="1"/>
            </p:cNvSpPr>
            <p:nvPr/>
          </p:nvSpPr>
          <p:spPr bwMode="auto">
            <a:xfrm>
              <a:off x="2555776" y="3501008"/>
              <a:ext cx="1440160" cy="215444"/>
            </a:xfrm>
            <a:prstGeom prst="rect">
              <a:avLst/>
            </a:prstGeom>
            <a:noFill/>
            <a:ln w="9525">
              <a:noFill/>
              <a:miter lim="800000"/>
              <a:headEnd/>
              <a:tailEnd/>
            </a:ln>
          </p:spPr>
          <p:txBody>
            <a:bodyPr wrap="square" lIns="0" tIns="0" rIns="0" bIns="0">
              <a:spAutoFit/>
            </a:bodyPr>
            <a:lstStyle/>
            <a:p>
              <a:r>
                <a:rPr lang="en-US" sz="1400" b="1" dirty="0" smtClean="0"/>
                <a:t>Fixed Network</a:t>
              </a:r>
              <a:endParaRPr lang="en-US" sz="4400" dirty="0">
                <a:solidFill>
                  <a:schemeClr val="tx1"/>
                </a:solidFill>
              </a:endParaRPr>
            </a:p>
          </p:txBody>
        </p:sp>
        <p:sp>
          <p:nvSpPr>
            <p:cNvPr id="32" name="Freeform 21"/>
            <p:cNvSpPr>
              <a:spLocks noEditPoints="1"/>
            </p:cNvSpPr>
            <p:nvPr/>
          </p:nvSpPr>
          <p:spPr bwMode="auto">
            <a:xfrm>
              <a:off x="2483768" y="1412776"/>
              <a:ext cx="4896544" cy="1939925"/>
            </a:xfrm>
            <a:custGeom>
              <a:avLst/>
              <a:gdLst>
                <a:gd name="T0" fmla="*/ 13747437 w 2945"/>
                <a:gd name="T1" fmla="*/ 2147483647 h 1097"/>
                <a:gd name="T2" fmla="*/ 13747437 w 2945"/>
                <a:gd name="T3" fmla="*/ 2147483647 h 1097"/>
                <a:gd name="T4" fmla="*/ 0 w 2945"/>
                <a:gd name="T5" fmla="*/ 2147483647 h 1097"/>
                <a:gd name="T6" fmla="*/ 0 w 2945"/>
                <a:gd name="T7" fmla="*/ 1788762578 h 1097"/>
                <a:gd name="T8" fmla="*/ 0 w 2945"/>
                <a:gd name="T9" fmla="*/ 1460404334 h 1097"/>
                <a:gd name="T10" fmla="*/ 13747437 w 2945"/>
                <a:gd name="T11" fmla="*/ 1025723393 h 1097"/>
                <a:gd name="T12" fmla="*/ 13747437 w 2945"/>
                <a:gd name="T13" fmla="*/ 528497803 h 1097"/>
                <a:gd name="T14" fmla="*/ 0 w 2945"/>
                <a:gd name="T15" fmla="*/ 90688386 h 1097"/>
                <a:gd name="T16" fmla="*/ 222696542 w 2945"/>
                <a:gd name="T17" fmla="*/ 15636114 h 1097"/>
                <a:gd name="T18" fmla="*/ 607604806 w 2945"/>
                <a:gd name="T19" fmla="*/ 0 h 1097"/>
                <a:gd name="T20" fmla="*/ 937526767 w 2945"/>
                <a:gd name="T21" fmla="*/ 0 h 1097"/>
                <a:gd name="T22" fmla="*/ 1223458733 w 2945"/>
                <a:gd name="T23" fmla="*/ 0 h 1097"/>
                <a:gd name="T24" fmla="*/ 1608368551 w 2945"/>
                <a:gd name="T25" fmla="*/ 15636114 h 1097"/>
                <a:gd name="T26" fmla="*/ 2048263533 w 2945"/>
                <a:gd name="T27" fmla="*/ 15636114 h 1097"/>
                <a:gd name="T28" fmla="*/ 2147483647 w 2945"/>
                <a:gd name="T29" fmla="*/ 0 h 1097"/>
                <a:gd name="T30" fmla="*/ 2147483647 w 2945"/>
                <a:gd name="T31" fmla="*/ 0 h 1097"/>
                <a:gd name="T32" fmla="*/ 2147483647 w 2945"/>
                <a:gd name="T33" fmla="*/ 0 h 1097"/>
                <a:gd name="T34" fmla="*/ 2147483647 w 2945"/>
                <a:gd name="T35" fmla="*/ 15636114 h 1097"/>
                <a:gd name="T36" fmla="*/ 2147483647 w 2945"/>
                <a:gd name="T37" fmla="*/ 15636114 h 1097"/>
                <a:gd name="T38" fmla="*/ 2147483647 w 2945"/>
                <a:gd name="T39" fmla="*/ 0 h 1097"/>
                <a:gd name="T40" fmla="*/ 2147483647 w 2945"/>
                <a:gd name="T41" fmla="*/ 0 h 1097"/>
                <a:gd name="T42" fmla="*/ 2147483647 w 2945"/>
                <a:gd name="T43" fmla="*/ 0 h 1097"/>
                <a:gd name="T44" fmla="*/ 2147483647 w 2945"/>
                <a:gd name="T45" fmla="*/ 15636114 h 1097"/>
                <a:gd name="T46" fmla="*/ 2147483647 w 2945"/>
                <a:gd name="T47" fmla="*/ 15636114 h 1097"/>
                <a:gd name="T48" fmla="*/ 2147483647 w 2945"/>
                <a:gd name="T49" fmla="*/ 0 h 1097"/>
                <a:gd name="T50" fmla="*/ 2147483647 w 2945"/>
                <a:gd name="T51" fmla="*/ 0 h 1097"/>
                <a:gd name="T52" fmla="*/ 2147483647 w 2945"/>
                <a:gd name="T53" fmla="*/ 0 h 1097"/>
                <a:gd name="T54" fmla="*/ 2147483647 w 2945"/>
                <a:gd name="T55" fmla="*/ 15636114 h 1097"/>
                <a:gd name="T56" fmla="*/ 2147483647 w 2945"/>
                <a:gd name="T57" fmla="*/ 15636114 h 1097"/>
                <a:gd name="T58" fmla="*/ 2147483647 w 2945"/>
                <a:gd name="T59" fmla="*/ 0 h 1097"/>
                <a:gd name="T60" fmla="*/ 2147483647 w 2945"/>
                <a:gd name="T61" fmla="*/ 134470220 h 1097"/>
                <a:gd name="T62" fmla="*/ 2147483647 w 2945"/>
                <a:gd name="T63" fmla="*/ 572279610 h 1097"/>
                <a:gd name="T64" fmla="*/ 2147483647 w 2945"/>
                <a:gd name="T65" fmla="*/ 944416344 h 1097"/>
                <a:gd name="T66" fmla="*/ 2147483647 w 2945"/>
                <a:gd name="T67" fmla="*/ 1272772820 h 1097"/>
                <a:gd name="T68" fmla="*/ 2147483647 w 2945"/>
                <a:gd name="T69" fmla="*/ 1707455529 h 1097"/>
                <a:gd name="T70" fmla="*/ 2147483647 w 2945"/>
                <a:gd name="T71" fmla="*/ 2147483647 h 1097"/>
                <a:gd name="T72" fmla="*/ 2147483647 w 2945"/>
                <a:gd name="T73" fmla="*/ 2147483647 h 1097"/>
                <a:gd name="T74" fmla="*/ 2147483647 w 2945"/>
                <a:gd name="T75" fmla="*/ 2147483647 h 1097"/>
                <a:gd name="T76" fmla="*/ 2147483647 w 2945"/>
                <a:gd name="T77" fmla="*/ 2147483647 h 1097"/>
                <a:gd name="T78" fmla="*/ 2147483647 w 2945"/>
                <a:gd name="T79" fmla="*/ 2147483647 h 1097"/>
                <a:gd name="T80" fmla="*/ 2147483647 w 2945"/>
                <a:gd name="T81" fmla="*/ 2147483647 h 1097"/>
                <a:gd name="T82" fmla="*/ 2147483647 w 2945"/>
                <a:gd name="T83" fmla="*/ 2147483647 h 1097"/>
                <a:gd name="T84" fmla="*/ 2147483647 w 2945"/>
                <a:gd name="T85" fmla="*/ 2147483647 h 1097"/>
                <a:gd name="T86" fmla="*/ 2147483647 w 2945"/>
                <a:gd name="T87" fmla="*/ 2147483647 h 1097"/>
                <a:gd name="T88" fmla="*/ 2147483647 w 2945"/>
                <a:gd name="T89" fmla="*/ 2147483647 h 1097"/>
                <a:gd name="T90" fmla="*/ 2147483647 w 2945"/>
                <a:gd name="T91" fmla="*/ 2147483647 h 1097"/>
                <a:gd name="T92" fmla="*/ 2147483647 w 2945"/>
                <a:gd name="T93" fmla="*/ 2147483647 h 1097"/>
                <a:gd name="T94" fmla="*/ 2147483647 w 2945"/>
                <a:gd name="T95" fmla="*/ 2147483647 h 1097"/>
                <a:gd name="T96" fmla="*/ 2147483647 w 2945"/>
                <a:gd name="T97" fmla="*/ 2147483647 h 1097"/>
                <a:gd name="T98" fmla="*/ 2147483647 w 2945"/>
                <a:gd name="T99" fmla="*/ 2147483647 h 1097"/>
                <a:gd name="T100" fmla="*/ 2147483647 w 2945"/>
                <a:gd name="T101" fmla="*/ 2147483647 h 1097"/>
                <a:gd name="T102" fmla="*/ 2147483647 w 2945"/>
                <a:gd name="T103" fmla="*/ 2147483647 h 1097"/>
                <a:gd name="T104" fmla="*/ 2147483647 w 2945"/>
                <a:gd name="T105" fmla="*/ 2147483647 h 1097"/>
                <a:gd name="T106" fmla="*/ 2147483647 w 2945"/>
                <a:gd name="T107" fmla="*/ 2147483647 h 1097"/>
                <a:gd name="T108" fmla="*/ 2147483647 w 2945"/>
                <a:gd name="T109" fmla="*/ 2147483647 h 1097"/>
                <a:gd name="T110" fmla="*/ 1855809452 w 2945"/>
                <a:gd name="T111" fmla="*/ 2147483647 h 1097"/>
                <a:gd name="T112" fmla="*/ 1470900877 w 2945"/>
                <a:gd name="T113" fmla="*/ 2147483647 h 1097"/>
                <a:gd name="T114" fmla="*/ 1140979123 w 2945"/>
                <a:gd name="T115" fmla="*/ 2147483647 h 1097"/>
                <a:gd name="T116" fmla="*/ 855046950 w 2945"/>
                <a:gd name="T117" fmla="*/ 2147483647 h 1097"/>
                <a:gd name="T118" fmla="*/ 470138790 w 2945"/>
                <a:gd name="T119" fmla="*/ 2147483647 h 1097"/>
                <a:gd name="T120" fmla="*/ 30242371 w 2945"/>
                <a:gd name="T121" fmla="*/ 2147483647 h 109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2945"/>
                <a:gd name="T184" fmla="*/ 0 h 1097"/>
                <a:gd name="T185" fmla="*/ 2945 w 2945"/>
                <a:gd name="T186" fmla="*/ 1097 h 109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2945" h="1097">
                  <a:moveTo>
                    <a:pt x="0" y="1094"/>
                  </a:moveTo>
                  <a:lnTo>
                    <a:pt x="0" y="1075"/>
                  </a:lnTo>
                  <a:lnTo>
                    <a:pt x="5" y="1075"/>
                  </a:lnTo>
                  <a:lnTo>
                    <a:pt x="5" y="1094"/>
                  </a:lnTo>
                  <a:lnTo>
                    <a:pt x="0" y="1094"/>
                  </a:lnTo>
                  <a:close/>
                  <a:moveTo>
                    <a:pt x="0" y="1060"/>
                  </a:moveTo>
                  <a:lnTo>
                    <a:pt x="0" y="1040"/>
                  </a:lnTo>
                  <a:lnTo>
                    <a:pt x="5" y="1040"/>
                  </a:lnTo>
                  <a:lnTo>
                    <a:pt x="5" y="1060"/>
                  </a:lnTo>
                  <a:lnTo>
                    <a:pt x="0" y="1060"/>
                  </a:lnTo>
                  <a:close/>
                  <a:moveTo>
                    <a:pt x="0" y="1025"/>
                  </a:moveTo>
                  <a:lnTo>
                    <a:pt x="0" y="1005"/>
                  </a:lnTo>
                  <a:lnTo>
                    <a:pt x="5" y="1005"/>
                  </a:lnTo>
                  <a:lnTo>
                    <a:pt x="5" y="1025"/>
                  </a:lnTo>
                  <a:lnTo>
                    <a:pt x="0" y="1025"/>
                  </a:lnTo>
                  <a:close/>
                  <a:moveTo>
                    <a:pt x="0" y="990"/>
                  </a:moveTo>
                  <a:lnTo>
                    <a:pt x="0" y="970"/>
                  </a:lnTo>
                  <a:lnTo>
                    <a:pt x="5" y="970"/>
                  </a:lnTo>
                  <a:lnTo>
                    <a:pt x="5" y="990"/>
                  </a:lnTo>
                  <a:lnTo>
                    <a:pt x="0" y="990"/>
                  </a:lnTo>
                  <a:close/>
                  <a:moveTo>
                    <a:pt x="0" y="955"/>
                  </a:moveTo>
                  <a:lnTo>
                    <a:pt x="0" y="935"/>
                  </a:lnTo>
                  <a:lnTo>
                    <a:pt x="5" y="935"/>
                  </a:lnTo>
                  <a:lnTo>
                    <a:pt x="5" y="955"/>
                  </a:lnTo>
                  <a:lnTo>
                    <a:pt x="0" y="955"/>
                  </a:lnTo>
                  <a:close/>
                  <a:moveTo>
                    <a:pt x="0" y="920"/>
                  </a:moveTo>
                  <a:lnTo>
                    <a:pt x="0" y="900"/>
                  </a:lnTo>
                  <a:lnTo>
                    <a:pt x="5" y="900"/>
                  </a:lnTo>
                  <a:lnTo>
                    <a:pt x="5" y="920"/>
                  </a:lnTo>
                  <a:lnTo>
                    <a:pt x="0" y="920"/>
                  </a:lnTo>
                  <a:close/>
                  <a:moveTo>
                    <a:pt x="0" y="885"/>
                  </a:moveTo>
                  <a:lnTo>
                    <a:pt x="0" y="865"/>
                  </a:lnTo>
                  <a:lnTo>
                    <a:pt x="5" y="865"/>
                  </a:lnTo>
                  <a:lnTo>
                    <a:pt x="5" y="885"/>
                  </a:lnTo>
                  <a:lnTo>
                    <a:pt x="0" y="885"/>
                  </a:lnTo>
                  <a:close/>
                  <a:moveTo>
                    <a:pt x="0" y="851"/>
                  </a:moveTo>
                  <a:lnTo>
                    <a:pt x="0" y="831"/>
                  </a:lnTo>
                  <a:lnTo>
                    <a:pt x="5" y="831"/>
                  </a:lnTo>
                  <a:lnTo>
                    <a:pt x="5" y="851"/>
                  </a:lnTo>
                  <a:lnTo>
                    <a:pt x="0" y="851"/>
                  </a:lnTo>
                  <a:close/>
                  <a:moveTo>
                    <a:pt x="0" y="816"/>
                  </a:moveTo>
                  <a:lnTo>
                    <a:pt x="0" y="796"/>
                  </a:lnTo>
                  <a:lnTo>
                    <a:pt x="5" y="796"/>
                  </a:lnTo>
                  <a:lnTo>
                    <a:pt x="5" y="816"/>
                  </a:lnTo>
                  <a:lnTo>
                    <a:pt x="0" y="816"/>
                  </a:lnTo>
                  <a:close/>
                  <a:moveTo>
                    <a:pt x="0" y="781"/>
                  </a:moveTo>
                  <a:lnTo>
                    <a:pt x="0" y="761"/>
                  </a:lnTo>
                  <a:lnTo>
                    <a:pt x="5" y="761"/>
                  </a:lnTo>
                  <a:lnTo>
                    <a:pt x="5" y="781"/>
                  </a:lnTo>
                  <a:lnTo>
                    <a:pt x="0" y="781"/>
                  </a:lnTo>
                  <a:close/>
                  <a:moveTo>
                    <a:pt x="0" y="746"/>
                  </a:moveTo>
                  <a:lnTo>
                    <a:pt x="0" y="726"/>
                  </a:lnTo>
                  <a:lnTo>
                    <a:pt x="5" y="726"/>
                  </a:lnTo>
                  <a:lnTo>
                    <a:pt x="5" y="746"/>
                  </a:lnTo>
                  <a:lnTo>
                    <a:pt x="0" y="746"/>
                  </a:lnTo>
                  <a:close/>
                  <a:moveTo>
                    <a:pt x="0" y="711"/>
                  </a:moveTo>
                  <a:lnTo>
                    <a:pt x="0" y="691"/>
                  </a:lnTo>
                  <a:lnTo>
                    <a:pt x="5" y="691"/>
                  </a:lnTo>
                  <a:lnTo>
                    <a:pt x="5" y="711"/>
                  </a:lnTo>
                  <a:lnTo>
                    <a:pt x="0" y="711"/>
                  </a:lnTo>
                  <a:close/>
                  <a:moveTo>
                    <a:pt x="0" y="676"/>
                  </a:moveTo>
                  <a:lnTo>
                    <a:pt x="0" y="656"/>
                  </a:lnTo>
                  <a:lnTo>
                    <a:pt x="5" y="656"/>
                  </a:lnTo>
                  <a:lnTo>
                    <a:pt x="5" y="676"/>
                  </a:lnTo>
                  <a:lnTo>
                    <a:pt x="0" y="676"/>
                  </a:lnTo>
                  <a:close/>
                  <a:moveTo>
                    <a:pt x="0" y="642"/>
                  </a:moveTo>
                  <a:lnTo>
                    <a:pt x="0" y="622"/>
                  </a:lnTo>
                  <a:lnTo>
                    <a:pt x="5" y="622"/>
                  </a:lnTo>
                  <a:lnTo>
                    <a:pt x="5" y="642"/>
                  </a:lnTo>
                  <a:lnTo>
                    <a:pt x="0" y="642"/>
                  </a:lnTo>
                  <a:close/>
                  <a:moveTo>
                    <a:pt x="0" y="607"/>
                  </a:moveTo>
                  <a:lnTo>
                    <a:pt x="0" y="587"/>
                  </a:lnTo>
                  <a:lnTo>
                    <a:pt x="5" y="587"/>
                  </a:lnTo>
                  <a:lnTo>
                    <a:pt x="5" y="607"/>
                  </a:lnTo>
                  <a:lnTo>
                    <a:pt x="0" y="607"/>
                  </a:lnTo>
                  <a:close/>
                  <a:moveTo>
                    <a:pt x="0" y="572"/>
                  </a:moveTo>
                  <a:lnTo>
                    <a:pt x="0" y="552"/>
                  </a:lnTo>
                  <a:lnTo>
                    <a:pt x="5" y="552"/>
                  </a:lnTo>
                  <a:lnTo>
                    <a:pt x="5" y="572"/>
                  </a:lnTo>
                  <a:lnTo>
                    <a:pt x="0" y="572"/>
                  </a:lnTo>
                  <a:close/>
                  <a:moveTo>
                    <a:pt x="0" y="537"/>
                  </a:moveTo>
                  <a:lnTo>
                    <a:pt x="0" y="517"/>
                  </a:lnTo>
                  <a:lnTo>
                    <a:pt x="5" y="517"/>
                  </a:lnTo>
                  <a:lnTo>
                    <a:pt x="5" y="537"/>
                  </a:lnTo>
                  <a:lnTo>
                    <a:pt x="0" y="537"/>
                  </a:lnTo>
                  <a:close/>
                  <a:moveTo>
                    <a:pt x="0" y="502"/>
                  </a:moveTo>
                  <a:lnTo>
                    <a:pt x="0" y="482"/>
                  </a:lnTo>
                  <a:lnTo>
                    <a:pt x="5" y="482"/>
                  </a:lnTo>
                  <a:lnTo>
                    <a:pt x="5" y="502"/>
                  </a:lnTo>
                  <a:lnTo>
                    <a:pt x="0" y="502"/>
                  </a:lnTo>
                  <a:close/>
                  <a:moveTo>
                    <a:pt x="0" y="467"/>
                  </a:moveTo>
                  <a:lnTo>
                    <a:pt x="0" y="447"/>
                  </a:lnTo>
                  <a:lnTo>
                    <a:pt x="5" y="447"/>
                  </a:lnTo>
                  <a:lnTo>
                    <a:pt x="5" y="467"/>
                  </a:lnTo>
                  <a:lnTo>
                    <a:pt x="0" y="467"/>
                  </a:lnTo>
                  <a:close/>
                  <a:moveTo>
                    <a:pt x="0" y="432"/>
                  </a:moveTo>
                  <a:lnTo>
                    <a:pt x="0" y="413"/>
                  </a:lnTo>
                  <a:lnTo>
                    <a:pt x="5" y="413"/>
                  </a:lnTo>
                  <a:lnTo>
                    <a:pt x="5" y="432"/>
                  </a:lnTo>
                  <a:lnTo>
                    <a:pt x="0" y="432"/>
                  </a:lnTo>
                  <a:close/>
                  <a:moveTo>
                    <a:pt x="0" y="398"/>
                  </a:moveTo>
                  <a:lnTo>
                    <a:pt x="0" y="378"/>
                  </a:lnTo>
                  <a:lnTo>
                    <a:pt x="5" y="378"/>
                  </a:lnTo>
                  <a:lnTo>
                    <a:pt x="5" y="398"/>
                  </a:lnTo>
                  <a:lnTo>
                    <a:pt x="0" y="398"/>
                  </a:lnTo>
                  <a:close/>
                  <a:moveTo>
                    <a:pt x="0" y="363"/>
                  </a:moveTo>
                  <a:lnTo>
                    <a:pt x="0" y="343"/>
                  </a:lnTo>
                  <a:lnTo>
                    <a:pt x="5" y="343"/>
                  </a:lnTo>
                  <a:lnTo>
                    <a:pt x="5" y="363"/>
                  </a:lnTo>
                  <a:lnTo>
                    <a:pt x="0" y="363"/>
                  </a:lnTo>
                  <a:close/>
                  <a:moveTo>
                    <a:pt x="0" y="328"/>
                  </a:moveTo>
                  <a:lnTo>
                    <a:pt x="0" y="308"/>
                  </a:lnTo>
                  <a:lnTo>
                    <a:pt x="5" y="308"/>
                  </a:lnTo>
                  <a:lnTo>
                    <a:pt x="5" y="328"/>
                  </a:lnTo>
                  <a:lnTo>
                    <a:pt x="0" y="328"/>
                  </a:lnTo>
                  <a:close/>
                  <a:moveTo>
                    <a:pt x="0" y="293"/>
                  </a:moveTo>
                  <a:lnTo>
                    <a:pt x="0" y="273"/>
                  </a:lnTo>
                  <a:lnTo>
                    <a:pt x="5" y="273"/>
                  </a:lnTo>
                  <a:lnTo>
                    <a:pt x="5" y="293"/>
                  </a:lnTo>
                  <a:lnTo>
                    <a:pt x="0" y="293"/>
                  </a:lnTo>
                  <a:close/>
                  <a:moveTo>
                    <a:pt x="0" y="258"/>
                  </a:moveTo>
                  <a:lnTo>
                    <a:pt x="0" y="238"/>
                  </a:lnTo>
                  <a:lnTo>
                    <a:pt x="5" y="238"/>
                  </a:lnTo>
                  <a:lnTo>
                    <a:pt x="5" y="258"/>
                  </a:lnTo>
                  <a:lnTo>
                    <a:pt x="0" y="258"/>
                  </a:lnTo>
                  <a:close/>
                  <a:moveTo>
                    <a:pt x="0" y="223"/>
                  </a:moveTo>
                  <a:lnTo>
                    <a:pt x="0" y="204"/>
                  </a:lnTo>
                  <a:lnTo>
                    <a:pt x="5" y="204"/>
                  </a:lnTo>
                  <a:lnTo>
                    <a:pt x="5" y="223"/>
                  </a:lnTo>
                  <a:lnTo>
                    <a:pt x="0" y="223"/>
                  </a:lnTo>
                  <a:close/>
                  <a:moveTo>
                    <a:pt x="0" y="189"/>
                  </a:moveTo>
                  <a:lnTo>
                    <a:pt x="0" y="169"/>
                  </a:lnTo>
                  <a:lnTo>
                    <a:pt x="5" y="169"/>
                  </a:lnTo>
                  <a:lnTo>
                    <a:pt x="5" y="189"/>
                  </a:lnTo>
                  <a:lnTo>
                    <a:pt x="0" y="189"/>
                  </a:lnTo>
                  <a:close/>
                  <a:moveTo>
                    <a:pt x="0" y="154"/>
                  </a:moveTo>
                  <a:lnTo>
                    <a:pt x="0" y="134"/>
                  </a:lnTo>
                  <a:lnTo>
                    <a:pt x="5" y="134"/>
                  </a:lnTo>
                  <a:lnTo>
                    <a:pt x="5" y="154"/>
                  </a:lnTo>
                  <a:lnTo>
                    <a:pt x="0" y="154"/>
                  </a:lnTo>
                  <a:close/>
                  <a:moveTo>
                    <a:pt x="0" y="119"/>
                  </a:moveTo>
                  <a:lnTo>
                    <a:pt x="0" y="99"/>
                  </a:lnTo>
                  <a:lnTo>
                    <a:pt x="5" y="99"/>
                  </a:lnTo>
                  <a:lnTo>
                    <a:pt x="5" y="119"/>
                  </a:lnTo>
                  <a:lnTo>
                    <a:pt x="0" y="119"/>
                  </a:lnTo>
                  <a:close/>
                  <a:moveTo>
                    <a:pt x="0" y="84"/>
                  </a:moveTo>
                  <a:lnTo>
                    <a:pt x="0" y="64"/>
                  </a:lnTo>
                  <a:lnTo>
                    <a:pt x="5" y="64"/>
                  </a:lnTo>
                  <a:lnTo>
                    <a:pt x="5" y="84"/>
                  </a:lnTo>
                  <a:lnTo>
                    <a:pt x="0" y="84"/>
                  </a:lnTo>
                  <a:close/>
                  <a:moveTo>
                    <a:pt x="0" y="49"/>
                  </a:moveTo>
                  <a:lnTo>
                    <a:pt x="0" y="29"/>
                  </a:lnTo>
                  <a:lnTo>
                    <a:pt x="5" y="29"/>
                  </a:lnTo>
                  <a:lnTo>
                    <a:pt x="5" y="49"/>
                  </a:lnTo>
                  <a:lnTo>
                    <a:pt x="0" y="49"/>
                  </a:lnTo>
                  <a:close/>
                  <a:moveTo>
                    <a:pt x="0" y="14"/>
                  </a:moveTo>
                  <a:lnTo>
                    <a:pt x="0" y="0"/>
                  </a:lnTo>
                  <a:lnTo>
                    <a:pt x="11" y="0"/>
                  </a:lnTo>
                  <a:lnTo>
                    <a:pt x="11" y="5"/>
                  </a:lnTo>
                  <a:lnTo>
                    <a:pt x="2" y="5"/>
                  </a:lnTo>
                  <a:lnTo>
                    <a:pt x="5" y="3"/>
                  </a:lnTo>
                  <a:lnTo>
                    <a:pt x="5" y="14"/>
                  </a:lnTo>
                  <a:lnTo>
                    <a:pt x="0" y="14"/>
                  </a:lnTo>
                  <a:close/>
                  <a:moveTo>
                    <a:pt x="26" y="0"/>
                  </a:moveTo>
                  <a:lnTo>
                    <a:pt x="46" y="0"/>
                  </a:lnTo>
                  <a:lnTo>
                    <a:pt x="46" y="5"/>
                  </a:lnTo>
                  <a:lnTo>
                    <a:pt x="26" y="5"/>
                  </a:lnTo>
                  <a:lnTo>
                    <a:pt x="26" y="0"/>
                  </a:lnTo>
                  <a:close/>
                  <a:moveTo>
                    <a:pt x="61" y="0"/>
                  </a:moveTo>
                  <a:lnTo>
                    <a:pt x="81" y="0"/>
                  </a:lnTo>
                  <a:lnTo>
                    <a:pt x="81" y="5"/>
                  </a:lnTo>
                  <a:lnTo>
                    <a:pt x="61" y="5"/>
                  </a:lnTo>
                  <a:lnTo>
                    <a:pt x="61" y="0"/>
                  </a:lnTo>
                  <a:close/>
                  <a:moveTo>
                    <a:pt x="96" y="0"/>
                  </a:moveTo>
                  <a:lnTo>
                    <a:pt x="116" y="0"/>
                  </a:lnTo>
                  <a:lnTo>
                    <a:pt x="116" y="5"/>
                  </a:lnTo>
                  <a:lnTo>
                    <a:pt x="96" y="5"/>
                  </a:lnTo>
                  <a:lnTo>
                    <a:pt x="96" y="0"/>
                  </a:lnTo>
                  <a:close/>
                  <a:moveTo>
                    <a:pt x="131" y="0"/>
                  </a:moveTo>
                  <a:lnTo>
                    <a:pt x="151" y="0"/>
                  </a:lnTo>
                  <a:lnTo>
                    <a:pt x="151" y="5"/>
                  </a:lnTo>
                  <a:lnTo>
                    <a:pt x="131" y="5"/>
                  </a:lnTo>
                  <a:lnTo>
                    <a:pt x="131" y="0"/>
                  </a:lnTo>
                  <a:close/>
                  <a:moveTo>
                    <a:pt x="166" y="0"/>
                  </a:moveTo>
                  <a:lnTo>
                    <a:pt x="186" y="0"/>
                  </a:lnTo>
                  <a:lnTo>
                    <a:pt x="186" y="5"/>
                  </a:lnTo>
                  <a:lnTo>
                    <a:pt x="166" y="5"/>
                  </a:lnTo>
                  <a:lnTo>
                    <a:pt x="166" y="0"/>
                  </a:lnTo>
                  <a:close/>
                  <a:moveTo>
                    <a:pt x="201" y="0"/>
                  </a:moveTo>
                  <a:lnTo>
                    <a:pt x="221" y="0"/>
                  </a:lnTo>
                  <a:lnTo>
                    <a:pt x="221" y="5"/>
                  </a:lnTo>
                  <a:lnTo>
                    <a:pt x="201" y="5"/>
                  </a:lnTo>
                  <a:lnTo>
                    <a:pt x="201" y="0"/>
                  </a:lnTo>
                  <a:close/>
                  <a:moveTo>
                    <a:pt x="236" y="0"/>
                  </a:moveTo>
                  <a:lnTo>
                    <a:pt x="256" y="0"/>
                  </a:lnTo>
                  <a:lnTo>
                    <a:pt x="256" y="5"/>
                  </a:lnTo>
                  <a:lnTo>
                    <a:pt x="236" y="5"/>
                  </a:lnTo>
                  <a:lnTo>
                    <a:pt x="236" y="0"/>
                  </a:lnTo>
                  <a:close/>
                  <a:moveTo>
                    <a:pt x="271" y="0"/>
                  </a:moveTo>
                  <a:lnTo>
                    <a:pt x="290" y="0"/>
                  </a:lnTo>
                  <a:lnTo>
                    <a:pt x="290" y="5"/>
                  </a:lnTo>
                  <a:lnTo>
                    <a:pt x="271" y="5"/>
                  </a:lnTo>
                  <a:lnTo>
                    <a:pt x="271" y="0"/>
                  </a:lnTo>
                  <a:close/>
                  <a:moveTo>
                    <a:pt x="306" y="0"/>
                  </a:moveTo>
                  <a:lnTo>
                    <a:pt x="325" y="0"/>
                  </a:lnTo>
                  <a:lnTo>
                    <a:pt x="325" y="5"/>
                  </a:lnTo>
                  <a:lnTo>
                    <a:pt x="306" y="5"/>
                  </a:lnTo>
                  <a:lnTo>
                    <a:pt x="306" y="0"/>
                  </a:lnTo>
                  <a:close/>
                  <a:moveTo>
                    <a:pt x="341" y="0"/>
                  </a:moveTo>
                  <a:lnTo>
                    <a:pt x="360" y="0"/>
                  </a:lnTo>
                  <a:lnTo>
                    <a:pt x="360" y="5"/>
                  </a:lnTo>
                  <a:lnTo>
                    <a:pt x="341" y="5"/>
                  </a:lnTo>
                  <a:lnTo>
                    <a:pt x="341" y="0"/>
                  </a:lnTo>
                  <a:close/>
                  <a:moveTo>
                    <a:pt x="375" y="0"/>
                  </a:moveTo>
                  <a:lnTo>
                    <a:pt x="395" y="0"/>
                  </a:lnTo>
                  <a:lnTo>
                    <a:pt x="395" y="5"/>
                  </a:lnTo>
                  <a:lnTo>
                    <a:pt x="375" y="5"/>
                  </a:lnTo>
                  <a:lnTo>
                    <a:pt x="375" y="0"/>
                  </a:lnTo>
                  <a:close/>
                  <a:moveTo>
                    <a:pt x="410" y="0"/>
                  </a:moveTo>
                  <a:lnTo>
                    <a:pt x="430" y="0"/>
                  </a:lnTo>
                  <a:lnTo>
                    <a:pt x="430" y="5"/>
                  </a:lnTo>
                  <a:lnTo>
                    <a:pt x="410" y="5"/>
                  </a:lnTo>
                  <a:lnTo>
                    <a:pt x="410" y="0"/>
                  </a:lnTo>
                  <a:close/>
                  <a:moveTo>
                    <a:pt x="445" y="0"/>
                  </a:moveTo>
                  <a:lnTo>
                    <a:pt x="465" y="0"/>
                  </a:lnTo>
                  <a:lnTo>
                    <a:pt x="465" y="5"/>
                  </a:lnTo>
                  <a:lnTo>
                    <a:pt x="445" y="5"/>
                  </a:lnTo>
                  <a:lnTo>
                    <a:pt x="445" y="0"/>
                  </a:lnTo>
                  <a:close/>
                  <a:moveTo>
                    <a:pt x="480" y="0"/>
                  </a:moveTo>
                  <a:lnTo>
                    <a:pt x="500" y="0"/>
                  </a:lnTo>
                  <a:lnTo>
                    <a:pt x="500" y="5"/>
                  </a:lnTo>
                  <a:lnTo>
                    <a:pt x="480" y="5"/>
                  </a:lnTo>
                  <a:lnTo>
                    <a:pt x="480" y="0"/>
                  </a:lnTo>
                  <a:close/>
                  <a:moveTo>
                    <a:pt x="515" y="0"/>
                  </a:moveTo>
                  <a:lnTo>
                    <a:pt x="535" y="0"/>
                  </a:lnTo>
                  <a:lnTo>
                    <a:pt x="535" y="5"/>
                  </a:lnTo>
                  <a:lnTo>
                    <a:pt x="515" y="5"/>
                  </a:lnTo>
                  <a:lnTo>
                    <a:pt x="515" y="0"/>
                  </a:lnTo>
                  <a:close/>
                  <a:moveTo>
                    <a:pt x="550" y="0"/>
                  </a:moveTo>
                  <a:lnTo>
                    <a:pt x="570" y="0"/>
                  </a:lnTo>
                  <a:lnTo>
                    <a:pt x="570" y="5"/>
                  </a:lnTo>
                  <a:lnTo>
                    <a:pt x="550" y="5"/>
                  </a:lnTo>
                  <a:lnTo>
                    <a:pt x="550" y="0"/>
                  </a:lnTo>
                  <a:close/>
                  <a:moveTo>
                    <a:pt x="585" y="0"/>
                  </a:moveTo>
                  <a:lnTo>
                    <a:pt x="605" y="0"/>
                  </a:lnTo>
                  <a:lnTo>
                    <a:pt x="605" y="5"/>
                  </a:lnTo>
                  <a:lnTo>
                    <a:pt x="585" y="5"/>
                  </a:lnTo>
                  <a:lnTo>
                    <a:pt x="585" y="0"/>
                  </a:lnTo>
                  <a:close/>
                  <a:moveTo>
                    <a:pt x="620" y="0"/>
                  </a:moveTo>
                  <a:lnTo>
                    <a:pt x="640" y="0"/>
                  </a:lnTo>
                  <a:lnTo>
                    <a:pt x="640" y="5"/>
                  </a:lnTo>
                  <a:lnTo>
                    <a:pt x="620" y="5"/>
                  </a:lnTo>
                  <a:lnTo>
                    <a:pt x="620" y="0"/>
                  </a:lnTo>
                  <a:close/>
                  <a:moveTo>
                    <a:pt x="655" y="0"/>
                  </a:moveTo>
                  <a:lnTo>
                    <a:pt x="675" y="0"/>
                  </a:lnTo>
                  <a:lnTo>
                    <a:pt x="675" y="5"/>
                  </a:lnTo>
                  <a:lnTo>
                    <a:pt x="655" y="5"/>
                  </a:lnTo>
                  <a:lnTo>
                    <a:pt x="655" y="0"/>
                  </a:lnTo>
                  <a:close/>
                  <a:moveTo>
                    <a:pt x="690" y="0"/>
                  </a:moveTo>
                  <a:lnTo>
                    <a:pt x="710" y="0"/>
                  </a:lnTo>
                  <a:lnTo>
                    <a:pt x="710" y="5"/>
                  </a:lnTo>
                  <a:lnTo>
                    <a:pt x="690" y="5"/>
                  </a:lnTo>
                  <a:lnTo>
                    <a:pt x="690" y="0"/>
                  </a:lnTo>
                  <a:close/>
                  <a:moveTo>
                    <a:pt x="725" y="0"/>
                  </a:moveTo>
                  <a:lnTo>
                    <a:pt x="745" y="0"/>
                  </a:lnTo>
                  <a:lnTo>
                    <a:pt x="745" y="5"/>
                  </a:lnTo>
                  <a:lnTo>
                    <a:pt x="725" y="5"/>
                  </a:lnTo>
                  <a:lnTo>
                    <a:pt x="725" y="0"/>
                  </a:lnTo>
                  <a:close/>
                  <a:moveTo>
                    <a:pt x="760" y="0"/>
                  </a:moveTo>
                  <a:lnTo>
                    <a:pt x="780" y="0"/>
                  </a:lnTo>
                  <a:lnTo>
                    <a:pt x="780" y="5"/>
                  </a:lnTo>
                  <a:lnTo>
                    <a:pt x="760" y="5"/>
                  </a:lnTo>
                  <a:lnTo>
                    <a:pt x="760" y="0"/>
                  </a:lnTo>
                  <a:close/>
                  <a:moveTo>
                    <a:pt x="795" y="0"/>
                  </a:moveTo>
                  <a:lnTo>
                    <a:pt x="815" y="0"/>
                  </a:lnTo>
                  <a:lnTo>
                    <a:pt x="815" y="5"/>
                  </a:lnTo>
                  <a:lnTo>
                    <a:pt x="795" y="5"/>
                  </a:lnTo>
                  <a:lnTo>
                    <a:pt x="795" y="0"/>
                  </a:lnTo>
                  <a:close/>
                  <a:moveTo>
                    <a:pt x="830" y="0"/>
                  </a:moveTo>
                  <a:lnTo>
                    <a:pt x="850" y="0"/>
                  </a:lnTo>
                  <a:lnTo>
                    <a:pt x="850" y="5"/>
                  </a:lnTo>
                  <a:lnTo>
                    <a:pt x="830" y="5"/>
                  </a:lnTo>
                  <a:lnTo>
                    <a:pt x="830" y="0"/>
                  </a:lnTo>
                  <a:close/>
                  <a:moveTo>
                    <a:pt x="865" y="0"/>
                  </a:moveTo>
                  <a:lnTo>
                    <a:pt x="885" y="0"/>
                  </a:lnTo>
                  <a:lnTo>
                    <a:pt x="885" y="5"/>
                  </a:lnTo>
                  <a:lnTo>
                    <a:pt x="865" y="5"/>
                  </a:lnTo>
                  <a:lnTo>
                    <a:pt x="865" y="0"/>
                  </a:lnTo>
                  <a:close/>
                  <a:moveTo>
                    <a:pt x="900" y="0"/>
                  </a:moveTo>
                  <a:lnTo>
                    <a:pt x="920" y="0"/>
                  </a:lnTo>
                  <a:lnTo>
                    <a:pt x="920" y="5"/>
                  </a:lnTo>
                  <a:lnTo>
                    <a:pt x="900" y="5"/>
                  </a:lnTo>
                  <a:lnTo>
                    <a:pt x="900" y="0"/>
                  </a:lnTo>
                  <a:close/>
                  <a:moveTo>
                    <a:pt x="935" y="0"/>
                  </a:moveTo>
                  <a:lnTo>
                    <a:pt x="955" y="0"/>
                  </a:lnTo>
                  <a:lnTo>
                    <a:pt x="955" y="5"/>
                  </a:lnTo>
                  <a:lnTo>
                    <a:pt x="935" y="5"/>
                  </a:lnTo>
                  <a:lnTo>
                    <a:pt x="935" y="0"/>
                  </a:lnTo>
                  <a:close/>
                  <a:moveTo>
                    <a:pt x="970" y="0"/>
                  </a:moveTo>
                  <a:lnTo>
                    <a:pt x="990" y="0"/>
                  </a:lnTo>
                  <a:lnTo>
                    <a:pt x="990" y="5"/>
                  </a:lnTo>
                  <a:lnTo>
                    <a:pt x="970" y="5"/>
                  </a:lnTo>
                  <a:lnTo>
                    <a:pt x="970" y="0"/>
                  </a:lnTo>
                  <a:close/>
                  <a:moveTo>
                    <a:pt x="1005" y="0"/>
                  </a:moveTo>
                  <a:lnTo>
                    <a:pt x="1025" y="0"/>
                  </a:lnTo>
                  <a:lnTo>
                    <a:pt x="1025" y="5"/>
                  </a:lnTo>
                  <a:lnTo>
                    <a:pt x="1005" y="5"/>
                  </a:lnTo>
                  <a:lnTo>
                    <a:pt x="1005" y="0"/>
                  </a:lnTo>
                  <a:close/>
                  <a:moveTo>
                    <a:pt x="1040" y="0"/>
                  </a:moveTo>
                  <a:lnTo>
                    <a:pt x="1060" y="0"/>
                  </a:lnTo>
                  <a:lnTo>
                    <a:pt x="1060" y="5"/>
                  </a:lnTo>
                  <a:lnTo>
                    <a:pt x="1040" y="5"/>
                  </a:lnTo>
                  <a:lnTo>
                    <a:pt x="1040" y="0"/>
                  </a:lnTo>
                  <a:close/>
                  <a:moveTo>
                    <a:pt x="1075" y="0"/>
                  </a:moveTo>
                  <a:lnTo>
                    <a:pt x="1095" y="0"/>
                  </a:lnTo>
                  <a:lnTo>
                    <a:pt x="1095" y="5"/>
                  </a:lnTo>
                  <a:lnTo>
                    <a:pt x="1075" y="5"/>
                  </a:lnTo>
                  <a:lnTo>
                    <a:pt x="1075" y="0"/>
                  </a:lnTo>
                  <a:close/>
                  <a:moveTo>
                    <a:pt x="1110" y="0"/>
                  </a:moveTo>
                  <a:lnTo>
                    <a:pt x="1130" y="0"/>
                  </a:lnTo>
                  <a:lnTo>
                    <a:pt x="1130" y="5"/>
                  </a:lnTo>
                  <a:lnTo>
                    <a:pt x="1110" y="5"/>
                  </a:lnTo>
                  <a:lnTo>
                    <a:pt x="1110" y="0"/>
                  </a:lnTo>
                  <a:close/>
                  <a:moveTo>
                    <a:pt x="1145" y="0"/>
                  </a:moveTo>
                  <a:lnTo>
                    <a:pt x="1165" y="0"/>
                  </a:lnTo>
                  <a:lnTo>
                    <a:pt x="1165" y="5"/>
                  </a:lnTo>
                  <a:lnTo>
                    <a:pt x="1145" y="5"/>
                  </a:lnTo>
                  <a:lnTo>
                    <a:pt x="1145" y="0"/>
                  </a:lnTo>
                  <a:close/>
                  <a:moveTo>
                    <a:pt x="1180" y="0"/>
                  </a:moveTo>
                  <a:lnTo>
                    <a:pt x="1200" y="0"/>
                  </a:lnTo>
                  <a:lnTo>
                    <a:pt x="1200" y="5"/>
                  </a:lnTo>
                  <a:lnTo>
                    <a:pt x="1180" y="5"/>
                  </a:lnTo>
                  <a:lnTo>
                    <a:pt x="1180" y="0"/>
                  </a:lnTo>
                  <a:close/>
                  <a:moveTo>
                    <a:pt x="1215" y="0"/>
                  </a:moveTo>
                  <a:lnTo>
                    <a:pt x="1235" y="0"/>
                  </a:lnTo>
                  <a:lnTo>
                    <a:pt x="1235" y="5"/>
                  </a:lnTo>
                  <a:lnTo>
                    <a:pt x="1215" y="5"/>
                  </a:lnTo>
                  <a:lnTo>
                    <a:pt x="1215" y="0"/>
                  </a:lnTo>
                  <a:close/>
                  <a:moveTo>
                    <a:pt x="1250" y="0"/>
                  </a:moveTo>
                  <a:lnTo>
                    <a:pt x="1270" y="0"/>
                  </a:lnTo>
                  <a:lnTo>
                    <a:pt x="1270" y="5"/>
                  </a:lnTo>
                  <a:lnTo>
                    <a:pt x="1250" y="5"/>
                  </a:lnTo>
                  <a:lnTo>
                    <a:pt x="1250" y="0"/>
                  </a:lnTo>
                  <a:close/>
                  <a:moveTo>
                    <a:pt x="1285" y="0"/>
                  </a:moveTo>
                  <a:lnTo>
                    <a:pt x="1305" y="0"/>
                  </a:lnTo>
                  <a:lnTo>
                    <a:pt x="1305" y="5"/>
                  </a:lnTo>
                  <a:lnTo>
                    <a:pt x="1285" y="5"/>
                  </a:lnTo>
                  <a:lnTo>
                    <a:pt x="1285" y="0"/>
                  </a:lnTo>
                  <a:close/>
                  <a:moveTo>
                    <a:pt x="1320" y="0"/>
                  </a:moveTo>
                  <a:lnTo>
                    <a:pt x="1340" y="0"/>
                  </a:lnTo>
                  <a:lnTo>
                    <a:pt x="1340" y="5"/>
                  </a:lnTo>
                  <a:lnTo>
                    <a:pt x="1320" y="5"/>
                  </a:lnTo>
                  <a:lnTo>
                    <a:pt x="1320" y="0"/>
                  </a:lnTo>
                  <a:close/>
                  <a:moveTo>
                    <a:pt x="1355" y="0"/>
                  </a:moveTo>
                  <a:lnTo>
                    <a:pt x="1375" y="0"/>
                  </a:lnTo>
                  <a:lnTo>
                    <a:pt x="1375" y="5"/>
                  </a:lnTo>
                  <a:lnTo>
                    <a:pt x="1355" y="5"/>
                  </a:lnTo>
                  <a:lnTo>
                    <a:pt x="1355" y="0"/>
                  </a:lnTo>
                  <a:close/>
                  <a:moveTo>
                    <a:pt x="1390" y="0"/>
                  </a:moveTo>
                  <a:lnTo>
                    <a:pt x="1410" y="0"/>
                  </a:lnTo>
                  <a:lnTo>
                    <a:pt x="1410" y="5"/>
                  </a:lnTo>
                  <a:lnTo>
                    <a:pt x="1390" y="5"/>
                  </a:lnTo>
                  <a:lnTo>
                    <a:pt x="1390" y="0"/>
                  </a:lnTo>
                  <a:close/>
                  <a:moveTo>
                    <a:pt x="1425" y="0"/>
                  </a:moveTo>
                  <a:lnTo>
                    <a:pt x="1445" y="0"/>
                  </a:lnTo>
                  <a:lnTo>
                    <a:pt x="1445" y="5"/>
                  </a:lnTo>
                  <a:lnTo>
                    <a:pt x="1425" y="5"/>
                  </a:lnTo>
                  <a:lnTo>
                    <a:pt x="1425" y="0"/>
                  </a:lnTo>
                  <a:close/>
                  <a:moveTo>
                    <a:pt x="1460" y="0"/>
                  </a:moveTo>
                  <a:lnTo>
                    <a:pt x="1480" y="0"/>
                  </a:lnTo>
                  <a:lnTo>
                    <a:pt x="1480" y="5"/>
                  </a:lnTo>
                  <a:lnTo>
                    <a:pt x="1460" y="5"/>
                  </a:lnTo>
                  <a:lnTo>
                    <a:pt x="1460" y="0"/>
                  </a:lnTo>
                  <a:close/>
                  <a:moveTo>
                    <a:pt x="1494" y="0"/>
                  </a:moveTo>
                  <a:lnTo>
                    <a:pt x="1515" y="0"/>
                  </a:lnTo>
                  <a:lnTo>
                    <a:pt x="1515" y="5"/>
                  </a:lnTo>
                  <a:lnTo>
                    <a:pt x="1494" y="5"/>
                  </a:lnTo>
                  <a:lnTo>
                    <a:pt x="1494" y="0"/>
                  </a:lnTo>
                  <a:close/>
                  <a:moveTo>
                    <a:pt x="1529" y="0"/>
                  </a:moveTo>
                  <a:lnTo>
                    <a:pt x="1549" y="0"/>
                  </a:lnTo>
                  <a:lnTo>
                    <a:pt x="1549" y="5"/>
                  </a:lnTo>
                  <a:lnTo>
                    <a:pt x="1529" y="5"/>
                  </a:lnTo>
                  <a:lnTo>
                    <a:pt x="1529" y="0"/>
                  </a:lnTo>
                  <a:close/>
                  <a:moveTo>
                    <a:pt x="1564" y="0"/>
                  </a:moveTo>
                  <a:lnTo>
                    <a:pt x="1584" y="0"/>
                  </a:lnTo>
                  <a:lnTo>
                    <a:pt x="1584" y="5"/>
                  </a:lnTo>
                  <a:lnTo>
                    <a:pt x="1564" y="5"/>
                  </a:lnTo>
                  <a:lnTo>
                    <a:pt x="1564" y="0"/>
                  </a:lnTo>
                  <a:close/>
                  <a:moveTo>
                    <a:pt x="1599" y="0"/>
                  </a:moveTo>
                  <a:lnTo>
                    <a:pt x="1619" y="0"/>
                  </a:lnTo>
                  <a:lnTo>
                    <a:pt x="1619" y="5"/>
                  </a:lnTo>
                  <a:lnTo>
                    <a:pt x="1599" y="5"/>
                  </a:lnTo>
                  <a:lnTo>
                    <a:pt x="1599" y="0"/>
                  </a:lnTo>
                  <a:close/>
                  <a:moveTo>
                    <a:pt x="1634" y="0"/>
                  </a:moveTo>
                  <a:lnTo>
                    <a:pt x="1654" y="0"/>
                  </a:lnTo>
                  <a:lnTo>
                    <a:pt x="1654" y="5"/>
                  </a:lnTo>
                  <a:lnTo>
                    <a:pt x="1634" y="5"/>
                  </a:lnTo>
                  <a:lnTo>
                    <a:pt x="1634" y="0"/>
                  </a:lnTo>
                  <a:close/>
                  <a:moveTo>
                    <a:pt x="1669" y="0"/>
                  </a:moveTo>
                  <a:lnTo>
                    <a:pt x="1689" y="0"/>
                  </a:lnTo>
                  <a:lnTo>
                    <a:pt x="1689" y="5"/>
                  </a:lnTo>
                  <a:lnTo>
                    <a:pt x="1669" y="5"/>
                  </a:lnTo>
                  <a:lnTo>
                    <a:pt x="1669" y="0"/>
                  </a:lnTo>
                  <a:close/>
                  <a:moveTo>
                    <a:pt x="1704" y="0"/>
                  </a:moveTo>
                  <a:lnTo>
                    <a:pt x="1724" y="0"/>
                  </a:lnTo>
                  <a:lnTo>
                    <a:pt x="1724" y="5"/>
                  </a:lnTo>
                  <a:lnTo>
                    <a:pt x="1704" y="5"/>
                  </a:lnTo>
                  <a:lnTo>
                    <a:pt x="1704" y="0"/>
                  </a:lnTo>
                  <a:close/>
                  <a:moveTo>
                    <a:pt x="1739" y="0"/>
                  </a:moveTo>
                  <a:lnTo>
                    <a:pt x="1759" y="0"/>
                  </a:lnTo>
                  <a:lnTo>
                    <a:pt x="1759" y="5"/>
                  </a:lnTo>
                  <a:lnTo>
                    <a:pt x="1739" y="5"/>
                  </a:lnTo>
                  <a:lnTo>
                    <a:pt x="1739" y="0"/>
                  </a:lnTo>
                  <a:close/>
                  <a:moveTo>
                    <a:pt x="1774" y="0"/>
                  </a:moveTo>
                  <a:lnTo>
                    <a:pt x="1794" y="0"/>
                  </a:lnTo>
                  <a:lnTo>
                    <a:pt x="1794" y="5"/>
                  </a:lnTo>
                  <a:lnTo>
                    <a:pt x="1774" y="5"/>
                  </a:lnTo>
                  <a:lnTo>
                    <a:pt x="1774" y="0"/>
                  </a:lnTo>
                  <a:close/>
                  <a:moveTo>
                    <a:pt x="1809" y="0"/>
                  </a:moveTo>
                  <a:lnTo>
                    <a:pt x="1829" y="0"/>
                  </a:lnTo>
                  <a:lnTo>
                    <a:pt x="1829" y="5"/>
                  </a:lnTo>
                  <a:lnTo>
                    <a:pt x="1809" y="5"/>
                  </a:lnTo>
                  <a:lnTo>
                    <a:pt x="1809" y="0"/>
                  </a:lnTo>
                  <a:close/>
                  <a:moveTo>
                    <a:pt x="1844" y="0"/>
                  </a:moveTo>
                  <a:lnTo>
                    <a:pt x="1864" y="0"/>
                  </a:lnTo>
                  <a:lnTo>
                    <a:pt x="1864" y="5"/>
                  </a:lnTo>
                  <a:lnTo>
                    <a:pt x="1844" y="5"/>
                  </a:lnTo>
                  <a:lnTo>
                    <a:pt x="1844" y="0"/>
                  </a:lnTo>
                  <a:close/>
                  <a:moveTo>
                    <a:pt x="1879" y="0"/>
                  </a:moveTo>
                  <a:lnTo>
                    <a:pt x="1899" y="0"/>
                  </a:lnTo>
                  <a:lnTo>
                    <a:pt x="1899" y="5"/>
                  </a:lnTo>
                  <a:lnTo>
                    <a:pt x="1879" y="5"/>
                  </a:lnTo>
                  <a:lnTo>
                    <a:pt x="1879" y="0"/>
                  </a:lnTo>
                  <a:close/>
                  <a:moveTo>
                    <a:pt x="1914" y="0"/>
                  </a:moveTo>
                  <a:lnTo>
                    <a:pt x="1934" y="0"/>
                  </a:lnTo>
                  <a:lnTo>
                    <a:pt x="1934" y="5"/>
                  </a:lnTo>
                  <a:lnTo>
                    <a:pt x="1914" y="5"/>
                  </a:lnTo>
                  <a:lnTo>
                    <a:pt x="1914" y="0"/>
                  </a:lnTo>
                  <a:close/>
                  <a:moveTo>
                    <a:pt x="1949" y="0"/>
                  </a:moveTo>
                  <a:lnTo>
                    <a:pt x="1969" y="0"/>
                  </a:lnTo>
                  <a:lnTo>
                    <a:pt x="1969" y="5"/>
                  </a:lnTo>
                  <a:lnTo>
                    <a:pt x="1949" y="5"/>
                  </a:lnTo>
                  <a:lnTo>
                    <a:pt x="1949" y="0"/>
                  </a:lnTo>
                  <a:close/>
                  <a:moveTo>
                    <a:pt x="1984" y="0"/>
                  </a:moveTo>
                  <a:lnTo>
                    <a:pt x="2004" y="0"/>
                  </a:lnTo>
                  <a:lnTo>
                    <a:pt x="2004" y="5"/>
                  </a:lnTo>
                  <a:lnTo>
                    <a:pt x="1984" y="5"/>
                  </a:lnTo>
                  <a:lnTo>
                    <a:pt x="1984" y="0"/>
                  </a:lnTo>
                  <a:close/>
                  <a:moveTo>
                    <a:pt x="2019" y="0"/>
                  </a:moveTo>
                  <a:lnTo>
                    <a:pt x="2039" y="0"/>
                  </a:lnTo>
                  <a:lnTo>
                    <a:pt x="2039" y="5"/>
                  </a:lnTo>
                  <a:lnTo>
                    <a:pt x="2019" y="5"/>
                  </a:lnTo>
                  <a:lnTo>
                    <a:pt x="2019" y="0"/>
                  </a:lnTo>
                  <a:close/>
                  <a:moveTo>
                    <a:pt x="2054" y="0"/>
                  </a:moveTo>
                  <a:lnTo>
                    <a:pt x="2074" y="0"/>
                  </a:lnTo>
                  <a:lnTo>
                    <a:pt x="2074" y="5"/>
                  </a:lnTo>
                  <a:lnTo>
                    <a:pt x="2054" y="5"/>
                  </a:lnTo>
                  <a:lnTo>
                    <a:pt x="2054" y="0"/>
                  </a:lnTo>
                  <a:close/>
                  <a:moveTo>
                    <a:pt x="2089" y="0"/>
                  </a:moveTo>
                  <a:lnTo>
                    <a:pt x="2109" y="0"/>
                  </a:lnTo>
                  <a:lnTo>
                    <a:pt x="2109" y="5"/>
                  </a:lnTo>
                  <a:lnTo>
                    <a:pt x="2089" y="5"/>
                  </a:lnTo>
                  <a:lnTo>
                    <a:pt x="2089" y="0"/>
                  </a:lnTo>
                  <a:close/>
                  <a:moveTo>
                    <a:pt x="2124" y="0"/>
                  </a:moveTo>
                  <a:lnTo>
                    <a:pt x="2144" y="0"/>
                  </a:lnTo>
                  <a:lnTo>
                    <a:pt x="2144" y="5"/>
                  </a:lnTo>
                  <a:lnTo>
                    <a:pt x="2124" y="5"/>
                  </a:lnTo>
                  <a:lnTo>
                    <a:pt x="2124" y="0"/>
                  </a:lnTo>
                  <a:close/>
                  <a:moveTo>
                    <a:pt x="2159" y="0"/>
                  </a:moveTo>
                  <a:lnTo>
                    <a:pt x="2179" y="0"/>
                  </a:lnTo>
                  <a:lnTo>
                    <a:pt x="2179" y="5"/>
                  </a:lnTo>
                  <a:lnTo>
                    <a:pt x="2159" y="5"/>
                  </a:lnTo>
                  <a:lnTo>
                    <a:pt x="2159" y="0"/>
                  </a:lnTo>
                  <a:close/>
                  <a:moveTo>
                    <a:pt x="2194" y="0"/>
                  </a:moveTo>
                  <a:lnTo>
                    <a:pt x="2214" y="0"/>
                  </a:lnTo>
                  <a:lnTo>
                    <a:pt x="2214" y="5"/>
                  </a:lnTo>
                  <a:lnTo>
                    <a:pt x="2194" y="5"/>
                  </a:lnTo>
                  <a:lnTo>
                    <a:pt x="2194" y="0"/>
                  </a:lnTo>
                  <a:close/>
                  <a:moveTo>
                    <a:pt x="2229" y="0"/>
                  </a:moveTo>
                  <a:lnTo>
                    <a:pt x="2249" y="0"/>
                  </a:lnTo>
                  <a:lnTo>
                    <a:pt x="2249" y="5"/>
                  </a:lnTo>
                  <a:lnTo>
                    <a:pt x="2229" y="5"/>
                  </a:lnTo>
                  <a:lnTo>
                    <a:pt x="2229" y="0"/>
                  </a:lnTo>
                  <a:close/>
                  <a:moveTo>
                    <a:pt x="2264" y="0"/>
                  </a:moveTo>
                  <a:lnTo>
                    <a:pt x="2284" y="0"/>
                  </a:lnTo>
                  <a:lnTo>
                    <a:pt x="2284" y="5"/>
                  </a:lnTo>
                  <a:lnTo>
                    <a:pt x="2264" y="5"/>
                  </a:lnTo>
                  <a:lnTo>
                    <a:pt x="2264" y="0"/>
                  </a:lnTo>
                  <a:close/>
                  <a:moveTo>
                    <a:pt x="2299" y="0"/>
                  </a:moveTo>
                  <a:lnTo>
                    <a:pt x="2319" y="0"/>
                  </a:lnTo>
                  <a:lnTo>
                    <a:pt x="2319" y="5"/>
                  </a:lnTo>
                  <a:lnTo>
                    <a:pt x="2299" y="5"/>
                  </a:lnTo>
                  <a:lnTo>
                    <a:pt x="2299" y="0"/>
                  </a:lnTo>
                  <a:close/>
                  <a:moveTo>
                    <a:pt x="2334" y="0"/>
                  </a:moveTo>
                  <a:lnTo>
                    <a:pt x="2354" y="0"/>
                  </a:lnTo>
                  <a:lnTo>
                    <a:pt x="2354" y="5"/>
                  </a:lnTo>
                  <a:lnTo>
                    <a:pt x="2334" y="5"/>
                  </a:lnTo>
                  <a:lnTo>
                    <a:pt x="2334" y="0"/>
                  </a:lnTo>
                  <a:close/>
                  <a:moveTo>
                    <a:pt x="2369" y="0"/>
                  </a:moveTo>
                  <a:lnTo>
                    <a:pt x="2389" y="0"/>
                  </a:lnTo>
                  <a:lnTo>
                    <a:pt x="2389" y="5"/>
                  </a:lnTo>
                  <a:lnTo>
                    <a:pt x="2369" y="5"/>
                  </a:lnTo>
                  <a:lnTo>
                    <a:pt x="2369" y="0"/>
                  </a:lnTo>
                  <a:close/>
                  <a:moveTo>
                    <a:pt x="2404" y="0"/>
                  </a:moveTo>
                  <a:lnTo>
                    <a:pt x="2424" y="0"/>
                  </a:lnTo>
                  <a:lnTo>
                    <a:pt x="2424" y="5"/>
                  </a:lnTo>
                  <a:lnTo>
                    <a:pt x="2404" y="5"/>
                  </a:lnTo>
                  <a:lnTo>
                    <a:pt x="2404" y="0"/>
                  </a:lnTo>
                  <a:close/>
                  <a:moveTo>
                    <a:pt x="2439" y="0"/>
                  </a:moveTo>
                  <a:lnTo>
                    <a:pt x="2459" y="0"/>
                  </a:lnTo>
                  <a:lnTo>
                    <a:pt x="2459" y="5"/>
                  </a:lnTo>
                  <a:lnTo>
                    <a:pt x="2439" y="5"/>
                  </a:lnTo>
                  <a:lnTo>
                    <a:pt x="2439" y="0"/>
                  </a:lnTo>
                  <a:close/>
                  <a:moveTo>
                    <a:pt x="2474" y="0"/>
                  </a:moveTo>
                  <a:lnTo>
                    <a:pt x="2494" y="0"/>
                  </a:lnTo>
                  <a:lnTo>
                    <a:pt x="2494" y="5"/>
                  </a:lnTo>
                  <a:lnTo>
                    <a:pt x="2474" y="5"/>
                  </a:lnTo>
                  <a:lnTo>
                    <a:pt x="2474" y="0"/>
                  </a:lnTo>
                  <a:close/>
                  <a:moveTo>
                    <a:pt x="2509" y="0"/>
                  </a:moveTo>
                  <a:lnTo>
                    <a:pt x="2529" y="0"/>
                  </a:lnTo>
                  <a:lnTo>
                    <a:pt x="2529" y="5"/>
                  </a:lnTo>
                  <a:lnTo>
                    <a:pt x="2509" y="5"/>
                  </a:lnTo>
                  <a:lnTo>
                    <a:pt x="2509" y="0"/>
                  </a:lnTo>
                  <a:close/>
                  <a:moveTo>
                    <a:pt x="2544" y="0"/>
                  </a:moveTo>
                  <a:lnTo>
                    <a:pt x="2564" y="0"/>
                  </a:lnTo>
                  <a:lnTo>
                    <a:pt x="2564" y="5"/>
                  </a:lnTo>
                  <a:lnTo>
                    <a:pt x="2544" y="5"/>
                  </a:lnTo>
                  <a:lnTo>
                    <a:pt x="2544" y="0"/>
                  </a:lnTo>
                  <a:close/>
                  <a:moveTo>
                    <a:pt x="2578" y="0"/>
                  </a:moveTo>
                  <a:lnTo>
                    <a:pt x="2599" y="0"/>
                  </a:lnTo>
                  <a:lnTo>
                    <a:pt x="2599" y="5"/>
                  </a:lnTo>
                  <a:lnTo>
                    <a:pt x="2578" y="5"/>
                  </a:lnTo>
                  <a:lnTo>
                    <a:pt x="2578" y="0"/>
                  </a:lnTo>
                  <a:close/>
                  <a:moveTo>
                    <a:pt x="2613" y="0"/>
                  </a:moveTo>
                  <a:lnTo>
                    <a:pt x="2634" y="0"/>
                  </a:lnTo>
                  <a:lnTo>
                    <a:pt x="2634" y="5"/>
                  </a:lnTo>
                  <a:lnTo>
                    <a:pt x="2613" y="5"/>
                  </a:lnTo>
                  <a:lnTo>
                    <a:pt x="2613" y="0"/>
                  </a:lnTo>
                  <a:close/>
                  <a:moveTo>
                    <a:pt x="2648" y="0"/>
                  </a:moveTo>
                  <a:lnTo>
                    <a:pt x="2668" y="0"/>
                  </a:lnTo>
                  <a:lnTo>
                    <a:pt x="2668" y="5"/>
                  </a:lnTo>
                  <a:lnTo>
                    <a:pt x="2648" y="5"/>
                  </a:lnTo>
                  <a:lnTo>
                    <a:pt x="2648" y="0"/>
                  </a:lnTo>
                  <a:close/>
                  <a:moveTo>
                    <a:pt x="2683" y="0"/>
                  </a:moveTo>
                  <a:lnTo>
                    <a:pt x="2703" y="0"/>
                  </a:lnTo>
                  <a:lnTo>
                    <a:pt x="2703" y="5"/>
                  </a:lnTo>
                  <a:lnTo>
                    <a:pt x="2683" y="5"/>
                  </a:lnTo>
                  <a:lnTo>
                    <a:pt x="2683" y="0"/>
                  </a:lnTo>
                  <a:close/>
                  <a:moveTo>
                    <a:pt x="2718" y="0"/>
                  </a:moveTo>
                  <a:lnTo>
                    <a:pt x="2738" y="0"/>
                  </a:lnTo>
                  <a:lnTo>
                    <a:pt x="2738" y="5"/>
                  </a:lnTo>
                  <a:lnTo>
                    <a:pt x="2718" y="5"/>
                  </a:lnTo>
                  <a:lnTo>
                    <a:pt x="2718" y="0"/>
                  </a:lnTo>
                  <a:close/>
                  <a:moveTo>
                    <a:pt x="2753" y="0"/>
                  </a:moveTo>
                  <a:lnTo>
                    <a:pt x="2773" y="0"/>
                  </a:lnTo>
                  <a:lnTo>
                    <a:pt x="2773" y="5"/>
                  </a:lnTo>
                  <a:lnTo>
                    <a:pt x="2753" y="5"/>
                  </a:lnTo>
                  <a:lnTo>
                    <a:pt x="2753" y="0"/>
                  </a:lnTo>
                  <a:close/>
                  <a:moveTo>
                    <a:pt x="2788" y="0"/>
                  </a:moveTo>
                  <a:lnTo>
                    <a:pt x="2808" y="0"/>
                  </a:lnTo>
                  <a:lnTo>
                    <a:pt x="2808" y="5"/>
                  </a:lnTo>
                  <a:lnTo>
                    <a:pt x="2788" y="5"/>
                  </a:lnTo>
                  <a:lnTo>
                    <a:pt x="2788" y="0"/>
                  </a:lnTo>
                  <a:close/>
                  <a:moveTo>
                    <a:pt x="2823" y="0"/>
                  </a:moveTo>
                  <a:lnTo>
                    <a:pt x="2843" y="0"/>
                  </a:lnTo>
                  <a:lnTo>
                    <a:pt x="2843" y="5"/>
                  </a:lnTo>
                  <a:lnTo>
                    <a:pt x="2823" y="5"/>
                  </a:lnTo>
                  <a:lnTo>
                    <a:pt x="2823" y="0"/>
                  </a:lnTo>
                  <a:close/>
                  <a:moveTo>
                    <a:pt x="2858" y="0"/>
                  </a:moveTo>
                  <a:lnTo>
                    <a:pt x="2878" y="0"/>
                  </a:lnTo>
                  <a:lnTo>
                    <a:pt x="2878" y="5"/>
                  </a:lnTo>
                  <a:lnTo>
                    <a:pt x="2858" y="5"/>
                  </a:lnTo>
                  <a:lnTo>
                    <a:pt x="2858" y="0"/>
                  </a:lnTo>
                  <a:close/>
                  <a:moveTo>
                    <a:pt x="2893" y="0"/>
                  </a:moveTo>
                  <a:lnTo>
                    <a:pt x="2913" y="0"/>
                  </a:lnTo>
                  <a:lnTo>
                    <a:pt x="2913" y="5"/>
                  </a:lnTo>
                  <a:lnTo>
                    <a:pt x="2893" y="5"/>
                  </a:lnTo>
                  <a:lnTo>
                    <a:pt x="2893" y="0"/>
                  </a:lnTo>
                  <a:close/>
                  <a:moveTo>
                    <a:pt x="2928" y="0"/>
                  </a:moveTo>
                  <a:lnTo>
                    <a:pt x="2945" y="0"/>
                  </a:lnTo>
                  <a:lnTo>
                    <a:pt x="2945" y="9"/>
                  </a:lnTo>
                  <a:lnTo>
                    <a:pt x="2940" y="9"/>
                  </a:lnTo>
                  <a:lnTo>
                    <a:pt x="2940" y="3"/>
                  </a:lnTo>
                  <a:lnTo>
                    <a:pt x="2942" y="5"/>
                  </a:lnTo>
                  <a:lnTo>
                    <a:pt x="2928" y="5"/>
                  </a:lnTo>
                  <a:lnTo>
                    <a:pt x="2928" y="0"/>
                  </a:lnTo>
                  <a:close/>
                  <a:moveTo>
                    <a:pt x="2945" y="24"/>
                  </a:moveTo>
                  <a:lnTo>
                    <a:pt x="2945" y="43"/>
                  </a:lnTo>
                  <a:lnTo>
                    <a:pt x="2940" y="43"/>
                  </a:lnTo>
                  <a:lnTo>
                    <a:pt x="2940" y="24"/>
                  </a:lnTo>
                  <a:lnTo>
                    <a:pt x="2945" y="24"/>
                  </a:lnTo>
                  <a:close/>
                  <a:moveTo>
                    <a:pt x="2945" y="58"/>
                  </a:moveTo>
                  <a:lnTo>
                    <a:pt x="2945" y="78"/>
                  </a:lnTo>
                  <a:lnTo>
                    <a:pt x="2940" y="78"/>
                  </a:lnTo>
                  <a:lnTo>
                    <a:pt x="2940" y="58"/>
                  </a:lnTo>
                  <a:lnTo>
                    <a:pt x="2945" y="58"/>
                  </a:lnTo>
                  <a:close/>
                  <a:moveTo>
                    <a:pt x="2945" y="93"/>
                  </a:moveTo>
                  <a:lnTo>
                    <a:pt x="2945" y="113"/>
                  </a:lnTo>
                  <a:lnTo>
                    <a:pt x="2940" y="113"/>
                  </a:lnTo>
                  <a:lnTo>
                    <a:pt x="2940" y="93"/>
                  </a:lnTo>
                  <a:lnTo>
                    <a:pt x="2945" y="93"/>
                  </a:lnTo>
                  <a:close/>
                  <a:moveTo>
                    <a:pt x="2945" y="128"/>
                  </a:moveTo>
                  <a:lnTo>
                    <a:pt x="2945" y="148"/>
                  </a:lnTo>
                  <a:lnTo>
                    <a:pt x="2940" y="148"/>
                  </a:lnTo>
                  <a:lnTo>
                    <a:pt x="2940" y="128"/>
                  </a:lnTo>
                  <a:lnTo>
                    <a:pt x="2945" y="128"/>
                  </a:lnTo>
                  <a:close/>
                  <a:moveTo>
                    <a:pt x="2945" y="163"/>
                  </a:moveTo>
                  <a:lnTo>
                    <a:pt x="2945" y="183"/>
                  </a:lnTo>
                  <a:lnTo>
                    <a:pt x="2940" y="183"/>
                  </a:lnTo>
                  <a:lnTo>
                    <a:pt x="2940" y="163"/>
                  </a:lnTo>
                  <a:lnTo>
                    <a:pt x="2945" y="163"/>
                  </a:lnTo>
                  <a:close/>
                  <a:moveTo>
                    <a:pt x="2945" y="198"/>
                  </a:moveTo>
                  <a:lnTo>
                    <a:pt x="2945" y="218"/>
                  </a:lnTo>
                  <a:lnTo>
                    <a:pt x="2940" y="218"/>
                  </a:lnTo>
                  <a:lnTo>
                    <a:pt x="2940" y="198"/>
                  </a:lnTo>
                  <a:lnTo>
                    <a:pt x="2945" y="198"/>
                  </a:lnTo>
                  <a:close/>
                  <a:moveTo>
                    <a:pt x="2945" y="233"/>
                  </a:moveTo>
                  <a:lnTo>
                    <a:pt x="2945" y="252"/>
                  </a:lnTo>
                  <a:lnTo>
                    <a:pt x="2940" y="252"/>
                  </a:lnTo>
                  <a:lnTo>
                    <a:pt x="2940" y="233"/>
                  </a:lnTo>
                  <a:lnTo>
                    <a:pt x="2945" y="233"/>
                  </a:lnTo>
                  <a:close/>
                  <a:moveTo>
                    <a:pt x="2945" y="267"/>
                  </a:moveTo>
                  <a:lnTo>
                    <a:pt x="2945" y="287"/>
                  </a:lnTo>
                  <a:lnTo>
                    <a:pt x="2940" y="287"/>
                  </a:lnTo>
                  <a:lnTo>
                    <a:pt x="2940" y="267"/>
                  </a:lnTo>
                  <a:lnTo>
                    <a:pt x="2945" y="267"/>
                  </a:lnTo>
                  <a:close/>
                  <a:moveTo>
                    <a:pt x="2945" y="302"/>
                  </a:moveTo>
                  <a:lnTo>
                    <a:pt x="2945" y="322"/>
                  </a:lnTo>
                  <a:lnTo>
                    <a:pt x="2940" y="322"/>
                  </a:lnTo>
                  <a:lnTo>
                    <a:pt x="2940" y="302"/>
                  </a:lnTo>
                  <a:lnTo>
                    <a:pt x="2945" y="302"/>
                  </a:lnTo>
                  <a:close/>
                  <a:moveTo>
                    <a:pt x="2945" y="337"/>
                  </a:moveTo>
                  <a:lnTo>
                    <a:pt x="2945" y="357"/>
                  </a:lnTo>
                  <a:lnTo>
                    <a:pt x="2940" y="357"/>
                  </a:lnTo>
                  <a:lnTo>
                    <a:pt x="2940" y="337"/>
                  </a:lnTo>
                  <a:lnTo>
                    <a:pt x="2945" y="337"/>
                  </a:lnTo>
                  <a:close/>
                  <a:moveTo>
                    <a:pt x="2945" y="372"/>
                  </a:moveTo>
                  <a:lnTo>
                    <a:pt x="2945" y="392"/>
                  </a:lnTo>
                  <a:lnTo>
                    <a:pt x="2940" y="392"/>
                  </a:lnTo>
                  <a:lnTo>
                    <a:pt x="2940" y="372"/>
                  </a:lnTo>
                  <a:lnTo>
                    <a:pt x="2945" y="372"/>
                  </a:lnTo>
                  <a:close/>
                  <a:moveTo>
                    <a:pt x="2945" y="407"/>
                  </a:moveTo>
                  <a:lnTo>
                    <a:pt x="2945" y="427"/>
                  </a:lnTo>
                  <a:lnTo>
                    <a:pt x="2940" y="427"/>
                  </a:lnTo>
                  <a:lnTo>
                    <a:pt x="2940" y="407"/>
                  </a:lnTo>
                  <a:lnTo>
                    <a:pt x="2945" y="407"/>
                  </a:lnTo>
                  <a:close/>
                  <a:moveTo>
                    <a:pt x="2945" y="442"/>
                  </a:moveTo>
                  <a:lnTo>
                    <a:pt x="2945" y="462"/>
                  </a:lnTo>
                  <a:lnTo>
                    <a:pt x="2940" y="462"/>
                  </a:lnTo>
                  <a:lnTo>
                    <a:pt x="2940" y="442"/>
                  </a:lnTo>
                  <a:lnTo>
                    <a:pt x="2945" y="442"/>
                  </a:lnTo>
                  <a:close/>
                  <a:moveTo>
                    <a:pt x="2945" y="476"/>
                  </a:moveTo>
                  <a:lnTo>
                    <a:pt x="2945" y="496"/>
                  </a:lnTo>
                  <a:lnTo>
                    <a:pt x="2940" y="496"/>
                  </a:lnTo>
                  <a:lnTo>
                    <a:pt x="2940" y="476"/>
                  </a:lnTo>
                  <a:lnTo>
                    <a:pt x="2945" y="476"/>
                  </a:lnTo>
                  <a:close/>
                  <a:moveTo>
                    <a:pt x="2945" y="511"/>
                  </a:moveTo>
                  <a:lnTo>
                    <a:pt x="2945" y="531"/>
                  </a:lnTo>
                  <a:lnTo>
                    <a:pt x="2940" y="531"/>
                  </a:lnTo>
                  <a:lnTo>
                    <a:pt x="2940" y="511"/>
                  </a:lnTo>
                  <a:lnTo>
                    <a:pt x="2945" y="511"/>
                  </a:lnTo>
                  <a:close/>
                  <a:moveTo>
                    <a:pt x="2945" y="546"/>
                  </a:moveTo>
                  <a:lnTo>
                    <a:pt x="2945" y="566"/>
                  </a:lnTo>
                  <a:lnTo>
                    <a:pt x="2940" y="566"/>
                  </a:lnTo>
                  <a:lnTo>
                    <a:pt x="2940" y="546"/>
                  </a:lnTo>
                  <a:lnTo>
                    <a:pt x="2945" y="546"/>
                  </a:lnTo>
                  <a:close/>
                  <a:moveTo>
                    <a:pt x="2945" y="581"/>
                  </a:moveTo>
                  <a:lnTo>
                    <a:pt x="2945" y="601"/>
                  </a:lnTo>
                  <a:lnTo>
                    <a:pt x="2940" y="601"/>
                  </a:lnTo>
                  <a:lnTo>
                    <a:pt x="2940" y="581"/>
                  </a:lnTo>
                  <a:lnTo>
                    <a:pt x="2945" y="581"/>
                  </a:lnTo>
                  <a:close/>
                  <a:moveTo>
                    <a:pt x="2945" y="616"/>
                  </a:moveTo>
                  <a:lnTo>
                    <a:pt x="2945" y="636"/>
                  </a:lnTo>
                  <a:lnTo>
                    <a:pt x="2940" y="636"/>
                  </a:lnTo>
                  <a:lnTo>
                    <a:pt x="2940" y="616"/>
                  </a:lnTo>
                  <a:lnTo>
                    <a:pt x="2945" y="616"/>
                  </a:lnTo>
                  <a:close/>
                  <a:moveTo>
                    <a:pt x="2945" y="651"/>
                  </a:moveTo>
                  <a:lnTo>
                    <a:pt x="2945" y="671"/>
                  </a:lnTo>
                  <a:lnTo>
                    <a:pt x="2940" y="671"/>
                  </a:lnTo>
                  <a:lnTo>
                    <a:pt x="2940" y="651"/>
                  </a:lnTo>
                  <a:lnTo>
                    <a:pt x="2945" y="651"/>
                  </a:lnTo>
                  <a:close/>
                  <a:moveTo>
                    <a:pt x="2945" y="685"/>
                  </a:moveTo>
                  <a:lnTo>
                    <a:pt x="2945" y="705"/>
                  </a:lnTo>
                  <a:lnTo>
                    <a:pt x="2940" y="705"/>
                  </a:lnTo>
                  <a:lnTo>
                    <a:pt x="2940" y="685"/>
                  </a:lnTo>
                  <a:lnTo>
                    <a:pt x="2945" y="685"/>
                  </a:lnTo>
                  <a:close/>
                  <a:moveTo>
                    <a:pt x="2945" y="720"/>
                  </a:moveTo>
                  <a:lnTo>
                    <a:pt x="2945" y="740"/>
                  </a:lnTo>
                  <a:lnTo>
                    <a:pt x="2940" y="740"/>
                  </a:lnTo>
                  <a:lnTo>
                    <a:pt x="2940" y="720"/>
                  </a:lnTo>
                  <a:lnTo>
                    <a:pt x="2945" y="720"/>
                  </a:lnTo>
                  <a:close/>
                  <a:moveTo>
                    <a:pt x="2945" y="755"/>
                  </a:moveTo>
                  <a:lnTo>
                    <a:pt x="2945" y="775"/>
                  </a:lnTo>
                  <a:lnTo>
                    <a:pt x="2940" y="775"/>
                  </a:lnTo>
                  <a:lnTo>
                    <a:pt x="2940" y="755"/>
                  </a:lnTo>
                  <a:lnTo>
                    <a:pt x="2945" y="755"/>
                  </a:lnTo>
                  <a:close/>
                  <a:moveTo>
                    <a:pt x="2945" y="790"/>
                  </a:moveTo>
                  <a:lnTo>
                    <a:pt x="2945" y="810"/>
                  </a:lnTo>
                  <a:lnTo>
                    <a:pt x="2940" y="810"/>
                  </a:lnTo>
                  <a:lnTo>
                    <a:pt x="2940" y="790"/>
                  </a:lnTo>
                  <a:lnTo>
                    <a:pt x="2945" y="790"/>
                  </a:lnTo>
                  <a:close/>
                  <a:moveTo>
                    <a:pt x="2945" y="825"/>
                  </a:moveTo>
                  <a:lnTo>
                    <a:pt x="2945" y="845"/>
                  </a:lnTo>
                  <a:lnTo>
                    <a:pt x="2940" y="845"/>
                  </a:lnTo>
                  <a:lnTo>
                    <a:pt x="2940" y="825"/>
                  </a:lnTo>
                  <a:lnTo>
                    <a:pt x="2945" y="825"/>
                  </a:lnTo>
                  <a:close/>
                  <a:moveTo>
                    <a:pt x="2945" y="860"/>
                  </a:moveTo>
                  <a:lnTo>
                    <a:pt x="2945" y="880"/>
                  </a:lnTo>
                  <a:lnTo>
                    <a:pt x="2940" y="880"/>
                  </a:lnTo>
                  <a:lnTo>
                    <a:pt x="2940" y="860"/>
                  </a:lnTo>
                  <a:lnTo>
                    <a:pt x="2945" y="860"/>
                  </a:lnTo>
                  <a:close/>
                  <a:moveTo>
                    <a:pt x="2945" y="895"/>
                  </a:moveTo>
                  <a:lnTo>
                    <a:pt x="2945" y="914"/>
                  </a:lnTo>
                  <a:lnTo>
                    <a:pt x="2940" y="914"/>
                  </a:lnTo>
                  <a:lnTo>
                    <a:pt x="2940" y="895"/>
                  </a:lnTo>
                  <a:lnTo>
                    <a:pt x="2945" y="895"/>
                  </a:lnTo>
                  <a:close/>
                  <a:moveTo>
                    <a:pt x="2945" y="929"/>
                  </a:moveTo>
                  <a:lnTo>
                    <a:pt x="2945" y="949"/>
                  </a:lnTo>
                  <a:lnTo>
                    <a:pt x="2940" y="949"/>
                  </a:lnTo>
                  <a:lnTo>
                    <a:pt x="2940" y="929"/>
                  </a:lnTo>
                  <a:lnTo>
                    <a:pt x="2945" y="929"/>
                  </a:lnTo>
                  <a:close/>
                  <a:moveTo>
                    <a:pt x="2945" y="964"/>
                  </a:moveTo>
                  <a:lnTo>
                    <a:pt x="2945" y="984"/>
                  </a:lnTo>
                  <a:lnTo>
                    <a:pt x="2940" y="984"/>
                  </a:lnTo>
                  <a:lnTo>
                    <a:pt x="2940" y="964"/>
                  </a:lnTo>
                  <a:lnTo>
                    <a:pt x="2945" y="964"/>
                  </a:lnTo>
                  <a:close/>
                  <a:moveTo>
                    <a:pt x="2945" y="999"/>
                  </a:moveTo>
                  <a:lnTo>
                    <a:pt x="2945" y="1019"/>
                  </a:lnTo>
                  <a:lnTo>
                    <a:pt x="2940" y="1019"/>
                  </a:lnTo>
                  <a:lnTo>
                    <a:pt x="2940" y="999"/>
                  </a:lnTo>
                  <a:lnTo>
                    <a:pt x="2945" y="999"/>
                  </a:lnTo>
                  <a:close/>
                  <a:moveTo>
                    <a:pt x="2945" y="1034"/>
                  </a:moveTo>
                  <a:lnTo>
                    <a:pt x="2945" y="1054"/>
                  </a:lnTo>
                  <a:lnTo>
                    <a:pt x="2940" y="1054"/>
                  </a:lnTo>
                  <a:lnTo>
                    <a:pt x="2940" y="1034"/>
                  </a:lnTo>
                  <a:lnTo>
                    <a:pt x="2945" y="1034"/>
                  </a:lnTo>
                  <a:close/>
                  <a:moveTo>
                    <a:pt x="2945" y="1069"/>
                  </a:moveTo>
                  <a:lnTo>
                    <a:pt x="2945" y="1089"/>
                  </a:lnTo>
                  <a:lnTo>
                    <a:pt x="2940" y="1089"/>
                  </a:lnTo>
                  <a:lnTo>
                    <a:pt x="2940" y="1069"/>
                  </a:lnTo>
                  <a:lnTo>
                    <a:pt x="2945" y="1069"/>
                  </a:lnTo>
                  <a:close/>
                  <a:moveTo>
                    <a:pt x="2933" y="1097"/>
                  </a:moveTo>
                  <a:lnTo>
                    <a:pt x="2913" y="1097"/>
                  </a:lnTo>
                  <a:lnTo>
                    <a:pt x="2913" y="1092"/>
                  </a:lnTo>
                  <a:lnTo>
                    <a:pt x="2933" y="1092"/>
                  </a:lnTo>
                  <a:lnTo>
                    <a:pt x="2933" y="1097"/>
                  </a:lnTo>
                  <a:close/>
                  <a:moveTo>
                    <a:pt x="2898" y="1097"/>
                  </a:moveTo>
                  <a:lnTo>
                    <a:pt x="2878" y="1097"/>
                  </a:lnTo>
                  <a:lnTo>
                    <a:pt x="2878" y="1092"/>
                  </a:lnTo>
                  <a:lnTo>
                    <a:pt x="2898" y="1092"/>
                  </a:lnTo>
                  <a:lnTo>
                    <a:pt x="2898" y="1097"/>
                  </a:lnTo>
                  <a:close/>
                  <a:moveTo>
                    <a:pt x="2863" y="1097"/>
                  </a:moveTo>
                  <a:lnTo>
                    <a:pt x="2843" y="1097"/>
                  </a:lnTo>
                  <a:lnTo>
                    <a:pt x="2843" y="1092"/>
                  </a:lnTo>
                  <a:lnTo>
                    <a:pt x="2863" y="1092"/>
                  </a:lnTo>
                  <a:lnTo>
                    <a:pt x="2863" y="1097"/>
                  </a:lnTo>
                  <a:close/>
                  <a:moveTo>
                    <a:pt x="2828" y="1097"/>
                  </a:moveTo>
                  <a:lnTo>
                    <a:pt x="2808" y="1097"/>
                  </a:lnTo>
                  <a:lnTo>
                    <a:pt x="2808" y="1092"/>
                  </a:lnTo>
                  <a:lnTo>
                    <a:pt x="2828" y="1092"/>
                  </a:lnTo>
                  <a:lnTo>
                    <a:pt x="2828" y="1097"/>
                  </a:lnTo>
                  <a:close/>
                  <a:moveTo>
                    <a:pt x="2793" y="1097"/>
                  </a:moveTo>
                  <a:lnTo>
                    <a:pt x="2773" y="1097"/>
                  </a:lnTo>
                  <a:lnTo>
                    <a:pt x="2773" y="1092"/>
                  </a:lnTo>
                  <a:lnTo>
                    <a:pt x="2793" y="1092"/>
                  </a:lnTo>
                  <a:lnTo>
                    <a:pt x="2793" y="1097"/>
                  </a:lnTo>
                  <a:close/>
                  <a:moveTo>
                    <a:pt x="2758" y="1097"/>
                  </a:moveTo>
                  <a:lnTo>
                    <a:pt x="2738" y="1097"/>
                  </a:lnTo>
                  <a:lnTo>
                    <a:pt x="2738" y="1092"/>
                  </a:lnTo>
                  <a:lnTo>
                    <a:pt x="2758" y="1092"/>
                  </a:lnTo>
                  <a:lnTo>
                    <a:pt x="2758" y="1097"/>
                  </a:lnTo>
                  <a:close/>
                  <a:moveTo>
                    <a:pt x="2723" y="1097"/>
                  </a:moveTo>
                  <a:lnTo>
                    <a:pt x="2703" y="1097"/>
                  </a:lnTo>
                  <a:lnTo>
                    <a:pt x="2703" y="1092"/>
                  </a:lnTo>
                  <a:lnTo>
                    <a:pt x="2723" y="1092"/>
                  </a:lnTo>
                  <a:lnTo>
                    <a:pt x="2723" y="1097"/>
                  </a:lnTo>
                  <a:close/>
                  <a:moveTo>
                    <a:pt x="2688" y="1097"/>
                  </a:moveTo>
                  <a:lnTo>
                    <a:pt x="2668" y="1097"/>
                  </a:lnTo>
                  <a:lnTo>
                    <a:pt x="2668" y="1092"/>
                  </a:lnTo>
                  <a:lnTo>
                    <a:pt x="2688" y="1092"/>
                  </a:lnTo>
                  <a:lnTo>
                    <a:pt x="2688" y="1097"/>
                  </a:lnTo>
                  <a:close/>
                  <a:moveTo>
                    <a:pt x="2653" y="1097"/>
                  </a:moveTo>
                  <a:lnTo>
                    <a:pt x="2634" y="1097"/>
                  </a:lnTo>
                  <a:lnTo>
                    <a:pt x="2634" y="1092"/>
                  </a:lnTo>
                  <a:lnTo>
                    <a:pt x="2653" y="1092"/>
                  </a:lnTo>
                  <a:lnTo>
                    <a:pt x="2653" y="1097"/>
                  </a:lnTo>
                  <a:close/>
                  <a:moveTo>
                    <a:pt x="2618" y="1097"/>
                  </a:moveTo>
                  <a:lnTo>
                    <a:pt x="2599" y="1097"/>
                  </a:lnTo>
                  <a:lnTo>
                    <a:pt x="2599" y="1092"/>
                  </a:lnTo>
                  <a:lnTo>
                    <a:pt x="2618" y="1092"/>
                  </a:lnTo>
                  <a:lnTo>
                    <a:pt x="2618" y="1097"/>
                  </a:lnTo>
                  <a:close/>
                  <a:moveTo>
                    <a:pt x="2584" y="1097"/>
                  </a:moveTo>
                  <a:lnTo>
                    <a:pt x="2564" y="1097"/>
                  </a:lnTo>
                  <a:lnTo>
                    <a:pt x="2564" y="1092"/>
                  </a:lnTo>
                  <a:lnTo>
                    <a:pt x="2584" y="1092"/>
                  </a:lnTo>
                  <a:lnTo>
                    <a:pt x="2584" y="1097"/>
                  </a:lnTo>
                  <a:close/>
                  <a:moveTo>
                    <a:pt x="2549" y="1097"/>
                  </a:moveTo>
                  <a:lnTo>
                    <a:pt x="2529" y="1097"/>
                  </a:lnTo>
                  <a:lnTo>
                    <a:pt x="2529" y="1092"/>
                  </a:lnTo>
                  <a:lnTo>
                    <a:pt x="2549" y="1092"/>
                  </a:lnTo>
                  <a:lnTo>
                    <a:pt x="2549" y="1097"/>
                  </a:lnTo>
                  <a:close/>
                  <a:moveTo>
                    <a:pt x="2514" y="1097"/>
                  </a:moveTo>
                  <a:lnTo>
                    <a:pt x="2494" y="1097"/>
                  </a:lnTo>
                  <a:lnTo>
                    <a:pt x="2494" y="1092"/>
                  </a:lnTo>
                  <a:lnTo>
                    <a:pt x="2514" y="1092"/>
                  </a:lnTo>
                  <a:lnTo>
                    <a:pt x="2514" y="1097"/>
                  </a:lnTo>
                  <a:close/>
                  <a:moveTo>
                    <a:pt x="2479" y="1097"/>
                  </a:moveTo>
                  <a:lnTo>
                    <a:pt x="2459" y="1097"/>
                  </a:lnTo>
                  <a:lnTo>
                    <a:pt x="2459" y="1092"/>
                  </a:lnTo>
                  <a:lnTo>
                    <a:pt x="2479" y="1092"/>
                  </a:lnTo>
                  <a:lnTo>
                    <a:pt x="2479" y="1097"/>
                  </a:lnTo>
                  <a:close/>
                  <a:moveTo>
                    <a:pt x="2444" y="1097"/>
                  </a:moveTo>
                  <a:lnTo>
                    <a:pt x="2424" y="1097"/>
                  </a:lnTo>
                  <a:lnTo>
                    <a:pt x="2424" y="1092"/>
                  </a:lnTo>
                  <a:lnTo>
                    <a:pt x="2444" y="1092"/>
                  </a:lnTo>
                  <a:lnTo>
                    <a:pt x="2444" y="1097"/>
                  </a:lnTo>
                  <a:close/>
                  <a:moveTo>
                    <a:pt x="2409" y="1097"/>
                  </a:moveTo>
                  <a:lnTo>
                    <a:pt x="2389" y="1097"/>
                  </a:lnTo>
                  <a:lnTo>
                    <a:pt x="2389" y="1092"/>
                  </a:lnTo>
                  <a:lnTo>
                    <a:pt x="2409" y="1092"/>
                  </a:lnTo>
                  <a:lnTo>
                    <a:pt x="2409" y="1097"/>
                  </a:lnTo>
                  <a:close/>
                  <a:moveTo>
                    <a:pt x="2374" y="1097"/>
                  </a:moveTo>
                  <a:lnTo>
                    <a:pt x="2354" y="1097"/>
                  </a:lnTo>
                  <a:lnTo>
                    <a:pt x="2354" y="1092"/>
                  </a:lnTo>
                  <a:lnTo>
                    <a:pt x="2374" y="1092"/>
                  </a:lnTo>
                  <a:lnTo>
                    <a:pt x="2374" y="1097"/>
                  </a:lnTo>
                  <a:close/>
                  <a:moveTo>
                    <a:pt x="2339" y="1097"/>
                  </a:moveTo>
                  <a:lnTo>
                    <a:pt x="2319" y="1097"/>
                  </a:lnTo>
                  <a:lnTo>
                    <a:pt x="2319" y="1092"/>
                  </a:lnTo>
                  <a:lnTo>
                    <a:pt x="2339" y="1092"/>
                  </a:lnTo>
                  <a:lnTo>
                    <a:pt x="2339" y="1097"/>
                  </a:lnTo>
                  <a:close/>
                  <a:moveTo>
                    <a:pt x="2304" y="1097"/>
                  </a:moveTo>
                  <a:lnTo>
                    <a:pt x="2284" y="1097"/>
                  </a:lnTo>
                  <a:lnTo>
                    <a:pt x="2284" y="1092"/>
                  </a:lnTo>
                  <a:lnTo>
                    <a:pt x="2304" y="1092"/>
                  </a:lnTo>
                  <a:lnTo>
                    <a:pt x="2304" y="1097"/>
                  </a:lnTo>
                  <a:close/>
                  <a:moveTo>
                    <a:pt x="2269" y="1097"/>
                  </a:moveTo>
                  <a:lnTo>
                    <a:pt x="2249" y="1097"/>
                  </a:lnTo>
                  <a:lnTo>
                    <a:pt x="2249" y="1092"/>
                  </a:lnTo>
                  <a:lnTo>
                    <a:pt x="2269" y="1092"/>
                  </a:lnTo>
                  <a:lnTo>
                    <a:pt x="2269" y="1097"/>
                  </a:lnTo>
                  <a:close/>
                  <a:moveTo>
                    <a:pt x="2234" y="1097"/>
                  </a:moveTo>
                  <a:lnTo>
                    <a:pt x="2214" y="1097"/>
                  </a:lnTo>
                  <a:lnTo>
                    <a:pt x="2214" y="1092"/>
                  </a:lnTo>
                  <a:lnTo>
                    <a:pt x="2234" y="1092"/>
                  </a:lnTo>
                  <a:lnTo>
                    <a:pt x="2234" y="1097"/>
                  </a:lnTo>
                  <a:close/>
                  <a:moveTo>
                    <a:pt x="2199" y="1097"/>
                  </a:moveTo>
                  <a:lnTo>
                    <a:pt x="2179" y="1097"/>
                  </a:lnTo>
                  <a:lnTo>
                    <a:pt x="2179" y="1092"/>
                  </a:lnTo>
                  <a:lnTo>
                    <a:pt x="2199" y="1092"/>
                  </a:lnTo>
                  <a:lnTo>
                    <a:pt x="2199" y="1097"/>
                  </a:lnTo>
                  <a:close/>
                  <a:moveTo>
                    <a:pt x="2164" y="1097"/>
                  </a:moveTo>
                  <a:lnTo>
                    <a:pt x="2144" y="1097"/>
                  </a:lnTo>
                  <a:lnTo>
                    <a:pt x="2144" y="1092"/>
                  </a:lnTo>
                  <a:lnTo>
                    <a:pt x="2164" y="1092"/>
                  </a:lnTo>
                  <a:lnTo>
                    <a:pt x="2164" y="1097"/>
                  </a:lnTo>
                  <a:close/>
                  <a:moveTo>
                    <a:pt x="2129" y="1097"/>
                  </a:moveTo>
                  <a:lnTo>
                    <a:pt x="2109" y="1097"/>
                  </a:lnTo>
                  <a:lnTo>
                    <a:pt x="2109" y="1092"/>
                  </a:lnTo>
                  <a:lnTo>
                    <a:pt x="2129" y="1092"/>
                  </a:lnTo>
                  <a:lnTo>
                    <a:pt x="2129" y="1097"/>
                  </a:lnTo>
                  <a:close/>
                  <a:moveTo>
                    <a:pt x="2094" y="1097"/>
                  </a:moveTo>
                  <a:lnTo>
                    <a:pt x="2074" y="1097"/>
                  </a:lnTo>
                  <a:lnTo>
                    <a:pt x="2074" y="1092"/>
                  </a:lnTo>
                  <a:lnTo>
                    <a:pt x="2094" y="1092"/>
                  </a:lnTo>
                  <a:lnTo>
                    <a:pt x="2094" y="1097"/>
                  </a:lnTo>
                  <a:close/>
                  <a:moveTo>
                    <a:pt x="2059" y="1097"/>
                  </a:moveTo>
                  <a:lnTo>
                    <a:pt x="2039" y="1097"/>
                  </a:lnTo>
                  <a:lnTo>
                    <a:pt x="2039" y="1092"/>
                  </a:lnTo>
                  <a:lnTo>
                    <a:pt x="2059" y="1092"/>
                  </a:lnTo>
                  <a:lnTo>
                    <a:pt x="2059" y="1097"/>
                  </a:lnTo>
                  <a:close/>
                  <a:moveTo>
                    <a:pt x="2024" y="1097"/>
                  </a:moveTo>
                  <a:lnTo>
                    <a:pt x="2004" y="1097"/>
                  </a:lnTo>
                  <a:lnTo>
                    <a:pt x="2004" y="1092"/>
                  </a:lnTo>
                  <a:lnTo>
                    <a:pt x="2024" y="1092"/>
                  </a:lnTo>
                  <a:lnTo>
                    <a:pt x="2024" y="1097"/>
                  </a:lnTo>
                  <a:close/>
                  <a:moveTo>
                    <a:pt x="1989" y="1097"/>
                  </a:moveTo>
                  <a:lnTo>
                    <a:pt x="1969" y="1097"/>
                  </a:lnTo>
                  <a:lnTo>
                    <a:pt x="1969" y="1092"/>
                  </a:lnTo>
                  <a:lnTo>
                    <a:pt x="1989" y="1092"/>
                  </a:lnTo>
                  <a:lnTo>
                    <a:pt x="1989" y="1097"/>
                  </a:lnTo>
                  <a:close/>
                  <a:moveTo>
                    <a:pt x="1954" y="1097"/>
                  </a:moveTo>
                  <a:lnTo>
                    <a:pt x="1934" y="1097"/>
                  </a:lnTo>
                  <a:lnTo>
                    <a:pt x="1934" y="1092"/>
                  </a:lnTo>
                  <a:lnTo>
                    <a:pt x="1954" y="1092"/>
                  </a:lnTo>
                  <a:lnTo>
                    <a:pt x="1954" y="1097"/>
                  </a:lnTo>
                  <a:close/>
                  <a:moveTo>
                    <a:pt x="1919" y="1097"/>
                  </a:moveTo>
                  <a:lnTo>
                    <a:pt x="1899" y="1097"/>
                  </a:lnTo>
                  <a:lnTo>
                    <a:pt x="1899" y="1092"/>
                  </a:lnTo>
                  <a:lnTo>
                    <a:pt x="1919" y="1092"/>
                  </a:lnTo>
                  <a:lnTo>
                    <a:pt x="1919" y="1097"/>
                  </a:lnTo>
                  <a:close/>
                  <a:moveTo>
                    <a:pt x="1884" y="1097"/>
                  </a:moveTo>
                  <a:lnTo>
                    <a:pt x="1864" y="1097"/>
                  </a:lnTo>
                  <a:lnTo>
                    <a:pt x="1864" y="1092"/>
                  </a:lnTo>
                  <a:lnTo>
                    <a:pt x="1884" y="1092"/>
                  </a:lnTo>
                  <a:lnTo>
                    <a:pt x="1884" y="1097"/>
                  </a:lnTo>
                  <a:close/>
                  <a:moveTo>
                    <a:pt x="1849" y="1097"/>
                  </a:moveTo>
                  <a:lnTo>
                    <a:pt x="1829" y="1097"/>
                  </a:lnTo>
                  <a:lnTo>
                    <a:pt x="1829" y="1092"/>
                  </a:lnTo>
                  <a:lnTo>
                    <a:pt x="1849" y="1092"/>
                  </a:lnTo>
                  <a:lnTo>
                    <a:pt x="1849" y="1097"/>
                  </a:lnTo>
                  <a:close/>
                  <a:moveTo>
                    <a:pt x="1814" y="1097"/>
                  </a:moveTo>
                  <a:lnTo>
                    <a:pt x="1794" y="1097"/>
                  </a:lnTo>
                  <a:lnTo>
                    <a:pt x="1794" y="1092"/>
                  </a:lnTo>
                  <a:lnTo>
                    <a:pt x="1814" y="1092"/>
                  </a:lnTo>
                  <a:lnTo>
                    <a:pt x="1814" y="1097"/>
                  </a:lnTo>
                  <a:close/>
                  <a:moveTo>
                    <a:pt x="1779" y="1097"/>
                  </a:moveTo>
                  <a:lnTo>
                    <a:pt x="1759" y="1097"/>
                  </a:lnTo>
                  <a:lnTo>
                    <a:pt x="1759" y="1092"/>
                  </a:lnTo>
                  <a:lnTo>
                    <a:pt x="1779" y="1092"/>
                  </a:lnTo>
                  <a:lnTo>
                    <a:pt x="1779" y="1097"/>
                  </a:lnTo>
                  <a:close/>
                  <a:moveTo>
                    <a:pt x="1744" y="1097"/>
                  </a:moveTo>
                  <a:lnTo>
                    <a:pt x="1724" y="1097"/>
                  </a:lnTo>
                  <a:lnTo>
                    <a:pt x="1724" y="1092"/>
                  </a:lnTo>
                  <a:lnTo>
                    <a:pt x="1744" y="1092"/>
                  </a:lnTo>
                  <a:lnTo>
                    <a:pt x="1744" y="1097"/>
                  </a:lnTo>
                  <a:close/>
                  <a:moveTo>
                    <a:pt x="1709" y="1097"/>
                  </a:moveTo>
                  <a:lnTo>
                    <a:pt x="1689" y="1097"/>
                  </a:lnTo>
                  <a:lnTo>
                    <a:pt x="1689" y="1092"/>
                  </a:lnTo>
                  <a:lnTo>
                    <a:pt x="1709" y="1092"/>
                  </a:lnTo>
                  <a:lnTo>
                    <a:pt x="1709" y="1097"/>
                  </a:lnTo>
                  <a:close/>
                  <a:moveTo>
                    <a:pt x="1674" y="1097"/>
                  </a:moveTo>
                  <a:lnTo>
                    <a:pt x="1654" y="1097"/>
                  </a:lnTo>
                  <a:lnTo>
                    <a:pt x="1654" y="1092"/>
                  </a:lnTo>
                  <a:lnTo>
                    <a:pt x="1674" y="1092"/>
                  </a:lnTo>
                  <a:lnTo>
                    <a:pt x="1674" y="1097"/>
                  </a:lnTo>
                  <a:close/>
                  <a:moveTo>
                    <a:pt x="1639" y="1097"/>
                  </a:moveTo>
                  <a:lnTo>
                    <a:pt x="1619" y="1097"/>
                  </a:lnTo>
                  <a:lnTo>
                    <a:pt x="1619" y="1092"/>
                  </a:lnTo>
                  <a:lnTo>
                    <a:pt x="1639" y="1092"/>
                  </a:lnTo>
                  <a:lnTo>
                    <a:pt x="1639" y="1097"/>
                  </a:lnTo>
                  <a:close/>
                  <a:moveTo>
                    <a:pt x="1604" y="1097"/>
                  </a:moveTo>
                  <a:lnTo>
                    <a:pt x="1584" y="1097"/>
                  </a:lnTo>
                  <a:lnTo>
                    <a:pt x="1584" y="1092"/>
                  </a:lnTo>
                  <a:lnTo>
                    <a:pt x="1604" y="1092"/>
                  </a:lnTo>
                  <a:lnTo>
                    <a:pt x="1604" y="1097"/>
                  </a:lnTo>
                  <a:close/>
                  <a:moveTo>
                    <a:pt x="1569" y="1097"/>
                  </a:moveTo>
                  <a:lnTo>
                    <a:pt x="1549" y="1097"/>
                  </a:lnTo>
                  <a:lnTo>
                    <a:pt x="1549" y="1092"/>
                  </a:lnTo>
                  <a:lnTo>
                    <a:pt x="1569" y="1092"/>
                  </a:lnTo>
                  <a:lnTo>
                    <a:pt x="1569" y="1097"/>
                  </a:lnTo>
                  <a:close/>
                  <a:moveTo>
                    <a:pt x="1534" y="1097"/>
                  </a:moveTo>
                  <a:lnTo>
                    <a:pt x="1515" y="1097"/>
                  </a:lnTo>
                  <a:lnTo>
                    <a:pt x="1515" y="1092"/>
                  </a:lnTo>
                  <a:lnTo>
                    <a:pt x="1534" y="1092"/>
                  </a:lnTo>
                  <a:lnTo>
                    <a:pt x="1534" y="1097"/>
                  </a:lnTo>
                  <a:close/>
                  <a:moveTo>
                    <a:pt x="1499" y="1097"/>
                  </a:moveTo>
                  <a:lnTo>
                    <a:pt x="1480" y="1097"/>
                  </a:lnTo>
                  <a:lnTo>
                    <a:pt x="1480" y="1092"/>
                  </a:lnTo>
                  <a:lnTo>
                    <a:pt x="1499" y="1092"/>
                  </a:lnTo>
                  <a:lnTo>
                    <a:pt x="1499" y="1097"/>
                  </a:lnTo>
                  <a:close/>
                  <a:moveTo>
                    <a:pt x="1465" y="1097"/>
                  </a:moveTo>
                  <a:lnTo>
                    <a:pt x="1445" y="1097"/>
                  </a:lnTo>
                  <a:lnTo>
                    <a:pt x="1445" y="1092"/>
                  </a:lnTo>
                  <a:lnTo>
                    <a:pt x="1465" y="1092"/>
                  </a:lnTo>
                  <a:lnTo>
                    <a:pt x="1465" y="1097"/>
                  </a:lnTo>
                  <a:close/>
                  <a:moveTo>
                    <a:pt x="1430" y="1097"/>
                  </a:moveTo>
                  <a:lnTo>
                    <a:pt x="1410" y="1097"/>
                  </a:lnTo>
                  <a:lnTo>
                    <a:pt x="1410" y="1092"/>
                  </a:lnTo>
                  <a:lnTo>
                    <a:pt x="1430" y="1092"/>
                  </a:lnTo>
                  <a:lnTo>
                    <a:pt x="1430" y="1097"/>
                  </a:lnTo>
                  <a:close/>
                  <a:moveTo>
                    <a:pt x="1395" y="1097"/>
                  </a:moveTo>
                  <a:lnTo>
                    <a:pt x="1375" y="1097"/>
                  </a:lnTo>
                  <a:lnTo>
                    <a:pt x="1375" y="1092"/>
                  </a:lnTo>
                  <a:lnTo>
                    <a:pt x="1395" y="1092"/>
                  </a:lnTo>
                  <a:lnTo>
                    <a:pt x="1395" y="1097"/>
                  </a:lnTo>
                  <a:close/>
                  <a:moveTo>
                    <a:pt x="1360" y="1097"/>
                  </a:moveTo>
                  <a:lnTo>
                    <a:pt x="1340" y="1097"/>
                  </a:lnTo>
                  <a:lnTo>
                    <a:pt x="1340" y="1092"/>
                  </a:lnTo>
                  <a:lnTo>
                    <a:pt x="1360" y="1092"/>
                  </a:lnTo>
                  <a:lnTo>
                    <a:pt x="1360" y="1097"/>
                  </a:lnTo>
                  <a:close/>
                  <a:moveTo>
                    <a:pt x="1325" y="1097"/>
                  </a:moveTo>
                  <a:lnTo>
                    <a:pt x="1305" y="1097"/>
                  </a:lnTo>
                  <a:lnTo>
                    <a:pt x="1305" y="1092"/>
                  </a:lnTo>
                  <a:lnTo>
                    <a:pt x="1325" y="1092"/>
                  </a:lnTo>
                  <a:lnTo>
                    <a:pt x="1325" y="1097"/>
                  </a:lnTo>
                  <a:close/>
                  <a:moveTo>
                    <a:pt x="1290" y="1097"/>
                  </a:moveTo>
                  <a:lnTo>
                    <a:pt x="1270" y="1097"/>
                  </a:lnTo>
                  <a:lnTo>
                    <a:pt x="1270" y="1092"/>
                  </a:lnTo>
                  <a:lnTo>
                    <a:pt x="1290" y="1092"/>
                  </a:lnTo>
                  <a:lnTo>
                    <a:pt x="1290" y="1097"/>
                  </a:lnTo>
                  <a:close/>
                  <a:moveTo>
                    <a:pt x="1255" y="1097"/>
                  </a:moveTo>
                  <a:lnTo>
                    <a:pt x="1235" y="1097"/>
                  </a:lnTo>
                  <a:lnTo>
                    <a:pt x="1235" y="1092"/>
                  </a:lnTo>
                  <a:lnTo>
                    <a:pt x="1255" y="1092"/>
                  </a:lnTo>
                  <a:lnTo>
                    <a:pt x="1255" y="1097"/>
                  </a:lnTo>
                  <a:close/>
                  <a:moveTo>
                    <a:pt x="1220" y="1097"/>
                  </a:moveTo>
                  <a:lnTo>
                    <a:pt x="1200" y="1097"/>
                  </a:lnTo>
                  <a:lnTo>
                    <a:pt x="1200" y="1092"/>
                  </a:lnTo>
                  <a:lnTo>
                    <a:pt x="1220" y="1092"/>
                  </a:lnTo>
                  <a:lnTo>
                    <a:pt x="1220" y="1097"/>
                  </a:lnTo>
                  <a:close/>
                  <a:moveTo>
                    <a:pt x="1185" y="1097"/>
                  </a:moveTo>
                  <a:lnTo>
                    <a:pt x="1165" y="1097"/>
                  </a:lnTo>
                  <a:lnTo>
                    <a:pt x="1165" y="1092"/>
                  </a:lnTo>
                  <a:lnTo>
                    <a:pt x="1185" y="1092"/>
                  </a:lnTo>
                  <a:lnTo>
                    <a:pt x="1185" y="1097"/>
                  </a:lnTo>
                  <a:close/>
                  <a:moveTo>
                    <a:pt x="1150" y="1097"/>
                  </a:moveTo>
                  <a:lnTo>
                    <a:pt x="1130" y="1097"/>
                  </a:lnTo>
                  <a:lnTo>
                    <a:pt x="1130" y="1092"/>
                  </a:lnTo>
                  <a:lnTo>
                    <a:pt x="1150" y="1092"/>
                  </a:lnTo>
                  <a:lnTo>
                    <a:pt x="1150" y="1097"/>
                  </a:lnTo>
                  <a:close/>
                  <a:moveTo>
                    <a:pt x="1115" y="1097"/>
                  </a:moveTo>
                  <a:lnTo>
                    <a:pt x="1095" y="1097"/>
                  </a:lnTo>
                  <a:lnTo>
                    <a:pt x="1095" y="1092"/>
                  </a:lnTo>
                  <a:lnTo>
                    <a:pt x="1115" y="1092"/>
                  </a:lnTo>
                  <a:lnTo>
                    <a:pt x="1115" y="1097"/>
                  </a:lnTo>
                  <a:close/>
                  <a:moveTo>
                    <a:pt x="1080" y="1097"/>
                  </a:moveTo>
                  <a:lnTo>
                    <a:pt x="1060" y="1097"/>
                  </a:lnTo>
                  <a:lnTo>
                    <a:pt x="1060" y="1092"/>
                  </a:lnTo>
                  <a:lnTo>
                    <a:pt x="1080" y="1092"/>
                  </a:lnTo>
                  <a:lnTo>
                    <a:pt x="1080" y="1097"/>
                  </a:lnTo>
                  <a:close/>
                  <a:moveTo>
                    <a:pt x="1045" y="1097"/>
                  </a:moveTo>
                  <a:lnTo>
                    <a:pt x="1025" y="1097"/>
                  </a:lnTo>
                  <a:lnTo>
                    <a:pt x="1025" y="1092"/>
                  </a:lnTo>
                  <a:lnTo>
                    <a:pt x="1045" y="1092"/>
                  </a:lnTo>
                  <a:lnTo>
                    <a:pt x="1045" y="1097"/>
                  </a:lnTo>
                  <a:close/>
                  <a:moveTo>
                    <a:pt x="1010" y="1097"/>
                  </a:moveTo>
                  <a:lnTo>
                    <a:pt x="990" y="1097"/>
                  </a:lnTo>
                  <a:lnTo>
                    <a:pt x="990" y="1092"/>
                  </a:lnTo>
                  <a:lnTo>
                    <a:pt x="1010" y="1092"/>
                  </a:lnTo>
                  <a:lnTo>
                    <a:pt x="1010" y="1097"/>
                  </a:lnTo>
                  <a:close/>
                  <a:moveTo>
                    <a:pt x="975" y="1097"/>
                  </a:moveTo>
                  <a:lnTo>
                    <a:pt x="955" y="1097"/>
                  </a:lnTo>
                  <a:lnTo>
                    <a:pt x="955" y="1092"/>
                  </a:lnTo>
                  <a:lnTo>
                    <a:pt x="975" y="1092"/>
                  </a:lnTo>
                  <a:lnTo>
                    <a:pt x="975" y="1097"/>
                  </a:lnTo>
                  <a:close/>
                  <a:moveTo>
                    <a:pt x="940" y="1097"/>
                  </a:moveTo>
                  <a:lnTo>
                    <a:pt x="920" y="1097"/>
                  </a:lnTo>
                  <a:lnTo>
                    <a:pt x="920" y="1092"/>
                  </a:lnTo>
                  <a:lnTo>
                    <a:pt x="940" y="1092"/>
                  </a:lnTo>
                  <a:lnTo>
                    <a:pt x="940" y="1097"/>
                  </a:lnTo>
                  <a:close/>
                  <a:moveTo>
                    <a:pt x="905" y="1097"/>
                  </a:moveTo>
                  <a:lnTo>
                    <a:pt x="885" y="1097"/>
                  </a:lnTo>
                  <a:lnTo>
                    <a:pt x="885" y="1092"/>
                  </a:lnTo>
                  <a:lnTo>
                    <a:pt x="905" y="1092"/>
                  </a:lnTo>
                  <a:lnTo>
                    <a:pt x="905" y="1097"/>
                  </a:lnTo>
                  <a:close/>
                  <a:moveTo>
                    <a:pt x="870" y="1097"/>
                  </a:moveTo>
                  <a:lnTo>
                    <a:pt x="850" y="1097"/>
                  </a:lnTo>
                  <a:lnTo>
                    <a:pt x="850" y="1092"/>
                  </a:lnTo>
                  <a:lnTo>
                    <a:pt x="870" y="1092"/>
                  </a:lnTo>
                  <a:lnTo>
                    <a:pt x="870" y="1097"/>
                  </a:lnTo>
                  <a:close/>
                  <a:moveTo>
                    <a:pt x="835" y="1097"/>
                  </a:moveTo>
                  <a:lnTo>
                    <a:pt x="815" y="1097"/>
                  </a:lnTo>
                  <a:lnTo>
                    <a:pt x="815" y="1092"/>
                  </a:lnTo>
                  <a:lnTo>
                    <a:pt x="835" y="1092"/>
                  </a:lnTo>
                  <a:lnTo>
                    <a:pt x="835" y="1097"/>
                  </a:lnTo>
                  <a:close/>
                  <a:moveTo>
                    <a:pt x="800" y="1097"/>
                  </a:moveTo>
                  <a:lnTo>
                    <a:pt x="780" y="1097"/>
                  </a:lnTo>
                  <a:lnTo>
                    <a:pt x="780" y="1092"/>
                  </a:lnTo>
                  <a:lnTo>
                    <a:pt x="800" y="1092"/>
                  </a:lnTo>
                  <a:lnTo>
                    <a:pt x="800" y="1097"/>
                  </a:lnTo>
                  <a:close/>
                  <a:moveTo>
                    <a:pt x="765" y="1097"/>
                  </a:moveTo>
                  <a:lnTo>
                    <a:pt x="745" y="1097"/>
                  </a:lnTo>
                  <a:lnTo>
                    <a:pt x="745" y="1092"/>
                  </a:lnTo>
                  <a:lnTo>
                    <a:pt x="765" y="1092"/>
                  </a:lnTo>
                  <a:lnTo>
                    <a:pt x="765" y="1097"/>
                  </a:lnTo>
                  <a:close/>
                  <a:moveTo>
                    <a:pt x="730" y="1097"/>
                  </a:moveTo>
                  <a:lnTo>
                    <a:pt x="710" y="1097"/>
                  </a:lnTo>
                  <a:lnTo>
                    <a:pt x="710" y="1092"/>
                  </a:lnTo>
                  <a:lnTo>
                    <a:pt x="730" y="1092"/>
                  </a:lnTo>
                  <a:lnTo>
                    <a:pt x="730" y="1097"/>
                  </a:lnTo>
                  <a:close/>
                  <a:moveTo>
                    <a:pt x="695" y="1097"/>
                  </a:moveTo>
                  <a:lnTo>
                    <a:pt x="675" y="1097"/>
                  </a:lnTo>
                  <a:lnTo>
                    <a:pt x="675" y="1092"/>
                  </a:lnTo>
                  <a:lnTo>
                    <a:pt x="695" y="1092"/>
                  </a:lnTo>
                  <a:lnTo>
                    <a:pt x="695" y="1097"/>
                  </a:lnTo>
                  <a:close/>
                  <a:moveTo>
                    <a:pt x="660" y="1097"/>
                  </a:moveTo>
                  <a:lnTo>
                    <a:pt x="640" y="1097"/>
                  </a:lnTo>
                  <a:lnTo>
                    <a:pt x="640" y="1092"/>
                  </a:lnTo>
                  <a:lnTo>
                    <a:pt x="660" y="1092"/>
                  </a:lnTo>
                  <a:lnTo>
                    <a:pt x="660" y="1097"/>
                  </a:lnTo>
                  <a:close/>
                  <a:moveTo>
                    <a:pt x="625" y="1097"/>
                  </a:moveTo>
                  <a:lnTo>
                    <a:pt x="605" y="1097"/>
                  </a:lnTo>
                  <a:lnTo>
                    <a:pt x="605" y="1092"/>
                  </a:lnTo>
                  <a:lnTo>
                    <a:pt x="625" y="1092"/>
                  </a:lnTo>
                  <a:lnTo>
                    <a:pt x="625" y="1097"/>
                  </a:lnTo>
                  <a:close/>
                  <a:moveTo>
                    <a:pt x="590" y="1097"/>
                  </a:moveTo>
                  <a:lnTo>
                    <a:pt x="570" y="1097"/>
                  </a:lnTo>
                  <a:lnTo>
                    <a:pt x="570" y="1092"/>
                  </a:lnTo>
                  <a:lnTo>
                    <a:pt x="590" y="1092"/>
                  </a:lnTo>
                  <a:lnTo>
                    <a:pt x="590" y="1097"/>
                  </a:lnTo>
                  <a:close/>
                  <a:moveTo>
                    <a:pt x="555" y="1097"/>
                  </a:moveTo>
                  <a:lnTo>
                    <a:pt x="535" y="1097"/>
                  </a:lnTo>
                  <a:lnTo>
                    <a:pt x="535" y="1092"/>
                  </a:lnTo>
                  <a:lnTo>
                    <a:pt x="555" y="1092"/>
                  </a:lnTo>
                  <a:lnTo>
                    <a:pt x="555" y="1097"/>
                  </a:lnTo>
                  <a:close/>
                  <a:moveTo>
                    <a:pt x="520" y="1097"/>
                  </a:moveTo>
                  <a:lnTo>
                    <a:pt x="500" y="1097"/>
                  </a:lnTo>
                  <a:lnTo>
                    <a:pt x="500" y="1092"/>
                  </a:lnTo>
                  <a:lnTo>
                    <a:pt x="520" y="1092"/>
                  </a:lnTo>
                  <a:lnTo>
                    <a:pt x="520" y="1097"/>
                  </a:lnTo>
                  <a:close/>
                  <a:moveTo>
                    <a:pt x="485" y="1097"/>
                  </a:moveTo>
                  <a:lnTo>
                    <a:pt x="465" y="1097"/>
                  </a:lnTo>
                  <a:lnTo>
                    <a:pt x="465" y="1092"/>
                  </a:lnTo>
                  <a:lnTo>
                    <a:pt x="485" y="1092"/>
                  </a:lnTo>
                  <a:lnTo>
                    <a:pt x="485" y="1097"/>
                  </a:lnTo>
                  <a:close/>
                  <a:moveTo>
                    <a:pt x="450" y="1097"/>
                  </a:moveTo>
                  <a:lnTo>
                    <a:pt x="430" y="1097"/>
                  </a:lnTo>
                  <a:lnTo>
                    <a:pt x="430" y="1092"/>
                  </a:lnTo>
                  <a:lnTo>
                    <a:pt x="450" y="1092"/>
                  </a:lnTo>
                  <a:lnTo>
                    <a:pt x="450" y="1097"/>
                  </a:lnTo>
                  <a:close/>
                  <a:moveTo>
                    <a:pt x="415" y="1097"/>
                  </a:moveTo>
                  <a:lnTo>
                    <a:pt x="395" y="1097"/>
                  </a:lnTo>
                  <a:lnTo>
                    <a:pt x="395" y="1092"/>
                  </a:lnTo>
                  <a:lnTo>
                    <a:pt x="415" y="1092"/>
                  </a:lnTo>
                  <a:lnTo>
                    <a:pt x="415" y="1097"/>
                  </a:lnTo>
                  <a:close/>
                  <a:moveTo>
                    <a:pt x="381" y="1097"/>
                  </a:moveTo>
                  <a:lnTo>
                    <a:pt x="360" y="1097"/>
                  </a:lnTo>
                  <a:lnTo>
                    <a:pt x="360" y="1092"/>
                  </a:lnTo>
                  <a:lnTo>
                    <a:pt x="381" y="1092"/>
                  </a:lnTo>
                  <a:lnTo>
                    <a:pt x="381" y="1097"/>
                  </a:lnTo>
                  <a:close/>
                  <a:moveTo>
                    <a:pt x="346" y="1097"/>
                  </a:moveTo>
                  <a:lnTo>
                    <a:pt x="325" y="1097"/>
                  </a:lnTo>
                  <a:lnTo>
                    <a:pt x="325" y="1092"/>
                  </a:lnTo>
                  <a:lnTo>
                    <a:pt x="346" y="1092"/>
                  </a:lnTo>
                  <a:lnTo>
                    <a:pt x="346" y="1097"/>
                  </a:lnTo>
                  <a:close/>
                  <a:moveTo>
                    <a:pt x="311" y="1097"/>
                  </a:moveTo>
                  <a:lnTo>
                    <a:pt x="290" y="1097"/>
                  </a:lnTo>
                  <a:lnTo>
                    <a:pt x="290" y="1092"/>
                  </a:lnTo>
                  <a:lnTo>
                    <a:pt x="311" y="1092"/>
                  </a:lnTo>
                  <a:lnTo>
                    <a:pt x="311" y="1097"/>
                  </a:lnTo>
                  <a:close/>
                  <a:moveTo>
                    <a:pt x="276" y="1097"/>
                  </a:moveTo>
                  <a:lnTo>
                    <a:pt x="256" y="1097"/>
                  </a:lnTo>
                  <a:lnTo>
                    <a:pt x="256" y="1092"/>
                  </a:lnTo>
                  <a:lnTo>
                    <a:pt x="276" y="1092"/>
                  </a:lnTo>
                  <a:lnTo>
                    <a:pt x="276" y="1097"/>
                  </a:lnTo>
                  <a:close/>
                  <a:moveTo>
                    <a:pt x="241" y="1097"/>
                  </a:moveTo>
                  <a:lnTo>
                    <a:pt x="221" y="1097"/>
                  </a:lnTo>
                  <a:lnTo>
                    <a:pt x="221" y="1092"/>
                  </a:lnTo>
                  <a:lnTo>
                    <a:pt x="241" y="1092"/>
                  </a:lnTo>
                  <a:lnTo>
                    <a:pt x="241" y="1097"/>
                  </a:lnTo>
                  <a:close/>
                  <a:moveTo>
                    <a:pt x="206" y="1097"/>
                  </a:moveTo>
                  <a:lnTo>
                    <a:pt x="186" y="1097"/>
                  </a:lnTo>
                  <a:lnTo>
                    <a:pt x="186" y="1092"/>
                  </a:lnTo>
                  <a:lnTo>
                    <a:pt x="206" y="1092"/>
                  </a:lnTo>
                  <a:lnTo>
                    <a:pt x="206" y="1097"/>
                  </a:lnTo>
                  <a:close/>
                  <a:moveTo>
                    <a:pt x="171" y="1097"/>
                  </a:moveTo>
                  <a:lnTo>
                    <a:pt x="151" y="1097"/>
                  </a:lnTo>
                  <a:lnTo>
                    <a:pt x="151" y="1092"/>
                  </a:lnTo>
                  <a:lnTo>
                    <a:pt x="171" y="1092"/>
                  </a:lnTo>
                  <a:lnTo>
                    <a:pt x="171" y="1097"/>
                  </a:lnTo>
                  <a:close/>
                  <a:moveTo>
                    <a:pt x="136" y="1097"/>
                  </a:moveTo>
                  <a:lnTo>
                    <a:pt x="116" y="1097"/>
                  </a:lnTo>
                  <a:lnTo>
                    <a:pt x="116" y="1092"/>
                  </a:lnTo>
                  <a:lnTo>
                    <a:pt x="136" y="1092"/>
                  </a:lnTo>
                  <a:lnTo>
                    <a:pt x="136" y="1097"/>
                  </a:lnTo>
                  <a:close/>
                  <a:moveTo>
                    <a:pt x="101" y="1097"/>
                  </a:moveTo>
                  <a:lnTo>
                    <a:pt x="81" y="1097"/>
                  </a:lnTo>
                  <a:lnTo>
                    <a:pt x="81" y="1092"/>
                  </a:lnTo>
                  <a:lnTo>
                    <a:pt x="101" y="1092"/>
                  </a:lnTo>
                  <a:lnTo>
                    <a:pt x="101" y="1097"/>
                  </a:lnTo>
                  <a:close/>
                  <a:moveTo>
                    <a:pt x="66" y="1097"/>
                  </a:moveTo>
                  <a:lnTo>
                    <a:pt x="46" y="1097"/>
                  </a:lnTo>
                  <a:lnTo>
                    <a:pt x="46" y="1092"/>
                  </a:lnTo>
                  <a:lnTo>
                    <a:pt x="66" y="1092"/>
                  </a:lnTo>
                  <a:lnTo>
                    <a:pt x="66" y="1097"/>
                  </a:lnTo>
                  <a:close/>
                  <a:moveTo>
                    <a:pt x="31" y="1097"/>
                  </a:moveTo>
                  <a:lnTo>
                    <a:pt x="11" y="1097"/>
                  </a:lnTo>
                  <a:lnTo>
                    <a:pt x="11" y="1092"/>
                  </a:lnTo>
                  <a:lnTo>
                    <a:pt x="31" y="1092"/>
                  </a:lnTo>
                  <a:lnTo>
                    <a:pt x="31" y="1097"/>
                  </a:lnTo>
                  <a:close/>
                </a:path>
              </a:pathLst>
            </a:custGeom>
            <a:solidFill>
              <a:srgbClr val="000000"/>
            </a:solidFill>
            <a:ln w="0" cap="flat">
              <a:solidFill>
                <a:srgbClr val="000000"/>
              </a:solidFill>
              <a:prstDash val="sysDash"/>
              <a:round/>
              <a:headEnd/>
              <a:tailEnd/>
            </a:ln>
          </p:spPr>
          <p:txBody>
            <a:bodyPr/>
            <a:lstStyle/>
            <a:p>
              <a:endParaRPr lang="zh-CN" altLang="en-US"/>
            </a:p>
          </p:txBody>
        </p:sp>
        <p:sp>
          <p:nvSpPr>
            <p:cNvPr id="78" name="Rettangolo 72"/>
            <p:cNvSpPr>
              <a:spLocks noChangeArrowheads="1"/>
            </p:cNvSpPr>
            <p:nvPr/>
          </p:nvSpPr>
          <p:spPr bwMode="auto">
            <a:xfrm>
              <a:off x="5724129" y="2636913"/>
              <a:ext cx="576064" cy="216024"/>
            </a:xfrm>
            <a:prstGeom prst="rect">
              <a:avLst/>
            </a:prstGeom>
            <a:solidFill>
              <a:schemeClr val="bg1"/>
            </a:solidFill>
            <a:ln w="25400" algn="ctr">
              <a:solidFill>
                <a:schemeClr val="accent1">
                  <a:lumMod val="75000"/>
                </a:schemeClr>
              </a:solidFill>
              <a:round/>
              <a:headEnd/>
              <a:tailEnd/>
            </a:ln>
          </p:spPr>
          <p:txBody>
            <a:bodyPr/>
            <a:lstStyle/>
            <a:p>
              <a:r>
                <a:rPr lang="en-GB" altLang="zh-CN" sz="1000" dirty="0" smtClean="0">
                  <a:solidFill>
                    <a:schemeClr val="tx1"/>
                  </a:solidFill>
                  <a:ea typeface="宋体" charset="-122"/>
                </a:rPr>
                <a:t>M AAA</a:t>
              </a:r>
              <a:endParaRPr lang="en-GB" altLang="zh-CN" sz="1000" dirty="0">
                <a:solidFill>
                  <a:schemeClr val="tx1"/>
                </a:solidFill>
                <a:ea typeface="宋体" charset="-122"/>
              </a:endParaRPr>
            </a:p>
          </p:txBody>
        </p:sp>
        <p:sp>
          <p:nvSpPr>
            <p:cNvPr id="79" name="Freeform 23"/>
            <p:cNvSpPr>
              <a:spLocks noEditPoints="1"/>
            </p:cNvSpPr>
            <p:nvPr/>
          </p:nvSpPr>
          <p:spPr bwMode="auto">
            <a:xfrm>
              <a:off x="3851920" y="2348880"/>
              <a:ext cx="633413" cy="288032"/>
            </a:xfrm>
            <a:custGeom>
              <a:avLst/>
              <a:gdLst>
                <a:gd name="T0" fmla="*/ 0 w 2713"/>
                <a:gd name="T1" fmla="*/ 494699 h 1493"/>
                <a:gd name="T2" fmla="*/ 1526215 w 2713"/>
                <a:gd name="T3" fmla="*/ 0 h 1493"/>
                <a:gd name="T4" fmla="*/ 146358800 w 2713"/>
                <a:gd name="T5" fmla="*/ 0 h 1493"/>
                <a:gd name="T6" fmla="*/ 147885014 w 2713"/>
                <a:gd name="T7" fmla="*/ 494699 h 1493"/>
                <a:gd name="T8" fmla="*/ 147885014 w 2713"/>
                <a:gd name="T9" fmla="*/ 25880143 h 1493"/>
                <a:gd name="T10" fmla="*/ 146358800 w 2713"/>
                <a:gd name="T11" fmla="*/ 26374842 h 1493"/>
                <a:gd name="T12" fmla="*/ 1526215 w 2713"/>
                <a:gd name="T13" fmla="*/ 26374842 h 1493"/>
                <a:gd name="T14" fmla="*/ 0 w 2713"/>
                <a:gd name="T15" fmla="*/ 25880143 h 1493"/>
                <a:gd name="T16" fmla="*/ 0 w 2713"/>
                <a:gd name="T17" fmla="*/ 494699 h 1493"/>
                <a:gd name="T18" fmla="*/ 3052663 w 2713"/>
                <a:gd name="T19" fmla="*/ 25880143 h 1493"/>
                <a:gd name="T20" fmla="*/ 1526215 w 2713"/>
                <a:gd name="T21" fmla="*/ 25385577 h 1493"/>
                <a:gd name="T22" fmla="*/ 146358800 w 2713"/>
                <a:gd name="T23" fmla="*/ 25385577 h 1493"/>
                <a:gd name="T24" fmla="*/ 144886985 w 2713"/>
                <a:gd name="T25" fmla="*/ 25880143 h 1493"/>
                <a:gd name="T26" fmla="*/ 144886985 w 2713"/>
                <a:gd name="T27" fmla="*/ 494699 h 1493"/>
                <a:gd name="T28" fmla="*/ 146358800 w 2713"/>
                <a:gd name="T29" fmla="*/ 971589 h 1493"/>
                <a:gd name="T30" fmla="*/ 1526215 w 2713"/>
                <a:gd name="T31" fmla="*/ 971589 h 1493"/>
                <a:gd name="T32" fmla="*/ 3052663 w 2713"/>
                <a:gd name="T33" fmla="*/ 494699 h 1493"/>
                <a:gd name="T34" fmla="*/ 3052663 w 2713"/>
                <a:gd name="T35" fmla="*/ 25880143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a:solidFill>
                <a:srgbClr val="000000"/>
              </a:solidFill>
              <a:round/>
              <a:headEnd/>
              <a:tailEnd/>
            </a:ln>
          </p:spPr>
          <p:txBody>
            <a:bodyPr/>
            <a:lstStyle/>
            <a:p>
              <a:r>
                <a:rPr lang="en-GB" altLang="zh-CN" sz="1000" dirty="0">
                  <a:solidFill>
                    <a:schemeClr val="tx1"/>
                  </a:solidFill>
                  <a:ea typeface="宋体" charset="-122"/>
                </a:rPr>
                <a:t>PDN GW</a:t>
              </a:r>
            </a:p>
          </p:txBody>
        </p:sp>
        <p:cxnSp>
          <p:nvCxnSpPr>
            <p:cNvPr id="80" name="Connettore 1 75"/>
            <p:cNvCxnSpPr>
              <a:cxnSpLocks noChangeShapeType="1"/>
              <a:stCxn id="78" idx="2"/>
              <a:endCxn id="102" idx="0"/>
            </p:cNvCxnSpPr>
            <p:nvPr/>
          </p:nvCxnSpPr>
          <p:spPr bwMode="auto">
            <a:xfrm flipH="1">
              <a:off x="6012160" y="2852937"/>
              <a:ext cx="1" cy="792087"/>
            </a:xfrm>
            <a:prstGeom prst="line">
              <a:avLst/>
            </a:prstGeom>
            <a:noFill/>
            <a:ln w="31750" algn="ctr">
              <a:solidFill>
                <a:srgbClr val="FF0000"/>
              </a:solidFill>
              <a:round/>
              <a:headEnd/>
              <a:tailEnd/>
            </a:ln>
          </p:spPr>
        </p:cxnSp>
        <p:sp>
          <p:nvSpPr>
            <p:cNvPr id="81" name="Freeform 23"/>
            <p:cNvSpPr>
              <a:spLocks noEditPoints="1"/>
            </p:cNvSpPr>
            <p:nvPr/>
          </p:nvSpPr>
          <p:spPr bwMode="auto">
            <a:xfrm>
              <a:off x="3851920" y="2924944"/>
              <a:ext cx="648072" cy="288032"/>
            </a:xfrm>
            <a:custGeom>
              <a:avLst/>
              <a:gdLst>
                <a:gd name="T0" fmla="*/ 0 w 2713"/>
                <a:gd name="T1" fmla="*/ 543236 h 1493"/>
                <a:gd name="T2" fmla="*/ 1256320 w 2713"/>
                <a:gd name="T3" fmla="*/ 0 h 1493"/>
                <a:gd name="T4" fmla="*/ 120472902 w 2713"/>
                <a:gd name="T5" fmla="*/ 0 h 1493"/>
                <a:gd name="T6" fmla="*/ 121729222 w 2713"/>
                <a:gd name="T7" fmla="*/ 543236 h 1493"/>
                <a:gd name="T8" fmla="*/ 121729222 w 2713"/>
                <a:gd name="T9" fmla="*/ 28424073 h 1493"/>
                <a:gd name="T10" fmla="*/ 120472902 w 2713"/>
                <a:gd name="T11" fmla="*/ 28967309 h 1493"/>
                <a:gd name="T12" fmla="*/ 1256320 w 2713"/>
                <a:gd name="T13" fmla="*/ 28967309 h 1493"/>
                <a:gd name="T14" fmla="*/ 0 w 2713"/>
                <a:gd name="T15" fmla="*/ 28424073 h 1493"/>
                <a:gd name="T16" fmla="*/ 0 w 2713"/>
                <a:gd name="T17" fmla="*/ 543236 h 1493"/>
                <a:gd name="T18" fmla="*/ 2512641 w 2713"/>
                <a:gd name="T19" fmla="*/ 28424073 h 1493"/>
                <a:gd name="T20" fmla="*/ 1256320 w 2713"/>
                <a:gd name="T21" fmla="*/ 27880837 h 1493"/>
                <a:gd name="T22" fmla="*/ 120472902 w 2713"/>
                <a:gd name="T23" fmla="*/ 27880837 h 1493"/>
                <a:gd name="T24" fmla="*/ 119261489 w 2713"/>
                <a:gd name="T25" fmla="*/ 28424073 h 1493"/>
                <a:gd name="T26" fmla="*/ 119261489 w 2713"/>
                <a:gd name="T27" fmla="*/ 543236 h 1493"/>
                <a:gd name="T28" fmla="*/ 120472902 w 2713"/>
                <a:gd name="T29" fmla="*/ 1067111 h 1493"/>
                <a:gd name="T30" fmla="*/ 1256320 w 2713"/>
                <a:gd name="T31" fmla="*/ 1067111 h 1493"/>
                <a:gd name="T32" fmla="*/ 2512641 w 2713"/>
                <a:gd name="T33" fmla="*/ 543236 h 1493"/>
                <a:gd name="T34" fmla="*/ 2512641 w 2713"/>
                <a:gd name="T35" fmla="*/ 28424073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a:solidFill>
                <a:srgbClr val="000000"/>
              </a:solidFill>
              <a:round/>
              <a:headEnd/>
              <a:tailEnd/>
            </a:ln>
          </p:spPr>
          <p:txBody>
            <a:bodyPr/>
            <a:lstStyle/>
            <a:p>
              <a:pPr algn="ctr"/>
              <a:r>
                <a:rPr lang="en-GB" altLang="zh-CN" sz="1000" dirty="0" err="1">
                  <a:solidFill>
                    <a:schemeClr val="tx1"/>
                  </a:solidFill>
                  <a:ea typeface="宋体" charset="-122"/>
                </a:rPr>
                <a:t>ePDG</a:t>
              </a:r>
              <a:endParaRPr lang="en-GB" altLang="zh-CN" sz="1000" dirty="0">
                <a:solidFill>
                  <a:schemeClr val="tx1"/>
                </a:solidFill>
                <a:ea typeface="宋体" charset="-122"/>
              </a:endParaRPr>
            </a:p>
          </p:txBody>
        </p:sp>
        <p:sp>
          <p:nvSpPr>
            <p:cNvPr id="96" name="Nuvola 172"/>
            <p:cNvSpPr/>
            <p:nvPr/>
          </p:nvSpPr>
          <p:spPr bwMode="auto">
            <a:xfrm>
              <a:off x="7521575" y="3068960"/>
              <a:ext cx="1370905" cy="432048"/>
            </a:xfrm>
            <a:prstGeom prst="cloud">
              <a:avLst/>
            </a:prstGeom>
            <a:solidFill>
              <a:schemeClr val="accent1">
                <a:alpha val="41000"/>
              </a:schemeClr>
            </a:solidFill>
            <a:ln w="9525" cap="flat" cmpd="sng" algn="ctr">
              <a:solidFill>
                <a:schemeClr val="tx1"/>
              </a:solidFill>
              <a:prstDash val="solid"/>
              <a:round/>
              <a:headEnd type="none" w="med" len="med"/>
              <a:tailEnd type="none" w="med" len="med"/>
            </a:ln>
            <a:effectLst/>
          </p:spPr>
          <p:txBody>
            <a:bodyPr lIns="36000" tIns="0" rIns="36000" bIns="36000"/>
            <a:lstStyle/>
            <a:p>
              <a:pPr>
                <a:defRPr/>
              </a:pPr>
              <a:r>
                <a:rPr lang="en-GB" sz="1000" dirty="0" smtClean="0"/>
                <a:t>Internet Service</a:t>
              </a:r>
              <a:endParaRPr lang="en-GB" sz="1000" dirty="0">
                <a:solidFill>
                  <a:schemeClr val="tx1"/>
                </a:solidFill>
              </a:endParaRPr>
            </a:p>
          </p:txBody>
        </p:sp>
        <p:sp>
          <p:nvSpPr>
            <p:cNvPr id="98" name="Rectangle 14"/>
            <p:cNvSpPr>
              <a:spLocks noChangeArrowheads="1"/>
            </p:cNvSpPr>
            <p:nvPr/>
          </p:nvSpPr>
          <p:spPr bwMode="auto">
            <a:xfrm>
              <a:off x="2555776" y="1484784"/>
              <a:ext cx="1440160" cy="215444"/>
            </a:xfrm>
            <a:prstGeom prst="rect">
              <a:avLst/>
            </a:prstGeom>
            <a:noFill/>
            <a:ln w="9525">
              <a:noFill/>
              <a:miter lim="800000"/>
              <a:headEnd/>
              <a:tailEnd/>
            </a:ln>
          </p:spPr>
          <p:txBody>
            <a:bodyPr wrap="square" lIns="0" tIns="0" rIns="0" bIns="0">
              <a:spAutoFit/>
            </a:bodyPr>
            <a:lstStyle/>
            <a:p>
              <a:r>
                <a:rPr lang="en-US" sz="1400" b="1" dirty="0" smtClean="0"/>
                <a:t>Mobile Network</a:t>
              </a:r>
              <a:endParaRPr lang="en-US" sz="4400" dirty="0">
                <a:solidFill>
                  <a:schemeClr val="tx1"/>
                </a:solidFill>
              </a:endParaRPr>
            </a:p>
          </p:txBody>
        </p:sp>
        <p:sp>
          <p:nvSpPr>
            <p:cNvPr id="99" name="Nuvola 254"/>
            <p:cNvSpPr/>
            <p:nvPr/>
          </p:nvSpPr>
          <p:spPr bwMode="auto">
            <a:xfrm>
              <a:off x="5345113" y="1609725"/>
              <a:ext cx="1819175" cy="406400"/>
            </a:xfrm>
            <a:prstGeom prst="cloud">
              <a:avLst/>
            </a:prstGeom>
            <a:solidFill>
              <a:schemeClr val="accent1">
                <a:alpha val="41000"/>
              </a:schemeClr>
            </a:solidFill>
            <a:ln w="9525" cap="flat" cmpd="sng" algn="ctr">
              <a:solidFill>
                <a:schemeClr val="tx1"/>
              </a:solidFill>
              <a:prstDash val="solid"/>
              <a:round/>
              <a:headEnd type="none" w="med" len="med"/>
              <a:tailEnd type="none" w="med" len="med"/>
            </a:ln>
            <a:effectLst/>
          </p:spPr>
          <p:txBody>
            <a:bodyPr lIns="36000" tIns="0" rIns="36000" bIns="36000"/>
            <a:lstStyle/>
            <a:p>
              <a:pPr>
                <a:defRPr/>
              </a:pPr>
              <a:r>
                <a:rPr lang="en-GB" sz="1200" dirty="0" smtClean="0">
                  <a:solidFill>
                    <a:schemeClr val="tx1"/>
                  </a:solidFill>
                </a:rPr>
                <a:t>Operator Service</a:t>
              </a:r>
              <a:endParaRPr lang="en-GB" sz="1200" dirty="0">
                <a:solidFill>
                  <a:schemeClr val="tx1"/>
                </a:solidFill>
              </a:endParaRPr>
            </a:p>
          </p:txBody>
        </p:sp>
        <p:sp>
          <p:nvSpPr>
            <p:cNvPr id="102" name="Rettangolo 72"/>
            <p:cNvSpPr>
              <a:spLocks noChangeArrowheads="1"/>
            </p:cNvSpPr>
            <p:nvPr/>
          </p:nvSpPr>
          <p:spPr bwMode="auto">
            <a:xfrm>
              <a:off x="5724128" y="3645024"/>
              <a:ext cx="576064" cy="216024"/>
            </a:xfrm>
            <a:prstGeom prst="rect">
              <a:avLst/>
            </a:prstGeom>
            <a:noFill/>
            <a:ln w="25400" algn="ctr">
              <a:solidFill>
                <a:schemeClr val="accent1">
                  <a:lumMod val="75000"/>
                </a:schemeClr>
              </a:solidFill>
              <a:round/>
              <a:headEnd/>
              <a:tailEnd/>
            </a:ln>
          </p:spPr>
          <p:txBody>
            <a:bodyPr/>
            <a:lstStyle/>
            <a:p>
              <a:r>
                <a:rPr lang="en-GB" altLang="zh-CN" sz="1000" dirty="0" smtClean="0">
                  <a:ea typeface="宋体" charset="-122"/>
                </a:rPr>
                <a:t>F</a:t>
              </a:r>
              <a:r>
                <a:rPr lang="en-GB" altLang="zh-CN" sz="1000" dirty="0" smtClean="0">
                  <a:solidFill>
                    <a:schemeClr val="tx1"/>
                  </a:solidFill>
                  <a:ea typeface="宋体" charset="-122"/>
                </a:rPr>
                <a:t> AAA</a:t>
              </a:r>
              <a:endParaRPr lang="en-GB" altLang="zh-CN" sz="1000" dirty="0">
                <a:solidFill>
                  <a:schemeClr val="tx1"/>
                </a:solidFill>
                <a:ea typeface="宋体" charset="-122"/>
              </a:endParaRPr>
            </a:p>
          </p:txBody>
        </p:sp>
        <p:cxnSp>
          <p:nvCxnSpPr>
            <p:cNvPr id="109" name="Connettore 1 75"/>
            <p:cNvCxnSpPr>
              <a:cxnSpLocks noChangeShapeType="1"/>
              <a:stCxn id="35" idx="2"/>
              <a:endCxn id="108" idx="0"/>
            </p:cNvCxnSpPr>
            <p:nvPr/>
          </p:nvCxnSpPr>
          <p:spPr bwMode="auto">
            <a:xfrm>
              <a:off x="4976800" y="1998712"/>
              <a:ext cx="0" cy="1646312"/>
            </a:xfrm>
            <a:prstGeom prst="line">
              <a:avLst/>
            </a:prstGeom>
            <a:noFill/>
            <a:ln w="31750" algn="ctr">
              <a:solidFill>
                <a:srgbClr val="FF0000"/>
              </a:solidFill>
              <a:round/>
              <a:headEnd/>
              <a:tailEnd/>
            </a:ln>
          </p:spPr>
        </p:cxnSp>
        <p:grpSp>
          <p:nvGrpSpPr>
            <p:cNvPr id="106" name="组合 105"/>
            <p:cNvGrpSpPr/>
            <p:nvPr/>
          </p:nvGrpSpPr>
          <p:grpSpPr>
            <a:xfrm>
              <a:off x="4724772" y="3573016"/>
              <a:ext cx="495300" cy="273050"/>
              <a:chOff x="3851920" y="1844824"/>
              <a:chExt cx="495300" cy="273050"/>
            </a:xfrm>
          </p:grpSpPr>
          <p:sp>
            <p:nvSpPr>
              <p:cNvPr id="107" name="Freeform 23"/>
              <p:cNvSpPr>
                <a:spLocks noEditPoints="1"/>
              </p:cNvSpPr>
              <p:nvPr/>
            </p:nvSpPr>
            <p:spPr bwMode="auto">
              <a:xfrm>
                <a:off x="3851920" y="1844824"/>
                <a:ext cx="495300" cy="273050"/>
              </a:xfrm>
              <a:custGeom>
                <a:avLst/>
                <a:gdLst>
                  <a:gd name="T0" fmla="*/ 0 w 2713"/>
                  <a:gd name="T1" fmla="*/ 936563 h 1493"/>
                  <a:gd name="T2" fmla="*/ 933274 w 2713"/>
                  <a:gd name="T3" fmla="*/ 0 h 1493"/>
                  <a:gd name="T4" fmla="*/ 89491372 w 2713"/>
                  <a:gd name="T5" fmla="*/ 0 h 1493"/>
                  <a:gd name="T6" fmla="*/ 90424646 w 2713"/>
                  <a:gd name="T7" fmla="*/ 936563 h 1493"/>
                  <a:gd name="T8" fmla="*/ 90424646 w 2713"/>
                  <a:gd name="T9" fmla="*/ 49000686 h 1493"/>
                  <a:gd name="T10" fmla="*/ 89491372 w 2713"/>
                  <a:gd name="T11" fmla="*/ 49937249 h 1493"/>
                  <a:gd name="T12" fmla="*/ 933274 w 2713"/>
                  <a:gd name="T13" fmla="*/ 49937249 h 1493"/>
                  <a:gd name="T14" fmla="*/ 0 w 2713"/>
                  <a:gd name="T15" fmla="*/ 49000686 h 1493"/>
                  <a:gd name="T16" fmla="*/ 0 w 2713"/>
                  <a:gd name="T17" fmla="*/ 936563 h 1493"/>
                  <a:gd name="T18" fmla="*/ 1866549 w 2713"/>
                  <a:gd name="T19" fmla="*/ 49000686 h 1493"/>
                  <a:gd name="T20" fmla="*/ 933274 w 2713"/>
                  <a:gd name="T21" fmla="*/ 48064123 h 1493"/>
                  <a:gd name="T22" fmla="*/ 89491372 w 2713"/>
                  <a:gd name="T23" fmla="*/ 48064123 h 1493"/>
                  <a:gd name="T24" fmla="*/ 88591507 w 2713"/>
                  <a:gd name="T25" fmla="*/ 49000686 h 1493"/>
                  <a:gd name="T26" fmla="*/ 88591507 w 2713"/>
                  <a:gd name="T27" fmla="*/ 936563 h 1493"/>
                  <a:gd name="T28" fmla="*/ 89491372 w 2713"/>
                  <a:gd name="T29" fmla="*/ 1839658 h 1493"/>
                  <a:gd name="T30" fmla="*/ 933274 w 2713"/>
                  <a:gd name="T31" fmla="*/ 1839658 h 1493"/>
                  <a:gd name="T32" fmla="*/ 1866549 w 2713"/>
                  <a:gd name="T33" fmla="*/ 936563 h 1493"/>
                  <a:gd name="T34" fmla="*/ 1866549 w 2713"/>
                  <a:gd name="T35" fmla="*/ 49000686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chemeClr val="accent1">
                  <a:lumMod val="75000"/>
                </a:schemeClr>
              </a:solidFill>
              <a:ln w="0" cap="flat">
                <a:solidFill>
                  <a:schemeClr val="accent1">
                    <a:lumMod val="75000"/>
                  </a:schemeClr>
                </a:solidFill>
                <a:prstDash val="solid"/>
                <a:round/>
                <a:headEnd/>
                <a:tailEnd/>
              </a:ln>
            </p:spPr>
            <p:txBody>
              <a:bodyPr/>
              <a:lstStyle/>
              <a:p>
                <a:endParaRPr lang="zh-CN" altLang="en-US">
                  <a:solidFill>
                    <a:schemeClr val="tx1"/>
                  </a:solidFill>
                </a:endParaRPr>
              </a:p>
            </p:txBody>
          </p:sp>
          <p:sp>
            <p:nvSpPr>
              <p:cNvPr id="108" name="Rectangle 24"/>
              <p:cNvSpPr>
                <a:spLocks noChangeArrowheads="1"/>
              </p:cNvSpPr>
              <p:nvPr/>
            </p:nvSpPr>
            <p:spPr bwMode="auto">
              <a:xfrm>
                <a:off x="3923928" y="1916832"/>
                <a:ext cx="360040" cy="153888"/>
              </a:xfrm>
              <a:prstGeom prst="rect">
                <a:avLst/>
              </a:prstGeom>
              <a:noFill/>
              <a:ln w="9525">
                <a:noFill/>
                <a:miter lim="800000"/>
                <a:headEnd/>
                <a:tailEnd/>
              </a:ln>
            </p:spPr>
            <p:txBody>
              <a:bodyPr wrap="square" lIns="0" tIns="0" rIns="0" bIns="0">
                <a:spAutoFit/>
              </a:bodyPr>
              <a:lstStyle/>
              <a:p>
                <a:pPr>
                  <a:defRPr/>
                </a:pPr>
                <a:r>
                  <a:rPr lang="en-US" sz="1000" dirty="0" smtClean="0">
                    <a:latin typeface="Arial" pitchFamily="34" charset="0"/>
                  </a:rPr>
                  <a:t>BPCF</a:t>
                </a:r>
                <a:endParaRPr lang="en-US" sz="1200" dirty="0">
                  <a:solidFill>
                    <a:schemeClr val="tx1"/>
                  </a:solidFill>
                  <a:latin typeface="Arial" pitchFamily="34" charset="0"/>
                </a:endParaRPr>
              </a:p>
            </p:txBody>
          </p:sp>
        </p:grpSp>
        <p:grpSp>
          <p:nvGrpSpPr>
            <p:cNvPr id="100" name="组合 99"/>
            <p:cNvGrpSpPr/>
            <p:nvPr/>
          </p:nvGrpSpPr>
          <p:grpSpPr>
            <a:xfrm>
              <a:off x="4724772" y="1772816"/>
              <a:ext cx="495300" cy="273050"/>
              <a:chOff x="3851920" y="1844824"/>
              <a:chExt cx="495300" cy="273050"/>
            </a:xfrm>
            <a:solidFill>
              <a:schemeClr val="bg1"/>
            </a:solidFill>
          </p:grpSpPr>
          <p:sp>
            <p:nvSpPr>
              <p:cNvPr id="34" name="Freeform 23"/>
              <p:cNvSpPr>
                <a:spLocks noEditPoints="1"/>
              </p:cNvSpPr>
              <p:nvPr/>
            </p:nvSpPr>
            <p:spPr bwMode="auto">
              <a:xfrm>
                <a:off x="3851920" y="1844824"/>
                <a:ext cx="495300" cy="273050"/>
              </a:xfrm>
              <a:custGeom>
                <a:avLst/>
                <a:gdLst>
                  <a:gd name="T0" fmla="*/ 0 w 2713"/>
                  <a:gd name="T1" fmla="*/ 936563 h 1493"/>
                  <a:gd name="T2" fmla="*/ 933274 w 2713"/>
                  <a:gd name="T3" fmla="*/ 0 h 1493"/>
                  <a:gd name="T4" fmla="*/ 89491372 w 2713"/>
                  <a:gd name="T5" fmla="*/ 0 h 1493"/>
                  <a:gd name="T6" fmla="*/ 90424646 w 2713"/>
                  <a:gd name="T7" fmla="*/ 936563 h 1493"/>
                  <a:gd name="T8" fmla="*/ 90424646 w 2713"/>
                  <a:gd name="T9" fmla="*/ 49000686 h 1493"/>
                  <a:gd name="T10" fmla="*/ 89491372 w 2713"/>
                  <a:gd name="T11" fmla="*/ 49937249 h 1493"/>
                  <a:gd name="T12" fmla="*/ 933274 w 2713"/>
                  <a:gd name="T13" fmla="*/ 49937249 h 1493"/>
                  <a:gd name="T14" fmla="*/ 0 w 2713"/>
                  <a:gd name="T15" fmla="*/ 49000686 h 1493"/>
                  <a:gd name="T16" fmla="*/ 0 w 2713"/>
                  <a:gd name="T17" fmla="*/ 936563 h 1493"/>
                  <a:gd name="T18" fmla="*/ 1866549 w 2713"/>
                  <a:gd name="T19" fmla="*/ 49000686 h 1493"/>
                  <a:gd name="T20" fmla="*/ 933274 w 2713"/>
                  <a:gd name="T21" fmla="*/ 48064123 h 1493"/>
                  <a:gd name="T22" fmla="*/ 89491372 w 2713"/>
                  <a:gd name="T23" fmla="*/ 48064123 h 1493"/>
                  <a:gd name="T24" fmla="*/ 88591507 w 2713"/>
                  <a:gd name="T25" fmla="*/ 49000686 h 1493"/>
                  <a:gd name="T26" fmla="*/ 88591507 w 2713"/>
                  <a:gd name="T27" fmla="*/ 936563 h 1493"/>
                  <a:gd name="T28" fmla="*/ 89491372 w 2713"/>
                  <a:gd name="T29" fmla="*/ 1839658 h 1493"/>
                  <a:gd name="T30" fmla="*/ 933274 w 2713"/>
                  <a:gd name="T31" fmla="*/ 1839658 h 1493"/>
                  <a:gd name="T32" fmla="*/ 1866549 w 2713"/>
                  <a:gd name="T33" fmla="*/ 936563 h 1493"/>
                  <a:gd name="T34" fmla="*/ 1866549 w 2713"/>
                  <a:gd name="T35" fmla="*/ 49000686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grpFill/>
              <a:ln w="0" cap="flat">
                <a:solidFill>
                  <a:schemeClr val="accent1">
                    <a:lumMod val="75000"/>
                  </a:schemeClr>
                </a:solidFill>
                <a:prstDash val="solid"/>
                <a:round/>
                <a:headEnd/>
                <a:tailEnd/>
              </a:ln>
            </p:spPr>
            <p:txBody>
              <a:bodyPr/>
              <a:lstStyle/>
              <a:p>
                <a:endParaRPr lang="zh-CN" altLang="en-US">
                  <a:solidFill>
                    <a:schemeClr val="tx1"/>
                  </a:solidFill>
                </a:endParaRPr>
              </a:p>
            </p:txBody>
          </p:sp>
          <p:sp>
            <p:nvSpPr>
              <p:cNvPr id="35" name="Rectangle 24"/>
              <p:cNvSpPr>
                <a:spLocks noChangeArrowheads="1"/>
              </p:cNvSpPr>
              <p:nvPr/>
            </p:nvSpPr>
            <p:spPr bwMode="auto">
              <a:xfrm>
                <a:off x="3923928" y="1916832"/>
                <a:ext cx="360040" cy="153888"/>
              </a:xfrm>
              <a:prstGeom prst="rect">
                <a:avLst/>
              </a:prstGeom>
              <a:grpFill/>
              <a:ln w="9525">
                <a:noFill/>
                <a:miter lim="800000"/>
                <a:headEnd/>
                <a:tailEnd/>
              </a:ln>
            </p:spPr>
            <p:txBody>
              <a:bodyPr wrap="square" lIns="0" tIns="0" rIns="0" bIns="0">
                <a:spAutoFit/>
              </a:bodyPr>
              <a:lstStyle/>
              <a:p>
                <a:pPr>
                  <a:defRPr/>
                </a:pPr>
                <a:r>
                  <a:rPr lang="en-US" sz="1000" dirty="0">
                    <a:solidFill>
                      <a:schemeClr val="tx1"/>
                    </a:solidFill>
                    <a:latin typeface="Arial" pitchFamily="34" charset="0"/>
                  </a:rPr>
                  <a:t>PCRF</a:t>
                </a:r>
                <a:endParaRPr lang="en-US" sz="1200" dirty="0">
                  <a:solidFill>
                    <a:schemeClr val="tx1"/>
                  </a:solidFill>
                  <a:latin typeface="Arial" pitchFamily="34" charset="0"/>
                </a:endParaRPr>
              </a:p>
            </p:txBody>
          </p:sp>
        </p:grpSp>
        <p:sp>
          <p:nvSpPr>
            <p:cNvPr id="118" name="Freeform 23"/>
            <p:cNvSpPr>
              <a:spLocks noEditPoints="1"/>
            </p:cNvSpPr>
            <p:nvPr/>
          </p:nvSpPr>
          <p:spPr bwMode="auto">
            <a:xfrm>
              <a:off x="2915816" y="2348880"/>
              <a:ext cx="633413" cy="288032"/>
            </a:xfrm>
            <a:custGeom>
              <a:avLst/>
              <a:gdLst>
                <a:gd name="T0" fmla="*/ 0 w 2713"/>
                <a:gd name="T1" fmla="*/ 494699 h 1493"/>
                <a:gd name="T2" fmla="*/ 1526215 w 2713"/>
                <a:gd name="T3" fmla="*/ 0 h 1493"/>
                <a:gd name="T4" fmla="*/ 146358800 w 2713"/>
                <a:gd name="T5" fmla="*/ 0 h 1493"/>
                <a:gd name="T6" fmla="*/ 147885014 w 2713"/>
                <a:gd name="T7" fmla="*/ 494699 h 1493"/>
                <a:gd name="T8" fmla="*/ 147885014 w 2713"/>
                <a:gd name="T9" fmla="*/ 25880143 h 1493"/>
                <a:gd name="T10" fmla="*/ 146358800 w 2713"/>
                <a:gd name="T11" fmla="*/ 26374842 h 1493"/>
                <a:gd name="T12" fmla="*/ 1526215 w 2713"/>
                <a:gd name="T13" fmla="*/ 26374842 h 1493"/>
                <a:gd name="T14" fmla="*/ 0 w 2713"/>
                <a:gd name="T15" fmla="*/ 25880143 h 1493"/>
                <a:gd name="T16" fmla="*/ 0 w 2713"/>
                <a:gd name="T17" fmla="*/ 494699 h 1493"/>
                <a:gd name="T18" fmla="*/ 3052663 w 2713"/>
                <a:gd name="T19" fmla="*/ 25880143 h 1493"/>
                <a:gd name="T20" fmla="*/ 1526215 w 2713"/>
                <a:gd name="T21" fmla="*/ 25385577 h 1493"/>
                <a:gd name="T22" fmla="*/ 146358800 w 2713"/>
                <a:gd name="T23" fmla="*/ 25385577 h 1493"/>
                <a:gd name="T24" fmla="*/ 144886985 w 2713"/>
                <a:gd name="T25" fmla="*/ 25880143 h 1493"/>
                <a:gd name="T26" fmla="*/ 144886985 w 2713"/>
                <a:gd name="T27" fmla="*/ 494699 h 1493"/>
                <a:gd name="T28" fmla="*/ 146358800 w 2713"/>
                <a:gd name="T29" fmla="*/ 971589 h 1493"/>
                <a:gd name="T30" fmla="*/ 1526215 w 2713"/>
                <a:gd name="T31" fmla="*/ 971589 h 1493"/>
                <a:gd name="T32" fmla="*/ 3052663 w 2713"/>
                <a:gd name="T33" fmla="*/ 494699 h 1493"/>
                <a:gd name="T34" fmla="*/ 3052663 w 2713"/>
                <a:gd name="T35" fmla="*/ 25880143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a:solidFill>
                <a:srgbClr val="000000"/>
              </a:solidFill>
              <a:round/>
              <a:headEnd/>
              <a:tailEnd/>
            </a:ln>
          </p:spPr>
          <p:txBody>
            <a:bodyPr/>
            <a:lstStyle/>
            <a:p>
              <a:pPr algn="ctr"/>
              <a:r>
                <a:rPr lang="en-GB" altLang="zh-CN" sz="1000" dirty="0" smtClean="0">
                  <a:ea typeface="宋体" charset="-122"/>
                </a:rPr>
                <a:t>S</a:t>
              </a:r>
              <a:r>
                <a:rPr lang="en-GB" altLang="zh-CN" sz="1000" dirty="0" smtClean="0">
                  <a:solidFill>
                    <a:schemeClr val="tx1"/>
                  </a:solidFill>
                  <a:ea typeface="宋体" charset="-122"/>
                </a:rPr>
                <a:t>GW</a:t>
              </a:r>
              <a:endParaRPr lang="en-GB" altLang="zh-CN" sz="1000" dirty="0">
                <a:solidFill>
                  <a:schemeClr val="tx1"/>
                </a:solidFill>
                <a:ea typeface="宋体" charset="-122"/>
              </a:endParaRPr>
            </a:p>
          </p:txBody>
        </p:sp>
        <p:sp>
          <p:nvSpPr>
            <p:cNvPr id="119" name="Freeform 23"/>
            <p:cNvSpPr>
              <a:spLocks noEditPoints="1"/>
            </p:cNvSpPr>
            <p:nvPr/>
          </p:nvSpPr>
          <p:spPr bwMode="auto">
            <a:xfrm>
              <a:off x="3851920" y="4005064"/>
              <a:ext cx="648072" cy="288032"/>
            </a:xfrm>
            <a:custGeom>
              <a:avLst/>
              <a:gdLst>
                <a:gd name="T0" fmla="*/ 0 w 2713"/>
                <a:gd name="T1" fmla="*/ 543236 h 1493"/>
                <a:gd name="T2" fmla="*/ 1256320 w 2713"/>
                <a:gd name="T3" fmla="*/ 0 h 1493"/>
                <a:gd name="T4" fmla="*/ 120472902 w 2713"/>
                <a:gd name="T5" fmla="*/ 0 h 1493"/>
                <a:gd name="T6" fmla="*/ 121729222 w 2713"/>
                <a:gd name="T7" fmla="*/ 543236 h 1493"/>
                <a:gd name="T8" fmla="*/ 121729222 w 2713"/>
                <a:gd name="T9" fmla="*/ 28424073 h 1493"/>
                <a:gd name="T10" fmla="*/ 120472902 w 2713"/>
                <a:gd name="T11" fmla="*/ 28967309 h 1493"/>
                <a:gd name="T12" fmla="*/ 1256320 w 2713"/>
                <a:gd name="T13" fmla="*/ 28967309 h 1493"/>
                <a:gd name="T14" fmla="*/ 0 w 2713"/>
                <a:gd name="T15" fmla="*/ 28424073 h 1493"/>
                <a:gd name="T16" fmla="*/ 0 w 2713"/>
                <a:gd name="T17" fmla="*/ 543236 h 1493"/>
                <a:gd name="T18" fmla="*/ 2512641 w 2713"/>
                <a:gd name="T19" fmla="*/ 28424073 h 1493"/>
                <a:gd name="T20" fmla="*/ 1256320 w 2713"/>
                <a:gd name="T21" fmla="*/ 27880837 h 1493"/>
                <a:gd name="T22" fmla="*/ 120472902 w 2713"/>
                <a:gd name="T23" fmla="*/ 27880837 h 1493"/>
                <a:gd name="T24" fmla="*/ 119261489 w 2713"/>
                <a:gd name="T25" fmla="*/ 28424073 h 1493"/>
                <a:gd name="T26" fmla="*/ 119261489 w 2713"/>
                <a:gd name="T27" fmla="*/ 543236 h 1493"/>
                <a:gd name="T28" fmla="*/ 120472902 w 2713"/>
                <a:gd name="T29" fmla="*/ 1067111 h 1493"/>
                <a:gd name="T30" fmla="*/ 1256320 w 2713"/>
                <a:gd name="T31" fmla="*/ 1067111 h 1493"/>
                <a:gd name="T32" fmla="*/ 2512641 w 2713"/>
                <a:gd name="T33" fmla="*/ 543236 h 1493"/>
                <a:gd name="T34" fmla="*/ 2512641 w 2713"/>
                <a:gd name="T35" fmla="*/ 28424073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a:solidFill>
                <a:srgbClr val="000000"/>
              </a:solidFill>
              <a:round/>
              <a:headEnd/>
              <a:tailEnd/>
            </a:ln>
          </p:spPr>
          <p:txBody>
            <a:bodyPr/>
            <a:lstStyle/>
            <a:p>
              <a:pPr algn="ctr"/>
              <a:r>
                <a:rPr lang="en-GB" altLang="zh-CN" sz="1000" dirty="0" smtClean="0">
                  <a:solidFill>
                    <a:schemeClr val="tx1"/>
                  </a:solidFill>
                  <a:ea typeface="宋体" charset="-122"/>
                </a:rPr>
                <a:t>BNG</a:t>
              </a:r>
              <a:endParaRPr lang="en-GB" altLang="zh-CN" sz="1000" dirty="0">
                <a:solidFill>
                  <a:schemeClr val="tx1"/>
                </a:solidFill>
                <a:ea typeface="宋体" charset="-122"/>
              </a:endParaRPr>
            </a:p>
          </p:txBody>
        </p:sp>
        <p:sp>
          <p:nvSpPr>
            <p:cNvPr id="120" name="Freeform 23"/>
            <p:cNvSpPr>
              <a:spLocks noEditPoints="1"/>
            </p:cNvSpPr>
            <p:nvPr/>
          </p:nvSpPr>
          <p:spPr bwMode="auto">
            <a:xfrm>
              <a:off x="3851920" y="4437112"/>
              <a:ext cx="648072" cy="288032"/>
            </a:xfrm>
            <a:custGeom>
              <a:avLst/>
              <a:gdLst>
                <a:gd name="T0" fmla="*/ 0 w 2713"/>
                <a:gd name="T1" fmla="*/ 543236 h 1493"/>
                <a:gd name="T2" fmla="*/ 1256320 w 2713"/>
                <a:gd name="T3" fmla="*/ 0 h 1493"/>
                <a:gd name="T4" fmla="*/ 120472902 w 2713"/>
                <a:gd name="T5" fmla="*/ 0 h 1493"/>
                <a:gd name="T6" fmla="*/ 121729222 w 2713"/>
                <a:gd name="T7" fmla="*/ 543236 h 1493"/>
                <a:gd name="T8" fmla="*/ 121729222 w 2713"/>
                <a:gd name="T9" fmla="*/ 28424073 h 1493"/>
                <a:gd name="T10" fmla="*/ 120472902 w 2713"/>
                <a:gd name="T11" fmla="*/ 28967309 h 1493"/>
                <a:gd name="T12" fmla="*/ 1256320 w 2713"/>
                <a:gd name="T13" fmla="*/ 28967309 h 1493"/>
                <a:gd name="T14" fmla="*/ 0 w 2713"/>
                <a:gd name="T15" fmla="*/ 28424073 h 1493"/>
                <a:gd name="T16" fmla="*/ 0 w 2713"/>
                <a:gd name="T17" fmla="*/ 543236 h 1493"/>
                <a:gd name="T18" fmla="*/ 2512641 w 2713"/>
                <a:gd name="T19" fmla="*/ 28424073 h 1493"/>
                <a:gd name="T20" fmla="*/ 1256320 w 2713"/>
                <a:gd name="T21" fmla="*/ 27880837 h 1493"/>
                <a:gd name="T22" fmla="*/ 120472902 w 2713"/>
                <a:gd name="T23" fmla="*/ 27880837 h 1493"/>
                <a:gd name="T24" fmla="*/ 119261489 w 2713"/>
                <a:gd name="T25" fmla="*/ 28424073 h 1493"/>
                <a:gd name="T26" fmla="*/ 119261489 w 2713"/>
                <a:gd name="T27" fmla="*/ 543236 h 1493"/>
                <a:gd name="T28" fmla="*/ 120472902 w 2713"/>
                <a:gd name="T29" fmla="*/ 1067111 h 1493"/>
                <a:gd name="T30" fmla="*/ 1256320 w 2713"/>
                <a:gd name="T31" fmla="*/ 1067111 h 1493"/>
                <a:gd name="T32" fmla="*/ 2512641 w 2713"/>
                <a:gd name="T33" fmla="*/ 543236 h 1493"/>
                <a:gd name="T34" fmla="*/ 2512641 w 2713"/>
                <a:gd name="T35" fmla="*/ 28424073 h 149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713"/>
                <a:gd name="T55" fmla="*/ 0 h 1493"/>
                <a:gd name="T56" fmla="*/ 2713 w 2713"/>
                <a:gd name="T57" fmla="*/ 1493 h 149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713" h="1493">
                  <a:moveTo>
                    <a:pt x="0" y="28"/>
                  </a:moveTo>
                  <a:cubicBezTo>
                    <a:pt x="0" y="12"/>
                    <a:pt x="13" y="0"/>
                    <a:pt x="28" y="0"/>
                  </a:cubicBezTo>
                  <a:lnTo>
                    <a:pt x="2685" y="0"/>
                  </a:lnTo>
                  <a:cubicBezTo>
                    <a:pt x="2701" y="0"/>
                    <a:pt x="2713" y="12"/>
                    <a:pt x="2713" y="28"/>
                  </a:cubicBezTo>
                  <a:lnTo>
                    <a:pt x="2713" y="1465"/>
                  </a:lnTo>
                  <a:cubicBezTo>
                    <a:pt x="2713" y="1480"/>
                    <a:pt x="2701" y="1493"/>
                    <a:pt x="2685" y="1493"/>
                  </a:cubicBezTo>
                  <a:lnTo>
                    <a:pt x="28" y="1493"/>
                  </a:lnTo>
                  <a:cubicBezTo>
                    <a:pt x="13" y="1493"/>
                    <a:pt x="0" y="1480"/>
                    <a:pt x="0" y="1465"/>
                  </a:cubicBezTo>
                  <a:lnTo>
                    <a:pt x="0" y="28"/>
                  </a:lnTo>
                  <a:close/>
                  <a:moveTo>
                    <a:pt x="56" y="1465"/>
                  </a:moveTo>
                  <a:lnTo>
                    <a:pt x="28" y="1437"/>
                  </a:lnTo>
                  <a:lnTo>
                    <a:pt x="2685" y="1437"/>
                  </a:lnTo>
                  <a:lnTo>
                    <a:pt x="2658" y="1465"/>
                  </a:lnTo>
                  <a:lnTo>
                    <a:pt x="2658" y="28"/>
                  </a:lnTo>
                  <a:lnTo>
                    <a:pt x="2685" y="55"/>
                  </a:lnTo>
                  <a:lnTo>
                    <a:pt x="28" y="55"/>
                  </a:lnTo>
                  <a:lnTo>
                    <a:pt x="56" y="28"/>
                  </a:lnTo>
                  <a:lnTo>
                    <a:pt x="56" y="1465"/>
                  </a:lnTo>
                  <a:close/>
                </a:path>
              </a:pathLst>
            </a:custGeom>
            <a:solidFill>
              <a:srgbClr val="000000"/>
            </a:solidFill>
            <a:ln w="0">
              <a:solidFill>
                <a:srgbClr val="000000"/>
              </a:solidFill>
              <a:round/>
              <a:headEnd/>
              <a:tailEnd/>
            </a:ln>
          </p:spPr>
          <p:txBody>
            <a:bodyPr/>
            <a:lstStyle/>
            <a:p>
              <a:pPr algn="ctr"/>
              <a:r>
                <a:rPr lang="en-GB" altLang="zh-CN" sz="1000" dirty="0" smtClean="0">
                  <a:ea typeface="宋体" charset="-122"/>
                </a:rPr>
                <a:t>AN</a:t>
              </a:r>
              <a:endParaRPr lang="en-GB" altLang="zh-CN" sz="1000" dirty="0">
                <a:solidFill>
                  <a:schemeClr val="tx1"/>
                </a:solidFill>
                <a:ea typeface="宋体" charset="-122"/>
              </a:endParaRPr>
            </a:p>
          </p:txBody>
        </p:sp>
        <p:sp>
          <p:nvSpPr>
            <p:cNvPr id="122" name="Freeform 65"/>
            <p:cNvSpPr>
              <a:spLocks noEditPoints="1"/>
            </p:cNvSpPr>
            <p:nvPr/>
          </p:nvSpPr>
          <p:spPr bwMode="auto">
            <a:xfrm>
              <a:off x="1619672" y="2348880"/>
              <a:ext cx="648841" cy="304800"/>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000" dirty="0" smtClean="0">
                  <a:solidFill>
                    <a:schemeClr val="tx1"/>
                  </a:solidFill>
                </a:rPr>
                <a:t>eNB</a:t>
              </a:r>
              <a:endParaRPr lang="zh-CN" altLang="en-US" sz="1000" dirty="0">
                <a:solidFill>
                  <a:schemeClr val="tx1"/>
                </a:solidFill>
              </a:endParaRPr>
            </a:p>
          </p:txBody>
        </p:sp>
        <p:sp>
          <p:nvSpPr>
            <p:cNvPr id="124" name="Freeform 65"/>
            <p:cNvSpPr>
              <a:spLocks noEditPoints="1"/>
            </p:cNvSpPr>
            <p:nvPr/>
          </p:nvSpPr>
          <p:spPr bwMode="auto">
            <a:xfrm>
              <a:off x="683568" y="2348880"/>
              <a:ext cx="504825" cy="304800"/>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000" dirty="0" smtClean="0"/>
                <a:t>UE</a:t>
              </a:r>
              <a:endParaRPr lang="zh-CN" altLang="en-US" sz="1000" dirty="0">
                <a:solidFill>
                  <a:schemeClr val="tx1"/>
                </a:solidFill>
              </a:endParaRPr>
            </a:p>
          </p:txBody>
        </p:sp>
        <p:sp>
          <p:nvSpPr>
            <p:cNvPr id="125" name="Freeform 65"/>
            <p:cNvSpPr>
              <a:spLocks noEditPoints="1"/>
            </p:cNvSpPr>
            <p:nvPr/>
          </p:nvSpPr>
          <p:spPr bwMode="auto">
            <a:xfrm>
              <a:off x="683568" y="4293096"/>
              <a:ext cx="504825" cy="304800"/>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000" dirty="0" smtClean="0"/>
                <a:t>UE</a:t>
              </a:r>
              <a:endParaRPr lang="zh-CN" altLang="en-US" sz="1000" dirty="0">
                <a:solidFill>
                  <a:schemeClr val="tx1"/>
                </a:solidFill>
              </a:endParaRPr>
            </a:p>
          </p:txBody>
        </p:sp>
        <p:sp>
          <p:nvSpPr>
            <p:cNvPr id="126" name="Freeform 65"/>
            <p:cNvSpPr>
              <a:spLocks noEditPoints="1"/>
            </p:cNvSpPr>
            <p:nvPr/>
          </p:nvSpPr>
          <p:spPr bwMode="auto">
            <a:xfrm>
              <a:off x="1619672" y="3789040"/>
              <a:ext cx="648072" cy="304800"/>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000" dirty="0" smtClean="0">
                  <a:solidFill>
                    <a:schemeClr val="tx1"/>
                  </a:solidFill>
                </a:rPr>
                <a:t>Femto</a:t>
              </a:r>
              <a:endParaRPr lang="zh-CN" altLang="en-US" sz="1000" dirty="0">
                <a:solidFill>
                  <a:schemeClr val="tx1"/>
                </a:solidFill>
              </a:endParaRPr>
            </a:p>
          </p:txBody>
        </p:sp>
        <p:sp>
          <p:nvSpPr>
            <p:cNvPr id="127" name="Freeform 65"/>
            <p:cNvSpPr>
              <a:spLocks noEditPoints="1"/>
            </p:cNvSpPr>
            <p:nvPr/>
          </p:nvSpPr>
          <p:spPr bwMode="auto">
            <a:xfrm>
              <a:off x="1619672" y="4437112"/>
              <a:ext cx="648072" cy="360040"/>
            </a:xfrm>
            <a:custGeom>
              <a:avLst/>
              <a:gdLst>
                <a:gd name="T0" fmla="*/ 0 w 330"/>
                <a:gd name="T1" fmla="*/ 0 h 198"/>
                <a:gd name="T2" fmla="*/ 772267423 w 330"/>
                <a:gd name="T3" fmla="*/ 0 h 198"/>
                <a:gd name="T4" fmla="*/ 772267423 w 330"/>
                <a:gd name="T5" fmla="*/ 469207321 h 198"/>
                <a:gd name="T6" fmla="*/ 0 w 330"/>
                <a:gd name="T7" fmla="*/ 469207321 h 198"/>
                <a:gd name="T8" fmla="*/ 0 w 330"/>
                <a:gd name="T9" fmla="*/ 0 h 198"/>
                <a:gd name="T10" fmla="*/ 11701230 w 330"/>
                <a:gd name="T11" fmla="*/ 462098401 h 198"/>
                <a:gd name="T12" fmla="*/ 7020127 w 330"/>
                <a:gd name="T13" fmla="*/ 457358609 h 198"/>
                <a:gd name="T14" fmla="*/ 767586320 w 330"/>
                <a:gd name="T15" fmla="*/ 457358609 h 198"/>
                <a:gd name="T16" fmla="*/ 760566195 w 330"/>
                <a:gd name="T17" fmla="*/ 462098401 h 198"/>
                <a:gd name="T18" fmla="*/ 760566195 w 330"/>
                <a:gd name="T19" fmla="*/ 4739794 h 198"/>
                <a:gd name="T20" fmla="*/ 767586320 w 330"/>
                <a:gd name="T21" fmla="*/ 11848715 h 198"/>
                <a:gd name="T22" fmla="*/ 7020127 w 330"/>
                <a:gd name="T23" fmla="*/ 11848715 h 198"/>
                <a:gd name="T24" fmla="*/ 11701230 w 330"/>
                <a:gd name="T25" fmla="*/ 4739794 h 198"/>
                <a:gd name="T26" fmla="*/ 11701230 w 330"/>
                <a:gd name="T27" fmla="*/ 462098401 h 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0"/>
                <a:gd name="T43" fmla="*/ 0 h 198"/>
                <a:gd name="T44" fmla="*/ 330 w 330"/>
                <a:gd name="T45" fmla="*/ 198 h 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0" h="198">
                  <a:moveTo>
                    <a:pt x="0" y="0"/>
                  </a:moveTo>
                  <a:lnTo>
                    <a:pt x="330" y="0"/>
                  </a:lnTo>
                  <a:lnTo>
                    <a:pt x="330" y="198"/>
                  </a:lnTo>
                  <a:lnTo>
                    <a:pt x="0" y="198"/>
                  </a:lnTo>
                  <a:lnTo>
                    <a:pt x="0" y="0"/>
                  </a:lnTo>
                  <a:close/>
                  <a:moveTo>
                    <a:pt x="5" y="195"/>
                  </a:moveTo>
                  <a:lnTo>
                    <a:pt x="3" y="193"/>
                  </a:lnTo>
                  <a:lnTo>
                    <a:pt x="328" y="193"/>
                  </a:lnTo>
                  <a:lnTo>
                    <a:pt x="325" y="195"/>
                  </a:lnTo>
                  <a:lnTo>
                    <a:pt x="325" y="2"/>
                  </a:lnTo>
                  <a:lnTo>
                    <a:pt x="328" y="5"/>
                  </a:lnTo>
                  <a:lnTo>
                    <a:pt x="3" y="5"/>
                  </a:lnTo>
                  <a:lnTo>
                    <a:pt x="5" y="2"/>
                  </a:lnTo>
                  <a:lnTo>
                    <a:pt x="5" y="195"/>
                  </a:lnTo>
                  <a:close/>
                </a:path>
              </a:pathLst>
            </a:custGeom>
            <a:solidFill>
              <a:srgbClr val="000000"/>
            </a:solidFill>
            <a:ln w="0" cap="flat">
              <a:solidFill>
                <a:srgbClr val="000000"/>
              </a:solidFill>
              <a:prstDash val="solid"/>
              <a:round/>
              <a:headEnd/>
              <a:tailEnd/>
            </a:ln>
          </p:spPr>
          <p:txBody>
            <a:bodyPr/>
            <a:lstStyle/>
            <a:p>
              <a:pPr algn="ctr"/>
              <a:r>
                <a:rPr lang="en-US" altLang="zh-CN" sz="1000" dirty="0" err="1" smtClean="0">
                  <a:solidFill>
                    <a:schemeClr val="tx1"/>
                  </a:solidFill>
                </a:rPr>
                <a:t>WiFi</a:t>
              </a:r>
              <a:r>
                <a:rPr lang="en-US" altLang="zh-CN" sz="1000" dirty="0" smtClean="0">
                  <a:solidFill>
                    <a:schemeClr val="tx1"/>
                  </a:solidFill>
                </a:rPr>
                <a:t> AP</a:t>
              </a:r>
            </a:p>
            <a:p>
              <a:pPr algn="ctr"/>
              <a:r>
                <a:rPr lang="en-US" altLang="zh-CN" sz="1000" dirty="0" smtClean="0"/>
                <a:t>RG</a:t>
              </a:r>
              <a:endParaRPr lang="zh-CN" altLang="en-US" sz="1000" dirty="0">
                <a:solidFill>
                  <a:schemeClr val="tx1"/>
                </a:solidFill>
              </a:endParaRPr>
            </a:p>
          </p:txBody>
        </p:sp>
        <p:cxnSp>
          <p:nvCxnSpPr>
            <p:cNvPr id="130" name="直接连接符 129"/>
            <p:cNvCxnSpPr/>
            <p:nvPr/>
          </p:nvCxnSpPr>
          <p:spPr>
            <a:xfrm>
              <a:off x="2267744" y="2492896"/>
              <a:ext cx="64807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直接连接符 131"/>
            <p:cNvCxnSpPr/>
            <p:nvPr/>
          </p:nvCxnSpPr>
          <p:spPr>
            <a:xfrm>
              <a:off x="3563888" y="2492896"/>
              <a:ext cx="28803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直接连接符 133"/>
            <p:cNvCxnSpPr/>
            <p:nvPr/>
          </p:nvCxnSpPr>
          <p:spPr>
            <a:xfrm flipV="1">
              <a:off x="4139952" y="1916832"/>
              <a:ext cx="0" cy="432048"/>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6" name="直接连接符 135"/>
            <p:cNvCxnSpPr/>
            <p:nvPr/>
          </p:nvCxnSpPr>
          <p:spPr>
            <a:xfrm>
              <a:off x="4139952" y="1916832"/>
              <a:ext cx="576064" cy="0"/>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8" name="任意多边形 137"/>
            <p:cNvSpPr/>
            <p:nvPr/>
          </p:nvSpPr>
          <p:spPr>
            <a:xfrm>
              <a:off x="4508205" y="2052084"/>
              <a:ext cx="1329069" cy="404037"/>
            </a:xfrm>
            <a:custGeom>
              <a:avLst/>
              <a:gdLst>
                <a:gd name="connsiteX0" fmla="*/ 0 w 1329069"/>
                <a:gd name="connsiteY0" fmla="*/ 382772 h 404037"/>
                <a:gd name="connsiteX1" fmla="*/ 765544 w 1329069"/>
                <a:gd name="connsiteY1" fmla="*/ 340242 h 404037"/>
                <a:gd name="connsiteX2" fmla="*/ 1329069 w 1329069"/>
                <a:gd name="connsiteY2" fmla="*/ 0 h 404037"/>
              </a:gdLst>
              <a:ahLst/>
              <a:cxnLst>
                <a:cxn ang="0">
                  <a:pos x="connsiteX0" y="connsiteY0"/>
                </a:cxn>
                <a:cxn ang="0">
                  <a:pos x="connsiteX1" y="connsiteY1"/>
                </a:cxn>
                <a:cxn ang="0">
                  <a:pos x="connsiteX2" y="connsiteY2"/>
                </a:cxn>
              </a:cxnLst>
              <a:rect l="l" t="t" r="r" b="b"/>
              <a:pathLst>
                <a:path w="1329069" h="404037">
                  <a:moveTo>
                    <a:pt x="0" y="382772"/>
                  </a:moveTo>
                  <a:cubicBezTo>
                    <a:pt x="272016" y="393404"/>
                    <a:pt x="544033" y="404037"/>
                    <a:pt x="765544" y="340242"/>
                  </a:cubicBezTo>
                  <a:cubicBezTo>
                    <a:pt x="987055" y="276447"/>
                    <a:pt x="1158062" y="138223"/>
                    <a:pt x="1329069" y="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9" name="任意多边形 138"/>
            <p:cNvSpPr/>
            <p:nvPr/>
          </p:nvSpPr>
          <p:spPr>
            <a:xfrm>
              <a:off x="4499992" y="2420888"/>
              <a:ext cx="3366977" cy="689344"/>
            </a:xfrm>
            <a:custGeom>
              <a:avLst/>
              <a:gdLst>
                <a:gd name="connsiteX0" fmla="*/ 0 w 3366977"/>
                <a:gd name="connsiteY0" fmla="*/ 111642 h 689344"/>
                <a:gd name="connsiteX1" fmla="*/ 1594884 w 3366977"/>
                <a:gd name="connsiteY1" fmla="*/ 79744 h 689344"/>
                <a:gd name="connsiteX2" fmla="*/ 3083442 w 3366977"/>
                <a:gd name="connsiteY2" fmla="*/ 590107 h 689344"/>
                <a:gd name="connsiteX3" fmla="*/ 3296093 w 3366977"/>
                <a:gd name="connsiteY3" fmla="*/ 675167 h 689344"/>
              </a:gdLst>
              <a:ahLst/>
              <a:cxnLst>
                <a:cxn ang="0">
                  <a:pos x="connsiteX0" y="connsiteY0"/>
                </a:cxn>
                <a:cxn ang="0">
                  <a:pos x="connsiteX1" y="connsiteY1"/>
                </a:cxn>
                <a:cxn ang="0">
                  <a:pos x="connsiteX2" y="connsiteY2"/>
                </a:cxn>
                <a:cxn ang="0">
                  <a:pos x="connsiteX3" y="connsiteY3"/>
                </a:cxn>
              </a:cxnLst>
              <a:rect l="l" t="t" r="r" b="b"/>
              <a:pathLst>
                <a:path w="3366977" h="689344">
                  <a:moveTo>
                    <a:pt x="0" y="111642"/>
                  </a:moveTo>
                  <a:cubicBezTo>
                    <a:pt x="540488" y="55821"/>
                    <a:pt x="1080977" y="0"/>
                    <a:pt x="1594884" y="79744"/>
                  </a:cubicBezTo>
                  <a:cubicBezTo>
                    <a:pt x="2108791" y="159488"/>
                    <a:pt x="2799907" y="490870"/>
                    <a:pt x="3083442" y="590107"/>
                  </a:cubicBezTo>
                  <a:cubicBezTo>
                    <a:pt x="3366977" y="689344"/>
                    <a:pt x="3331535" y="682255"/>
                    <a:pt x="3296093" y="67516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141" name="直接连接符 140"/>
            <p:cNvCxnSpPr/>
            <p:nvPr/>
          </p:nvCxnSpPr>
          <p:spPr>
            <a:xfrm flipV="1">
              <a:off x="4139952" y="2636912"/>
              <a:ext cx="0" cy="2880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直接连接符 142"/>
            <p:cNvCxnSpPr/>
            <p:nvPr/>
          </p:nvCxnSpPr>
          <p:spPr>
            <a:xfrm flipV="1">
              <a:off x="4139952" y="3212976"/>
              <a:ext cx="0" cy="7920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直接连接符 144"/>
            <p:cNvCxnSpPr/>
            <p:nvPr/>
          </p:nvCxnSpPr>
          <p:spPr>
            <a:xfrm flipV="1">
              <a:off x="4139952" y="4293096"/>
              <a:ext cx="0" cy="14401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直接连接符 146"/>
            <p:cNvCxnSpPr/>
            <p:nvPr/>
          </p:nvCxnSpPr>
          <p:spPr>
            <a:xfrm>
              <a:off x="2267744" y="3933056"/>
              <a:ext cx="72008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直接连接符 148"/>
            <p:cNvCxnSpPr/>
            <p:nvPr/>
          </p:nvCxnSpPr>
          <p:spPr>
            <a:xfrm>
              <a:off x="2987824" y="3933056"/>
              <a:ext cx="0" cy="57606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直接连接符 150"/>
            <p:cNvCxnSpPr/>
            <p:nvPr/>
          </p:nvCxnSpPr>
          <p:spPr>
            <a:xfrm>
              <a:off x="2987824" y="4509120"/>
              <a:ext cx="86409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直接连接符 156"/>
            <p:cNvCxnSpPr/>
            <p:nvPr/>
          </p:nvCxnSpPr>
          <p:spPr>
            <a:xfrm>
              <a:off x="2267744" y="4653136"/>
              <a:ext cx="158417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直接连接符 159"/>
            <p:cNvCxnSpPr/>
            <p:nvPr/>
          </p:nvCxnSpPr>
          <p:spPr>
            <a:xfrm flipV="1">
              <a:off x="4355976" y="3717032"/>
              <a:ext cx="0" cy="288032"/>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2" name="直接连接符 161"/>
            <p:cNvCxnSpPr/>
            <p:nvPr/>
          </p:nvCxnSpPr>
          <p:spPr>
            <a:xfrm>
              <a:off x="4355976" y="3717032"/>
              <a:ext cx="360040" cy="0"/>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6" name="直接连接符 165"/>
            <p:cNvCxnSpPr/>
            <p:nvPr/>
          </p:nvCxnSpPr>
          <p:spPr>
            <a:xfrm>
              <a:off x="4499992" y="4149080"/>
              <a:ext cx="1512168" cy="0"/>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8" name="直接连接符 167"/>
            <p:cNvCxnSpPr>
              <a:stCxn id="102" idx="2"/>
            </p:cNvCxnSpPr>
            <p:nvPr/>
          </p:nvCxnSpPr>
          <p:spPr>
            <a:xfrm>
              <a:off x="6012160" y="3861048"/>
              <a:ext cx="0" cy="288032"/>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49" name="任意多边形 48"/>
          <p:cNvSpPr/>
          <p:nvPr/>
        </p:nvSpPr>
        <p:spPr>
          <a:xfrm>
            <a:off x="4427984" y="3573016"/>
            <a:ext cx="3382516" cy="827087"/>
          </a:xfrm>
          <a:custGeom>
            <a:avLst/>
            <a:gdLst>
              <a:gd name="connsiteX0" fmla="*/ 0 w 3295650"/>
              <a:gd name="connsiteY0" fmla="*/ 695325 h 827087"/>
              <a:gd name="connsiteX1" fmla="*/ 1438275 w 3295650"/>
              <a:gd name="connsiteY1" fmla="*/ 809625 h 827087"/>
              <a:gd name="connsiteX2" fmla="*/ 2400300 w 3295650"/>
              <a:gd name="connsiteY2" fmla="*/ 590550 h 827087"/>
              <a:gd name="connsiteX3" fmla="*/ 3295650 w 3295650"/>
              <a:gd name="connsiteY3" fmla="*/ 0 h 827087"/>
            </a:gdLst>
            <a:ahLst/>
            <a:cxnLst>
              <a:cxn ang="0">
                <a:pos x="connsiteX0" y="connsiteY0"/>
              </a:cxn>
              <a:cxn ang="0">
                <a:pos x="connsiteX1" y="connsiteY1"/>
              </a:cxn>
              <a:cxn ang="0">
                <a:pos x="connsiteX2" y="connsiteY2"/>
              </a:cxn>
              <a:cxn ang="0">
                <a:pos x="connsiteX3" y="connsiteY3"/>
              </a:cxn>
            </a:cxnLst>
            <a:rect l="l" t="t" r="r" b="b"/>
            <a:pathLst>
              <a:path w="3295650" h="827087">
                <a:moveTo>
                  <a:pt x="0" y="695325"/>
                </a:moveTo>
                <a:cubicBezTo>
                  <a:pt x="519112" y="761206"/>
                  <a:pt x="1038225" y="827087"/>
                  <a:pt x="1438275" y="809625"/>
                </a:cubicBezTo>
                <a:cubicBezTo>
                  <a:pt x="1838325" y="792163"/>
                  <a:pt x="2090738" y="725487"/>
                  <a:pt x="2400300" y="590550"/>
                </a:cubicBezTo>
                <a:cubicBezTo>
                  <a:pt x="2709862" y="455613"/>
                  <a:pt x="3002756" y="227806"/>
                  <a:pt x="3295650" y="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0" name="Slide Number Placeholder 49"/>
          <p:cNvSpPr>
            <a:spLocks noGrp="1"/>
          </p:cNvSpPr>
          <p:nvPr>
            <p:ph type="sldNum" sz="quarter" idx="12"/>
          </p:nvPr>
        </p:nvSpPr>
        <p:spPr/>
        <p:txBody>
          <a:bodyPr/>
          <a:lstStyle/>
          <a:p>
            <a:fld id="{27E828C0-0F76-484F-AE71-A34ECDDB4DBF}" type="slidenum">
              <a:rPr lang="zh-CN" altLang="en-US" smtClean="0"/>
              <a:pPr/>
              <a:t>9</a:t>
            </a:fld>
            <a:endParaRPr lang="zh-CN"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640</TotalTime>
  <Words>1079</Words>
  <Application>Microsoft Office PowerPoint</Application>
  <PresentationFormat>On-screen Show (4:3)</PresentationFormat>
  <Paragraphs>210</Paragraphs>
  <Slides>16</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19" baseType="lpstr">
      <vt:lpstr>Office 主题</vt:lpstr>
      <vt:lpstr>Clip</vt:lpstr>
      <vt:lpstr>VISIO</vt:lpstr>
      <vt:lpstr>Mobile IP, PMIP, FMC, and a little bit more</vt:lpstr>
      <vt:lpstr>Mobile IPv6 protocol overview</vt:lpstr>
      <vt:lpstr>Mobile IPv4 protocol overview</vt:lpstr>
      <vt:lpstr>Proxy Mobile IP (PMIP: RFC 5213)</vt:lpstr>
      <vt:lpstr>Hierarchical Mobile IP (HMIP: RFC 5380)</vt:lpstr>
      <vt:lpstr>FMIP (RFC 5568): Smooth/Fast/Seamless Handover</vt:lpstr>
      <vt:lpstr>FMC terminology</vt:lpstr>
      <vt:lpstr>Why FMC?</vt:lpstr>
      <vt:lpstr>Architecture of FMC</vt:lpstr>
      <vt:lpstr>Key issues in FMC</vt:lpstr>
      <vt:lpstr>Issue 1: UE identification FBB network </vt:lpstr>
      <vt:lpstr>Issue 2: Femtocell AP Management </vt:lpstr>
      <vt:lpstr>Issue 3: Device type identification</vt:lpstr>
      <vt:lpstr>Issue 4: CGN related issues</vt:lpstr>
      <vt:lpstr>Issue 5: UE mobility in FBB network</vt:lpstr>
      <vt:lpstr>Issue 6: Flow mobility between different interfaces</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Statement for Fixed Mobile Convergence</dc:title>
  <dc:creator>x68103</dc:creator>
  <cp:lastModifiedBy>c00904532</cp:lastModifiedBy>
  <cp:revision>60</cp:revision>
  <dcterms:created xsi:type="dcterms:W3CDTF">2012-03-13T13:12:16Z</dcterms:created>
  <dcterms:modified xsi:type="dcterms:W3CDTF">2012-07-15T22:30:25Z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(3)2VmoDR2hqsSShAHZQKdqY8708htuX+yd4SsSAZzFUiHVcZ7zPK9gMgl73maTtB24JkJoWl/5
0rQaLx3DBz7Z42SKC4WZQpQh8iLjRDFNvi21t0d0oEuqQDExkW8vOFQAqlce3zm/RwAzcNFB
YGF2pQc/Uivtjucw0q8SCdqlG2U3ZiG36gmpGvDugmYXovBzE5t4W5RoPEOuy3mSLuUVbkbz
Vso27C5Xyvs0QXmv5CGq9</vt:lpwstr>
  </property>
  <property fmtid="{D5CDD505-2E9C-101B-9397-08002B2CF9AE}" pid="3" name="_ms_pID_7253431">
    <vt:lpwstr>CEst3bMYBz/gFL+Ql6NaYJVTAVsDOH88UjX0L1rAtitrbnm7YpN
zgue+iGxKKxXNpNjO+IAzbG26DFJqMiO+sZOyglNMZhxTurxq97que07yxIyh4dEtnadEHBz
vsYT3ri6LT3KQcG6R92g6u9ygZ+IyYRd0N8q1VIq9uC92cnfPATmNAbgJ/aqSW2E6hLAslPg
ZpS17J7kUNJZ85y5+2jiRCPVS/LqFENrmzdXfoyZo9</vt:lpwstr>
  </property>
  <property fmtid="{D5CDD505-2E9C-101B-9397-08002B2CF9AE}" pid="4" name="_ms_pID_7253432">
    <vt:lpwstr>L+m9OE7wney0xcSdYptUgucDV01rMQ
GAxu8trysuGMZECy+FW1eDPIA3/4FL7mtoReoqqSBfQsvLSrapM5OfrgxAhk+ZoxWw0/3vBE
EA4TM5nUBHEJsoa2aaa3Vgv9HaQOBrWWAYEtfxhGXHE=</vt:lpwstr>
  </property>
  <property fmtid="{D5CDD505-2E9C-101B-9397-08002B2CF9AE}" pid="5" name="sflag">
    <vt:lpwstr>1341348280</vt:lpwstr>
  </property>
</Properties>
</file>