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 saveSubsetFonts="1">
  <p:sldMasterIdLst>
    <p:sldMasterId id="2147483663" r:id="rId1"/>
  </p:sldMasterIdLst>
  <p:notesMasterIdLst>
    <p:notesMasterId r:id="rId7"/>
  </p:notesMasterIdLst>
  <p:handoutMasterIdLst>
    <p:handoutMasterId r:id="rId8"/>
  </p:handoutMasterIdLst>
  <p:sldIdLst>
    <p:sldId id="262" r:id="rId2"/>
    <p:sldId id="319" r:id="rId3"/>
    <p:sldId id="320" r:id="rId4"/>
    <p:sldId id="321" r:id="rId5"/>
    <p:sldId id="318" r:id="rId6"/>
  </p:sldIdLst>
  <p:sldSz cx="9144000" cy="6858000" type="screen4x3"/>
  <p:notesSz cx="6858000" cy="9144000"/>
  <p:embeddedFontLst>
    <p:embeddedFont>
      <p:font typeface="ＭＳ Ｐゴシック" pitchFamily="34" charset="-128"/>
      <p:regular r:id="rId9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clrMru>
    <a:srgbClr val="FF6600"/>
    <a:srgbClr val="BAFE22"/>
    <a:srgbClr val="A3F3FF"/>
    <a:srgbClr val="29C1D8"/>
    <a:srgbClr val="99CCFF"/>
    <a:srgbClr val="FFFF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59" autoAdjust="0"/>
    <p:restoredTop sz="98462" autoAdjust="0"/>
  </p:normalViewPr>
  <p:slideViewPr>
    <p:cSldViewPr snapToGrid="0">
      <p:cViewPr>
        <p:scale>
          <a:sx n="66" d="100"/>
          <a:sy n="66" d="100"/>
        </p:scale>
        <p:origin x="-582" y="-222"/>
      </p:cViewPr>
      <p:guideLst>
        <p:guide orient="horz" pos="2156"/>
        <p:guide pos="287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1704"/>
    </p:cViewPr>
  </p:sorterViewPr>
  <p:notesViewPr>
    <p:cSldViewPr snapToGrid="0">
      <p:cViewPr varScale="1">
        <p:scale>
          <a:sx n="82" d="100"/>
          <a:sy n="82" d="100"/>
        </p:scale>
        <p:origin x="-2010" y="-96"/>
      </p:cViewPr>
      <p:guideLst>
        <p:guide orient="horz" pos="2880"/>
        <p:guide pos="2160"/>
      </p:guideLst>
    </p:cSldViewPr>
  </p:notes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1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4796B32E-6000-4263-895D-38236E87FAA5}" type="datetime1">
              <a:rPr lang="en-US"/>
              <a:pPr>
                <a:defRPr/>
              </a:pPr>
              <a:t>7/27/2011</a:t>
            </a:fld>
            <a:endParaRPr lang="en-US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E6E901B6-5A5D-4D8D-8E4C-2336CA47A1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D10F0947-6373-44D7-A797-54132C2A73B4}" type="datetime1">
              <a:rPr lang="en-US"/>
              <a:pPr>
                <a:defRPr/>
              </a:pPr>
              <a:t>7/27/2011</a:t>
            </a:fld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1A5E9CF7-471B-4F01-B093-9800EB3731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7411" name="Date Placeholder 3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6CF6916D-2E8D-4ED7-84EB-278D1B452B0E}" type="datetime1">
              <a:rPr lang="en-US" smtClean="0"/>
              <a:pPr/>
              <a:t>7/27/2011</a:t>
            </a:fld>
            <a:endParaRPr lang="en-US" smtClean="0"/>
          </a:p>
        </p:txBody>
      </p:sp>
      <p:sp>
        <p:nvSpPr>
          <p:cNvPr id="17412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B70DF0-ED79-49D7-9D01-ABC515F4C8FF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tellabs_logo_color"/>
          <p:cNvPicPr>
            <a:picLocks noChangeAspect="1" noChangeArrowheads="1"/>
          </p:cNvPicPr>
          <p:nvPr/>
        </p:nvPicPr>
        <p:blipFill>
          <a:blip r:embed="rId3" cstate="print"/>
          <a:srcRect l="7326" t="18192" r="7204" b="20744"/>
          <a:stretch>
            <a:fillRect/>
          </a:stretch>
        </p:blipFill>
        <p:spPr bwMode="auto">
          <a:xfrm>
            <a:off x="6253163" y="5856288"/>
            <a:ext cx="2478087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346075" y="1066800"/>
            <a:ext cx="8455025" cy="1984375"/>
          </a:xfrm>
          <a:ln>
            <a:headEnd/>
            <a:tailEnd/>
          </a:ln>
          <a:effectLst>
            <a:outerShdw dist="71842" dir="2700000" algn="ctr" rotWithShape="0">
              <a:schemeClr val="tx1"/>
            </a:outerShdw>
          </a:effectLst>
        </p:spPr>
        <p:txBody>
          <a:bodyPr anchor="ctr" anchorCtr="1">
            <a:spAutoFit/>
          </a:bodyPr>
          <a:lstStyle>
            <a:lvl1pPr algn="ctr">
              <a:lnSpc>
                <a:spcPct val="115000"/>
              </a:lnSpc>
              <a:spcBef>
                <a:spcPct val="10000"/>
              </a:spcBef>
              <a:spcAft>
                <a:spcPct val="10000"/>
              </a:spcAft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157" name="Rectangle 1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07975" y="5616575"/>
            <a:ext cx="5302250" cy="992188"/>
          </a:xfrm>
          <a:ln w="9525"/>
        </p:spPr>
        <p:txBody>
          <a:bodyPr lIns="91440" tIns="91440" rIns="91440" bIns="45720" anchor="b">
            <a:spAutoFit/>
          </a:bodyPr>
          <a:lstStyle>
            <a:lvl1pPr marL="0" indent="0">
              <a:lnSpc>
                <a:spcPct val="100000"/>
              </a:lnSpc>
              <a:spcBef>
                <a:spcPct val="5000"/>
              </a:spcBef>
              <a:spcAft>
                <a:spcPct val="5000"/>
              </a:spcAft>
              <a:buFontTx/>
              <a:buNone/>
              <a:defRPr kumimoji="1" sz="2800">
                <a:solidFill>
                  <a:srgbClr val="000000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152400" y="6705600"/>
            <a:ext cx="250825" cy="1524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BEECB3E-7F05-4442-B638-2AA746F5D8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TELLABS CONFIDENTIAL PROPRIETARY</a:t>
            </a:r>
          </a:p>
        </p:txBody>
      </p:sp>
      <p:sp>
        <p:nvSpPr>
          <p:cNvPr id="5" name="Rectangle 2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C3951-D36B-4F82-A042-F1457BC67E50}" type="datetime1">
              <a:rPr lang="en-US"/>
              <a:pPr>
                <a:defRPr/>
              </a:pPr>
              <a:t>7/27/2011</a:t>
            </a:fld>
            <a:endParaRPr lang="en-US"/>
          </a:p>
        </p:txBody>
      </p:sp>
      <p:sp>
        <p:nvSpPr>
          <p:cNvPr id="6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798903-1E74-48E4-A3B3-C9EF18BC4F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29425" y="0"/>
            <a:ext cx="2168525" cy="5821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2263" y="0"/>
            <a:ext cx="6354762" cy="5821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TELLABS CONFIDENTIAL PROPRIETARY</a:t>
            </a:r>
          </a:p>
        </p:txBody>
      </p:sp>
      <p:sp>
        <p:nvSpPr>
          <p:cNvPr id="5" name="Rectangle 2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D81B93-D805-4273-A04C-446CD1F0C912}" type="datetime1">
              <a:rPr lang="en-US"/>
              <a:pPr>
                <a:defRPr/>
              </a:pPr>
              <a:t>7/27/2011</a:t>
            </a:fld>
            <a:endParaRPr lang="en-US"/>
          </a:p>
        </p:txBody>
      </p:sp>
      <p:sp>
        <p:nvSpPr>
          <p:cNvPr id="6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FD1138-9F65-42CD-9040-D568E14062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2263" y="0"/>
            <a:ext cx="7221537" cy="1092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322263" y="1247775"/>
            <a:ext cx="8675687" cy="4573588"/>
          </a:xfrm>
        </p:spPr>
        <p:txBody>
          <a:bodyPr/>
          <a:lstStyle/>
          <a:p>
            <a:pPr lvl="0"/>
            <a:r>
              <a:rPr lang="en-US" noProof="0" smtClean="0"/>
              <a:t>Click icon to add chart</a:t>
            </a:r>
            <a:endParaRPr lang="en-US" noProof="0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TELLABS CONFIDENTIAL PROPRIETARY</a:t>
            </a:r>
          </a:p>
        </p:txBody>
      </p:sp>
      <p:sp>
        <p:nvSpPr>
          <p:cNvPr id="5" name="Rectangle 2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06F085-C7FC-4367-B244-1749B5E8E4D1}" type="datetime1">
              <a:rPr lang="en-US"/>
              <a:pPr>
                <a:defRPr/>
              </a:pPr>
              <a:t>7/27/2011</a:t>
            </a:fld>
            <a:endParaRPr lang="en-US"/>
          </a:p>
        </p:txBody>
      </p:sp>
      <p:sp>
        <p:nvSpPr>
          <p:cNvPr id="6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3681F6-1196-4323-AC21-5817A9036B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TELLABS  copyright</a:t>
            </a:r>
            <a:endParaRPr lang="en-US" dirty="0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29823D-3CD7-4AA2-878B-BEF1F78FD0AF}" type="datetime1">
              <a:rPr lang="en-US"/>
              <a:pPr>
                <a:defRPr/>
              </a:pPr>
              <a:t>7/27/2011</a:t>
            </a:fld>
            <a:endParaRPr lang="en-US"/>
          </a:p>
        </p:txBody>
      </p:sp>
      <p:sp>
        <p:nvSpPr>
          <p:cNvPr id="6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F87CF4-D132-4119-874F-D4A533DB5A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TELLABS CONFIDENTIAL PROPRIETARY</a:t>
            </a:r>
          </a:p>
        </p:txBody>
      </p:sp>
      <p:sp>
        <p:nvSpPr>
          <p:cNvPr id="5" name="Rectangle 2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022244-B214-4A1D-9C64-99B0DD1FEE96}" type="datetime1">
              <a:rPr lang="en-US"/>
              <a:pPr>
                <a:defRPr/>
              </a:pPr>
              <a:t>7/27/2011</a:t>
            </a:fld>
            <a:endParaRPr lang="en-US"/>
          </a:p>
        </p:txBody>
      </p:sp>
      <p:sp>
        <p:nvSpPr>
          <p:cNvPr id="6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1BF418-4726-479B-9C70-FCA292BF9C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2263" y="1247775"/>
            <a:ext cx="4260850" cy="4573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5513" y="1247775"/>
            <a:ext cx="4262437" cy="4573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TELLABS CONFIDENTIAL PROPRIETARY</a:t>
            </a:r>
          </a:p>
        </p:txBody>
      </p:sp>
      <p:sp>
        <p:nvSpPr>
          <p:cNvPr id="6" name="Rectangle 2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457D9E-1BFB-41B0-8B2C-A45A2F62CFF8}" type="datetime1">
              <a:rPr lang="en-US"/>
              <a:pPr>
                <a:defRPr/>
              </a:pPr>
              <a:t>7/27/2011</a:t>
            </a:fld>
            <a:endParaRPr lang="en-US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FD9214-C6C4-40E2-860D-98180433FF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TELLABS CONFIDENTIAL PROPRIETARY</a:t>
            </a:r>
          </a:p>
        </p:txBody>
      </p:sp>
      <p:sp>
        <p:nvSpPr>
          <p:cNvPr id="8" name="Rectangle 2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A1E05E-0A9B-46B3-97E4-1760FCB80121}" type="datetime1">
              <a:rPr lang="en-US"/>
              <a:pPr>
                <a:defRPr/>
              </a:pPr>
              <a:t>7/27/2011</a:t>
            </a:fld>
            <a:endParaRPr lang="en-US"/>
          </a:p>
        </p:txBody>
      </p:sp>
      <p:sp>
        <p:nvSpPr>
          <p:cNvPr id="9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BAAB5B-BC9A-43E6-8CBE-1D3509A25C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TELLABS CONFIDENTIAL PROPRIETARY</a:t>
            </a:r>
          </a:p>
        </p:txBody>
      </p:sp>
      <p:sp>
        <p:nvSpPr>
          <p:cNvPr id="4" name="Rectangle 2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97B97C-C814-46FA-925F-CE5BA9C7CA55}" type="datetime1">
              <a:rPr lang="en-US"/>
              <a:pPr>
                <a:defRPr/>
              </a:pPr>
              <a:t>7/27/2011</a:t>
            </a:fld>
            <a:endParaRPr lang="en-US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423359-A2F0-4168-8FBC-206EBC7102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TELLABS CONFIDENTIAL PROPRIETARY</a:t>
            </a:r>
          </a:p>
        </p:txBody>
      </p:sp>
      <p:sp>
        <p:nvSpPr>
          <p:cNvPr id="3" name="Rectangle 2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F1A6F9-0634-4F12-95B6-E5A563EA339B}" type="datetime1">
              <a:rPr lang="en-US"/>
              <a:pPr>
                <a:defRPr/>
              </a:pPr>
              <a:t>7/27/2011</a:t>
            </a:fld>
            <a:endParaRPr lang="en-US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5B5DA2-7942-4CF0-8C59-4221ADAC3A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TELLABS CONFIDENTIAL PROPRIETARY</a:t>
            </a:r>
          </a:p>
        </p:txBody>
      </p:sp>
      <p:sp>
        <p:nvSpPr>
          <p:cNvPr id="6" name="Rectangle 2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92CB1-C6B3-4278-B5A8-0D105D8BE541}" type="datetime1">
              <a:rPr lang="en-US"/>
              <a:pPr>
                <a:defRPr/>
              </a:pPr>
              <a:t>7/27/2011</a:t>
            </a:fld>
            <a:endParaRPr lang="en-US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E7D395-7389-4B30-AC1D-A3862C36EF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TELLABS CONFIDENTIAL PROPRIETARY</a:t>
            </a:r>
          </a:p>
        </p:txBody>
      </p:sp>
      <p:sp>
        <p:nvSpPr>
          <p:cNvPr id="6" name="Rectangle 20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9E1919-59F1-45B3-B72F-5B6EA2FF4818}" type="datetime1">
              <a:rPr lang="en-US"/>
              <a:pPr>
                <a:defRPr/>
              </a:pPr>
              <a:t>7/27/2011</a:t>
            </a:fld>
            <a:endParaRPr lang="en-US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CBC87C-F6D7-401A-ACB8-4A3B96B7E4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2263" y="1247775"/>
            <a:ext cx="8675687" cy="457358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First level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322263" y="0"/>
            <a:ext cx="7221537" cy="1092200"/>
          </a:xfrm>
          <a:prstGeom prst="rect">
            <a:avLst/>
          </a:prstGeom>
          <a:noFill/>
          <a:ln w="9525" algn="ctr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rgbClr val="000000"/>
            </a:outerShdw>
          </a:effec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39" name="Rectangle 1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956050" y="6572250"/>
            <a:ext cx="1211263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</a:bodyPr>
          <a:lstStyle>
            <a:lvl1pPr algn="ctr" eaLnBrk="0" hangingPunct="0">
              <a:defRPr sz="800" smtClean="0"/>
            </a:lvl1pPr>
          </a:lstStyle>
          <a:p>
            <a:pPr>
              <a:defRPr/>
            </a:pPr>
            <a:r>
              <a:rPr lang="en-US"/>
              <a:t>TELLABS CONFIDENTIAL PROPRIETARY</a:t>
            </a:r>
          </a:p>
        </p:txBody>
      </p:sp>
      <p:sp>
        <p:nvSpPr>
          <p:cNvPr id="5140" name="Rectangle 2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70700" y="6572250"/>
            <a:ext cx="2133600" cy="2413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800" smtClean="0"/>
            </a:lvl1pPr>
          </a:lstStyle>
          <a:p>
            <a:pPr>
              <a:defRPr/>
            </a:pPr>
            <a:fld id="{5B923F01-FF36-4FB8-90F8-D38C089FB7C4}" type="datetime1">
              <a:rPr lang="en-US"/>
              <a:pPr>
                <a:defRPr/>
              </a:pPr>
              <a:t>7/27/2011</a:t>
            </a:fld>
            <a:endParaRPr lang="en-US"/>
          </a:p>
        </p:txBody>
      </p:sp>
      <p:sp>
        <p:nvSpPr>
          <p:cNvPr id="5143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2400" y="6686550"/>
            <a:ext cx="250825" cy="15240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800" smtClean="0"/>
            </a:lvl1pPr>
          </a:lstStyle>
          <a:p>
            <a:pPr>
              <a:defRPr/>
            </a:pPr>
            <a:fld id="{187F66A0-F9C3-47E0-A305-DE7789556F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5" r:id="rId2"/>
    <p:sldLayoutId id="2147483674" r:id="rId3"/>
    <p:sldLayoutId id="2147483673" r:id="rId4"/>
    <p:sldLayoutId id="2147483672" r:id="rId5"/>
    <p:sldLayoutId id="2147483671" r:id="rId6"/>
    <p:sldLayoutId id="2147483670" r:id="rId7"/>
    <p:sldLayoutId id="2147483669" r:id="rId8"/>
    <p:sldLayoutId id="2147483668" r:id="rId9"/>
    <p:sldLayoutId id="2147483667" r:id="rId10"/>
    <p:sldLayoutId id="2147483666" r:id="rId11"/>
    <p:sldLayoutId id="2147483665" r:id="rId12"/>
  </p:sldLayoutIdLst>
  <p:transition spd="med">
    <p:zoom/>
  </p:transition>
  <p:hf hdr="0"/>
  <p:txStyles>
    <p:titleStyle>
      <a:lvl1pPr algn="l" rtl="0" fontAlgn="base">
        <a:lnSpc>
          <a:spcPct val="95000"/>
        </a:lnSpc>
        <a:spcBef>
          <a:spcPct val="0"/>
        </a:spcBef>
        <a:spcAft>
          <a:spcPct val="0"/>
        </a:spcAft>
        <a:defRPr kumimoji="1" sz="3200" b="1">
          <a:solidFill>
            <a:srgbClr val="FFFFFF"/>
          </a:solidFill>
          <a:latin typeface="+mj-lt"/>
          <a:ea typeface="+mj-ea"/>
          <a:cs typeface="+mj-cs"/>
        </a:defRPr>
      </a:lvl1pPr>
      <a:lvl2pPr algn="l" rtl="0" fontAlgn="base">
        <a:lnSpc>
          <a:spcPct val="95000"/>
        </a:lnSpc>
        <a:spcBef>
          <a:spcPct val="0"/>
        </a:spcBef>
        <a:spcAft>
          <a:spcPct val="0"/>
        </a:spcAft>
        <a:defRPr kumimoji="1" sz="3200" b="1">
          <a:solidFill>
            <a:srgbClr val="FFFFFF"/>
          </a:solidFill>
          <a:latin typeface="Arial" charset="0"/>
        </a:defRPr>
      </a:lvl2pPr>
      <a:lvl3pPr algn="l" rtl="0" fontAlgn="base">
        <a:lnSpc>
          <a:spcPct val="95000"/>
        </a:lnSpc>
        <a:spcBef>
          <a:spcPct val="0"/>
        </a:spcBef>
        <a:spcAft>
          <a:spcPct val="0"/>
        </a:spcAft>
        <a:defRPr kumimoji="1" sz="3200" b="1">
          <a:solidFill>
            <a:srgbClr val="FFFFFF"/>
          </a:solidFill>
          <a:latin typeface="Arial" charset="0"/>
        </a:defRPr>
      </a:lvl3pPr>
      <a:lvl4pPr algn="l" rtl="0" fontAlgn="base">
        <a:lnSpc>
          <a:spcPct val="95000"/>
        </a:lnSpc>
        <a:spcBef>
          <a:spcPct val="0"/>
        </a:spcBef>
        <a:spcAft>
          <a:spcPct val="0"/>
        </a:spcAft>
        <a:defRPr kumimoji="1" sz="3200" b="1">
          <a:solidFill>
            <a:srgbClr val="FFFFFF"/>
          </a:solidFill>
          <a:latin typeface="Arial" charset="0"/>
        </a:defRPr>
      </a:lvl4pPr>
      <a:lvl5pPr algn="l" rtl="0" fontAlgn="base">
        <a:lnSpc>
          <a:spcPct val="95000"/>
        </a:lnSpc>
        <a:spcBef>
          <a:spcPct val="0"/>
        </a:spcBef>
        <a:spcAft>
          <a:spcPct val="0"/>
        </a:spcAft>
        <a:defRPr kumimoji="1" sz="3200" b="1">
          <a:solidFill>
            <a:srgbClr val="FFFFFF"/>
          </a:solidFill>
          <a:latin typeface="Arial" charset="0"/>
        </a:defRPr>
      </a:lvl5pPr>
      <a:lvl6pPr marL="457200"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kumimoji="1" sz="3200" b="1">
          <a:solidFill>
            <a:srgbClr val="FFFFFF"/>
          </a:solidFill>
          <a:latin typeface="Arial" charset="0"/>
        </a:defRPr>
      </a:lvl6pPr>
      <a:lvl7pPr marL="914400"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kumimoji="1" sz="3200" b="1">
          <a:solidFill>
            <a:srgbClr val="FFFFFF"/>
          </a:solidFill>
          <a:latin typeface="Arial" charset="0"/>
        </a:defRPr>
      </a:lvl7pPr>
      <a:lvl8pPr marL="1371600"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kumimoji="1" sz="3200" b="1">
          <a:solidFill>
            <a:srgbClr val="FFFFFF"/>
          </a:solidFill>
          <a:latin typeface="Arial" charset="0"/>
        </a:defRPr>
      </a:lvl8pPr>
      <a:lvl9pPr marL="1828800" algn="l" rtl="0" eaLnBrk="1" fontAlgn="base" hangingPunct="1">
        <a:lnSpc>
          <a:spcPct val="95000"/>
        </a:lnSpc>
        <a:spcBef>
          <a:spcPct val="0"/>
        </a:spcBef>
        <a:spcAft>
          <a:spcPct val="0"/>
        </a:spcAft>
        <a:defRPr kumimoji="1" sz="3200" b="1">
          <a:solidFill>
            <a:srgbClr val="FFFFFF"/>
          </a:solidFill>
          <a:latin typeface="Arial" charset="0"/>
        </a:defRPr>
      </a:lvl9pPr>
    </p:titleStyle>
    <p:bodyStyle>
      <a:lvl1pPr marL="287338" indent="-287338" algn="l" rtl="0" fontAlgn="base">
        <a:lnSpc>
          <a:spcPct val="115000"/>
        </a:lnSpc>
        <a:spcBef>
          <a:spcPct val="15000"/>
        </a:spcBef>
        <a:spcAft>
          <a:spcPct val="15000"/>
        </a:spcAft>
        <a:buClr>
          <a:schemeClr val="folHlink"/>
        </a:buClr>
        <a:buSzPct val="125000"/>
        <a:buFont typeface="Wingdings" pitchFamily="2" charset="2"/>
        <a:buChar char="§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92150" indent="-287338" algn="l" rtl="0" fontAlgn="base">
        <a:lnSpc>
          <a:spcPct val="115000"/>
        </a:lnSpc>
        <a:spcBef>
          <a:spcPct val="15000"/>
        </a:spcBef>
        <a:spcAft>
          <a:spcPct val="15000"/>
        </a:spcAft>
        <a:buClr>
          <a:schemeClr val="folHlink"/>
        </a:buClr>
        <a:buSzPct val="125000"/>
        <a:buFont typeface="Wingdings" pitchFamily="2" charset="2"/>
        <a:buChar char="§"/>
        <a:defRPr sz="2200" b="1">
          <a:solidFill>
            <a:schemeClr val="tx1"/>
          </a:solidFill>
          <a:latin typeface="+mn-lt"/>
        </a:defRPr>
      </a:lvl2pPr>
      <a:lvl3pPr marL="1082675" indent="-222250" algn="l" rtl="0" fontAlgn="base">
        <a:lnSpc>
          <a:spcPct val="115000"/>
        </a:lnSpc>
        <a:spcBef>
          <a:spcPct val="15000"/>
        </a:spcBef>
        <a:spcAft>
          <a:spcPct val="15000"/>
        </a:spcAft>
        <a:buClr>
          <a:schemeClr val="folHlink"/>
        </a:buClr>
        <a:buSzPct val="125000"/>
        <a:buFont typeface="Wingdings" pitchFamily="2" charset="2"/>
        <a:buChar char="§"/>
        <a:defRPr sz="2000" b="1">
          <a:solidFill>
            <a:schemeClr val="tx1"/>
          </a:solidFill>
          <a:latin typeface="+mn-lt"/>
        </a:defRPr>
      </a:lvl3pPr>
      <a:lvl4pPr marL="1539875" indent="-222250" algn="l" rtl="0" fontAlgn="base">
        <a:lnSpc>
          <a:spcPct val="115000"/>
        </a:lnSpc>
        <a:spcBef>
          <a:spcPct val="15000"/>
        </a:spcBef>
        <a:spcAft>
          <a:spcPct val="15000"/>
        </a:spcAft>
        <a:buClr>
          <a:schemeClr val="folHlink"/>
        </a:buClr>
        <a:buSzPct val="125000"/>
        <a:buFont typeface="Wingdings" pitchFamily="2" charset="2"/>
        <a:buChar char="§"/>
        <a:defRPr b="1">
          <a:solidFill>
            <a:schemeClr val="tx1"/>
          </a:solidFill>
          <a:latin typeface="+mn-lt"/>
        </a:defRPr>
      </a:lvl4pPr>
      <a:lvl5pPr marL="1997075" indent="-222250" algn="l" rtl="0" fontAlgn="base">
        <a:lnSpc>
          <a:spcPct val="115000"/>
        </a:lnSpc>
        <a:spcBef>
          <a:spcPct val="15000"/>
        </a:spcBef>
        <a:spcAft>
          <a:spcPct val="15000"/>
        </a:spcAft>
        <a:buClr>
          <a:schemeClr val="folHlink"/>
        </a:buClr>
        <a:buSzPct val="125000"/>
        <a:buFont typeface="Wingdings" pitchFamily="2" charset="2"/>
        <a:buChar char="§"/>
        <a:defRPr sz="1600" b="1">
          <a:solidFill>
            <a:schemeClr val="tx1"/>
          </a:solidFill>
          <a:latin typeface="+mn-lt"/>
        </a:defRPr>
      </a:lvl5pPr>
      <a:lvl6pPr marL="2454275" indent="-222250" algn="l" rtl="0" eaLnBrk="1" fontAlgn="base" hangingPunct="1">
        <a:lnSpc>
          <a:spcPct val="115000"/>
        </a:lnSpc>
        <a:spcBef>
          <a:spcPct val="15000"/>
        </a:spcBef>
        <a:spcAft>
          <a:spcPct val="15000"/>
        </a:spcAft>
        <a:buClr>
          <a:schemeClr val="folHlink"/>
        </a:buClr>
        <a:buSzPct val="125000"/>
        <a:buFont typeface="Wingdings" pitchFamily="2" charset="2"/>
        <a:buChar char="§"/>
        <a:defRPr sz="1600" b="1">
          <a:solidFill>
            <a:schemeClr val="tx1"/>
          </a:solidFill>
          <a:latin typeface="+mn-lt"/>
        </a:defRPr>
      </a:lvl6pPr>
      <a:lvl7pPr marL="2911475" indent="-222250" algn="l" rtl="0" eaLnBrk="1" fontAlgn="base" hangingPunct="1">
        <a:lnSpc>
          <a:spcPct val="115000"/>
        </a:lnSpc>
        <a:spcBef>
          <a:spcPct val="15000"/>
        </a:spcBef>
        <a:spcAft>
          <a:spcPct val="15000"/>
        </a:spcAft>
        <a:buClr>
          <a:schemeClr val="folHlink"/>
        </a:buClr>
        <a:buSzPct val="125000"/>
        <a:buFont typeface="Wingdings" pitchFamily="2" charset="2"/>
        <a:buChar char="§"/>
        <a:defRPr sz="1600" b="1">
          <a:solidFill>
            <a:schemeClr val="tx1"/>
          </a:solidFill>
          <a:latin typeface="+mn-lt"/>
        </a:defRPr>
      </a:lvl7pPr>
      <a:lvl8pPr marL="3368675" indent="-222250" algn="l" rtl="0" eaLnBrk="1" fontAlgn="base" hangingPunct="1">
        <a:lnSpc>
          <a:spcPct val="115000"/>
        </a:lnSpc>
        <a:spcBef>
          <a:spcPct val="15000"/>
        </a:spcBef>
        <a:spcAft>
          <a:spcPct val="15000"/>
        </a:spcAft>
        <a:buClr>
          <a:schemeClr val="folHlink"/>
        </a:buClr>
        <a:buSzPct val="125000"/>
        <a:buFont typeface="Wingdings" pitchFamily="2" charset="2"/>
        <a:buChar char="§"/>
        <a:defRPr sz="1600" b="1">
          <a:solidFill>
            <a:schemeClr val="tx1"/>
          </a:solidFill>
          <a:latin typeface="+mn-lt"/>
        </a:defRPr>
      </a:lvl8pPr>
      <a:lvl9pPr marL="3825875" indent="-222250" algn="l" rtl="0" eaLnBrk="1" fontAlgn="base" hangingPunct="1">
        <a:lnSpc>
          <a:spcPct val="115000"/>
        </a:lnSpc>
        <a:spcBef>
          <a:spcPct val="15000"/>
        </a:spcBef>
        <a:spcAft>
          <a:spcPct val="15000"/>
        </a:spcAft>
        <a:buClr>
          <a:schemeClr val="folHlink"/>
        </a:buClr>
        <a:buSzPct val="125000"/>
        <a:buFont typeface="Wingdings" pitchFamily="2" charset="2"/>
        <a:buChar char="§"/>
        <a:defRPr sz="16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5"/>
          <p:cNvSpPr>
            <a:spLocks noGrp="1"/>
          </p:cNvSpPr>
          <p:nvPr>
            <p:ph type="ctrTitle"/>
          </p:nvPr>
        </p:nvSpPr>
        <p:spPr>
          <a:xfrm>
            <a:off x="346075" y="1575618"/>
            <a:ext cx="8455025" cy="96674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Mobile IP in 4G networks</a:t>
            </a:r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16386" name="Subtitle 5"/>
          <p:cNvSpPr>
            <a:spLocks noGrp="1"/>
          </p:cNvSpPr>
          <p:nvPr>
            <p:ph type="subTitle" sz="quarter" idx="1"/>
          </p:nvPr>
        </p:nvSpPr>
        <p:spPr>
          <a:xfrm>
            <a:off x="177347" y="5091425"/>
            <a:ext cx="5729968" cy="1517338"/>
          </a:xfrm>
          <a:ln w="12700"/>
        </p:spPr>
        <p:txBody>
          <a:bodyPr/>
          <a:lstStyle/>
          <a:p>
            <a:r>
              <a:rPr lang="en-US" dirty="0" smtClean="0"/>
              <a:t>Charles Perkins</a:t>
            </a:r>
          </a:p>
          <a:p>
            <a:r>
              <a:rPr lang="en-US" dirty="0" smtClean="0"/>
              <a:t>charliep@computer.org</a:t>
            </a:r>
          </a:p>
          <a:p>
            <a:r>
              <a:rPr lang="en-US" dirty="0" smtClean="0"/>
              <a:t>IETF 81:  July 27, 2011</a:t>
            </a: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656638" y="6545263"/>
            <a:ext cx="487362" cy="217487"/>
          </a:xfrm>
          <a:noFill/>
        </p:spPr>
        <p:txBody>
          <a:bodyPr/>
          <a:lstStyle/>
          <a:p>
            <a:fld id="{1ABB6DEE-0AFF-4D5B-9CC3-02202A4A78A1}" type="slidenum">
              <a:rPr lang="en-US">
                <a:latin typeface="Courier New" pitchFamily="49" charset="0"/>
                <a:ea typeface="ＭＳ Ｐゴシック" pitchFamily="-107" charset="-128"/>
              </a:rPr>
              <a:pPr/>
              <a:t>1</a:t>
            </a:fld>
            <a:endParaRPr lang="en-US">
              <a:latin typeface="Courier New" pitchFamily="49" charset="0"/>
              <a:ea typeface="ＭＳ Ｐゴシック" pitchFamily="-107" charset="-128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Mobile IP is specified in 3GPP protocols, but is not being used very effectively</a:t>
            </a:r>
          </a:p>
          <a:p>
            <a:r>
              <a:rPr lang="en-US" dirty="0" smtClean="0"/>
              <a:t>PMIP was specified for network-controlled mobility management, but is being displaced by GTP</a:t>
            </a:r>
          </a:p>
          <a:p>
            <a:r>
              <a:rPr lang="en-US" dirty="0" smtClean="0"/>
              <a:t>Authentication of user devices does not typically rely on Mobile IP</a:t>
            </a:r>
          </a:p>
          <a:p>
            <a:r>
              <a:rPr lang="en-US" dirty="0" smtClean="0"/>
              <a:t>FMIP was not considered as part of any 3GPP handover solution</a:t>
            </a:r>
          </a:p>
          <a:p>
            <a:r>
              <a:rPr lang="en-US" dirty="0" smtClean="0"/>
              <a:t>3GPP perhaps views IETF as “too slow”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TELLABS  copyright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A529823D-3CD7-4AA2-878B-BEF1F78FD0AF}" type="datetime1">
              <a:rPr lang="en-US" smtClean="0"/>
              <a:pPr>
                <a:defRPr/>
              </a:pPr>
              <a:t>7/27/2011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7CF4-D132-4119-874F-D4A533DB5A3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Possible elements of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2263" y="1247775"/>
            <a:ext cx="8675687" cy="4819196"/>
          </a:xfrm>
        </p:spPr>
        <p:txBody>
          <a:bodyPr/>
          <a:lstStyle/>
          <a:p>
            <a:r>
              <a:rPr lang="en-US" dirty="0" smtClean="0"/>
              <a:t>Overall goal: enable easier evolution to IETF solutions</a:t>
            </a:r>
          </a:p>
          <a:p>
            <a:r>
              <a:rPr lang="en-US" dirty="0" smtClean="0"/>
              <a:t>Enable GTP tunneling from HA</a:t>
            </a:r>
          </a:p>
          <a:p>
            <a:pPr lvl="1"/>
            <a:r>
              <a:rPr lang="en-US" dirty="0" smtClean="0"/>
              <a:t>Hardware/microcode already optimized for GTP</a:t>
            </a:r>
          </a:p>
          <a:p>
            <a:pPr lvl="1"/>
            <a:r>
              <a:rPr lang="en-US" dirty="0" smtClean="0"/>
              <a:t>Operators are already familiar with it</a:t>
            </a:r>
          </a:p>
          <a:p>
            <a:pPr lvl="1"/>
            <a:r>
              <a:rPr lang="en-US" dirty="0" smtClean="0"/>
              <a:t>GTP enables some finer-grained session control</a:t>
            </a:r>
          </a:p>
          <a:p>
            <a:r>
              <a:rPr lang="en-US" dirty="0" smtClean="0"/>
              <a:t>Enable HA to use EAP-AKA’</a:t>
            </a:r>
          </a:p>
          <a:p>
            <a:r>
              <a:rPr lang="en-US" dirty="0" smtClean="0"/>
              <a:t>SFF-based handovers for heterogeneous networks</a:t>
            </a:r>
          </a:p>
          <a:p>
            <a:pPr lvl="1"/>
            <a:r>
              <a:rPr lang="en-US" dirty="0" smtClean="0"/>
              <a:t>Home agent can help, based on existing MSA with UE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TELLABS  copyright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A529823D-3CD7-4AA2-878B-BEF1F78FD0AF}" type="datetime1">
              <a:rPr lang="en-US" smtClean="0"/>
              <a:pPr>
                <a:defRPr/>
              </a:pPr>
              <a:t>7/27/2011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7CF4-D132-4119-874F-D4A533DB5A31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WLAN as a “trusted network”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LTE requires high hurdles for “</a:t>
            </a:r>
            <a:r>
              <a:rPr lang="en-US" dirty="0" err="1" smtClean="0"/>
              <a:t>untrusted</a:t>
            </a:r>
            <a:r>
              <a:rPr lang="en-US" dirty="0" smtClean="0"/>
              <a:t>” networks</a:t>
            </a:r>
          </a:p>
          <a:p>
            <a:pPr lvl="1"/>
            <a:r>
              <a:rPr lang="en-US" dirty="0" smtClean="0"/>
              <a:t>Typically requires multiple authentications (</a:t>
            </a:r>
            <a:r>
              <a:rPr lang="en-US" dirty="0" err="1" smtClean="0"/>
              <a:t>e.g</a:t>
            </a:r>
            <a:r>
              <a:rPr lang="en-US" dirty="0" smtClean="0"/>
              <a:t>, via </a:t>
            </a:r>
            <a:r>
              <a:rPr lang="en-US" dirty="0" err="1" smtClean="0"/>
              <a:t>ePDG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Hard (impossible?) to design seamless handovers</a:t>
            </a:r>
          </a:p>
          <a:p>
            <a:r>
              <a:rPr lang="en-US" dirty="0" smtClean="0"/>
              <a:t>Trusted networks can support optimized handovers</a:t>
            </a:r>
          </a:p>
          <a:p>
            <a:pPr lvl="1"/>
            <a:r>
              <a:rPr lang="en-US" dirty="0" smtClean="0"/>
              <a:t>How does WLAN present itself as a trusted network?</a:t>
            </a:r>
          </a:p>
          <a:p>
            <a:pPr lvl="1"/>
            <a:r>
              <a:rPr lang="en-US" dirty="0" smtClean="0"/>
              <a:t>One answer: by AAA-based authentication (e.g., 802.1x)</a:t>
            </a:r>
          </a:p>
          <a:p>
            <a:pPr lvl="1"/>
            <a:r>
              <a:rPr lang="en-US" dirty="0" smtClean="0"/>
              <a:t>Proposal: EAP method using HA instead of AAA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TELLABS  copyright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A529823D-3CD7-4AA2-878B-BEF1F78FD0AF}" type="datetime1">
              <a:rPr lang="en-US" smtClean="0"/>
              <a:pPr>
                <a:defRPr/>
              </a:pPr>
              <a:t>7/27/2011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7CF4-D132-4119-874F-D4A533DB5A31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clarification to the intended role of HA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2263" y="1247775"/>
            <a:ext cx="8675687" cy="5109482"/>
          </a:xfrm>
        </p:spPr>
        <p:txBody>
          <a:bodyPr/>
          <a:lstStyle/>
          <a:p>
            <a:r>
              <a:rPr lang="en-US" dirty="0" smtClean="0"/>
              <a:t>Authentication intimately bound up with mobility management</a:t>
            </a:r>
          </a:p>
          <a:p>
            <a:r>
              <a:rPr lang="en-US" dirty="0" smtClean="0"/>
              <a:t>IETF received no report of compromise for authentication data procedure (AFAIK)</a:t>
            </a:r>
          </a:p>
          <a:p>
            <a:r>
              <a:rPr lang="en-US" dirty="0" smtClean="0"/>
              <a:t>HA can readily send/receive encrypted data (reverse tunneled) from UE</a:t>
            </a:r>
          </a:p>
          <a:p>
            <a:r>
              <a:rPr lang="en-US" dirty="0" smtClean="0"/>
              <a:t>HA behind VPN gateway is poor design, performance loss</a:t>
            </a:r>
          </a:p>
          <a:p>
            <a:r>
              <a:rPr lang="en-US" dirty="0" smtClean="0"/>
              <a:t>S2c available for LTE, but doesn't seem to be getting deployment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TELLABS PROPRIETARY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A529823D-3CD7-4AA2-878B-BEF1F78FD0AF}" type="datetime1">
              <a:rPr lang="en-US" smtClean="0"/>
              <a:pPr>
                <a:defRPr/>
              </a:pPr>
              <a:t>7/27/2011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7CF4-D132-4119-874F-D4A533DB5A31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llabs PPT V3">
  <a:themeElements>
    <a:clrScheme name="Tellabs PPT V3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937AB"/>
      </a:accent1>
      <a:accent2>
        <a:srgbClr val="D6852A"/>
      </a:accent2>
      <a:accent3>
        <a:srgbClr val="FFFFFF"/>
      </a:accent3>
      <a:accent4>
        <a:srgbClr val="000000"/>
      </a:accent4>
      <a:accent5>
        <a:srgbClr val="BEAED2"/>
      </a:accent5>
      <a:accent6>
        <a:srgbClr val="C27825"/>
      </a:accent6>
      <a:hlink>
        <a:srgbClr val="49853F"/>
      </a:hlink>
      <a:folHlink>
        <a:srgbClr val="C52125"/>
      </a:folHlink>
    </a:clrScheme>
    <a:fontScheme name="Tellabs PPT V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ellabs PPT V3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937AB"/>
        </a:accent1>
        <a:accent2>
          <a:srgbClr val="D6852A"/>
        </a:accent2>
        <a:accent3>
          <a:srgbClr val="FFFFFF"/>
        </a:accent3>
        <a:accent4>
          <a:srgbClr val="000000"/>
        </a:accent4>
        <a:accent5>
          <a:srgbClr val="BEAED2"/>
        </a:accent5>
        <a:accent6>
          <a:srgbClr val="C27825"/>
        </a:accent6>
        <a:hlink>
          <a:srgbClr val="49853F"/>
        </a:hlink>
        <a:folHlink>
          <a:srgbClr val="C5212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tlab_template_v3</Template>
  <TotalTime>25761</TotalTime>
  <Words>285</Words>
  <Application>Microsoft Office PowerPoint</Application>
  <PresentationFormat>On-screen Show (4:3)</PresentationFormat>
  <Paragraphs>48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ＭＳ Ｐゴシック</vt:lpstr>
      <vt:lpstr>Courier New</vt:lpstr>
      <vt:lpstr>Wingdings</vt:lpstr>
      <vt:lpstr>Tellabs PPT V3</vt:lpstr>
      <vt:lpstr>Mobile IP in 4G networks</vt:lpstr>
      <vt:lpstr>Problem statement</vt:lpstr>
      <vt:lpstr>Possible elements of solution</vt:lpstr>
      <vt:lpstr>WLAN as a “trusted network” </vt:lpstr>
      <vt:lpstr>Proposed clarification to the intended role of HA</vt:lpstr>
    </vt:vector>
  </TitlesOfParts>
  <Manager>April 2009</Manager>
  <Company>Tellabs Operations,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tlab_template_v3.ppt</dc:title>
  <dc:subject>Corporate PowerPoint Template</dc:subject>
  <dc:creator>Corporate &amp; Marketing Communications</dc:creator>
  <dc:description>Any questions please email Tellabs Corporate Communications in Naperville, IL U.S.A. at corpcomm@tellabs.com</dc:description>
  <cp:lastModifiedBy>Charles Perkins</cp:lastModifiedBy>
  <cp:revision>491</cp:revision>
  <cp:lastPrinted>2010-09-07T21:24:34Z</cp:lastPrinted>
  <dcterms:created xsi:type="dcterms:W3CDTF">2010-09-23T21:02:13Z</dcterms:created>
  <dcterms:modified xsi:type="dcterms:W3CDTF">2011-07-27T22:56:08Z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ublishingExpirationDate">
    <vt:lpwstr/>
  </property>
  <property fmtid="{D5CDD505-2E9C-101B-9397-08002B2CF9AE}" pid="3" name="PublishingStartDate">
    <vt:lpwstr/>
  </property>
</Properties>
</file>