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63" r:id="rId3"/>
    <p:sldId id="257" r:id="rId4"/>
    <p:sldId id="266" r:id="rId5"/>
    <p:sldId id="267" r:id="rId6"/>
    <p:sldId id="265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5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43" autoAdjust="0"/>
    <p:restoredTop sz="78141" autoAdjust="0"/>
  </p:normalViewPr>
  <p:slideViewPr>
    <p:cSldViewPr>
      <p:cViewPr>
        <p:scale>
          <a:sx n="100" d="100"/>
          <a:sy n="100" d="100"/>
        </p:scale>
        <p:origin x="-42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84FD0-220B-4AE0-A8DF-909DA0CDDFE3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00597-3295-42F5-B5B0-A437E0741A2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purpose</a:t>
            </a:r>
            <a:r>
              <a:rPr lang="en-US" altLang="zh-CN" baseline="0" dirty="0" smtClean="0"/>
              <a:t> of this PPT is try to compare……</a:t>
            </a:r>
          </a:p>
          <a:p>
            <a:r>
              <a:rPr lang="en-US" altLang="zh-CN" baseline="0" dirty="0" smtClean="0"/>
              <a:t>Three measurements are used to do the comparison.</a:t>
            </a:r>
          </a:p>
          <a:p>
            <a:r>
              <a:rPr lang="en-US" altLang="zh-CN" baseline="0" dirty="0" smtClean="0"/>
              <a:t>Traffic load, that means how many bytes </a:t>
            </a:r>
            <a:r>
              <a:rPr lang="en-US" altLang="zh-CN" baseline="0" smtClean="0"/>
              <a:t>are there in </a:t>
            </a:r>
            <a:r>
              <a:rPr lang="en-US" altLang="zh-CN" baseline="0" dirty="0" smtClean="0"/>
              <a:t>the network</a:t>
            </a:r>
          </a:p>
          <a:p>
            <a:r>
              <a:rPr lang="en-US" altLang="zh-CN" baseline="0" dirty="0" smtClean="0"/>
              <a:t>Traffic delay, that is the delay time when the packets sent to the CN through network</a:t>
            </a:r>
            <a:endParaRPr lang="en-US" altLang="zh-CN" baseline="0" dirty="0"/>
          </a:p>
          <a:p>
            <a:r>
              <a:rPr lang="en-US" altLang="zh-CN" baseline="0" dirty="0" smtClean="0"/>
              <a:t>Traffic congestion possibility, that is how many possibility the packet will meet when it is sent to the CN through the network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00597-3295-42F5-B5B0-A437E0741A20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Here is the</a:t>
            </a:r>
            <a:r>
              <a:rPr lang="en-US" altLang="zh-CN" baseline="0" dirty="0" smtClean="0"/>
              <a:t> traffic model. The traffic from mobile to the network consists of two parts based on the CN’s location, one is from mobile node to the backbone, assume it takes 60% of total traffic; another part is from mobile node to the metro network, then it should take 40%.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00597-3295-42F5-B5B0-A437E0741A20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pPr/>
              <a:t>2011-7-27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8568952" cy="1829761"/>
          </a:xfrm>
        </p:spPr>
        <p:txBody>
          <a:bodyPr>
            <a:normAutofit/>
          </a:bodyPr>
          <a:lstStyle/>
          <a:p>
            <a:pPr algn="ctr"/>
            <a:r>
              <a:rPr lang="en-US" altLang="zh-CN" dirty="0" smtClean="0">
                <a:latin typeface="微软雅黑" pitchFamily="34" charset="-122"/>
                <a:ea typeface="微软雅黑" pitchFamily="34" charset="-122"/>
              </a:rPr>
              <a:t>PMIP Based DMM Approach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5800" y="2996952"/>
            <a:ext cx="7772400" cy="1199704"/>
          </a:xfrm>
        </p:spPr>
        <p:txBody>
          <a:bodyPr/>
          <a:lstStyle/>
          <a:p>
            <a:pPr marL="0" marR="64008" lvl="5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zh-CN" sz="2000" kern="0" dirty="0" err="1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Dapeng</a:t>
            </a:r>
            <a:r>
              <a:rPr lang="en-US" altLang="zh-CN" sz="2000" kern="0" dirty="0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 Liu (China Mobile)</a:t>
            </a:r>
          </a:p>
          <a:p>
            <a:pPr marL="0" marR="64008" lvl="5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zh-CN" sz="2000" kern="0" dirty="0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Jun Song (ZTE)</a:t>
            </a:r>
          </a:p>
          <a:p>
            <a:pPr marL="0" marR="64008" lvl="5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en-US" altLang="zh-CN" sz="2000" kern="0" dirty="0" err="1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Wen</a:t>
            </a:r>
            <a:r>
              <a:rPr lang="en-US" altLang="zh-CN" sz="2000" kern="0" dirty="0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 </a:t>
            </a:r>
            <a:r>
              <a:rPr lang="en-US" altLang="zh-CN" sz="2000" kern="0" dirty="0" err="1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Luo</a:t>
            </a:r>
            <a:r>
              <a:rPr lang="en-US" altLang="zh-CN" sz="2000" kern="0" dirty="0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 (ZTE)</a:t>
            </a:r>
          </a:p>
          <a:p>
            <a:pPr marL="0" marR="64008" lvl="5">
              <a:spcBef>
                <a:spcPts val="400"/>
              </a:spcBef>
              <a:buClr>
                <a:schemeClr val="accent1"/>
              </a:buClr>
              <a:buSzPct val="68000"/>
            </a:pPr>
            <a:endParaRPr lang="en-US" altLang="zh-CN" sz="1400" kern="0" dirty="0" smtClean="0">
              <a:solidFill>
                <a:srgbClr val="000000"/>
              </a:solidFill>
              <a:latin typeface="Arial"/>
              <a:ea typeface="黑体" pitchFamily="2" charset="-122"/>
            </a:endParaRP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921822" y="4859868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0" dirty="0" smtClean="0">
                <a:solidFill>
                  <a:srgbClr val="000000"/>
                </a:solidFill>
                <a:latin typeface="Arial"/>
                <a:ea typeface="黑体" pitchFamily="2" charset="-122"/>
              </a:rPr>
              <a:t>July.  2011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769360"/>
            <a:ext cx="8507288" cy="3387832"/>
          </a:xfrm>
        </p:spPr>
        <p:txBody>
          <a:bodyPr>
            <a:normAutofit lnSpcReduction="10000"/>
          </a:bodyPr>
          <a:lstStyle/>
          <a:p>
            <a:pPr>
              <a:lnSpc>
                <a:spcPct val="125000"/>
              </a:lnSpc>
            </a:pPr>
            <a:r>
              <a:rPr lang="en-US" altLang="zh-CN" sz="2400" dirty="0" smtClean="0"/>
              <a:t>Current IP mobility approaches all rely on a central anchor point (HA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LMA)</a:t>
            </a:r>
            <a:r>
              <a:rPr lang="zh-CN" altLang="en-US" sz="2400" dirty="0" smtClean="0"/>
              <a:t>，</a:t>
            </a:r>
            <a:r>
              <a:rPr lang="en-US" altLang="zh-CN" sz="2400" dirty="0" smtClean="0"/>
              <a:t> which are considered as centralized mobility management approaches.</a:t>
            </a:r>
          </a:p>
          <a:p>
            <a:pPr lvl="1">
              <a:lnSpc>
                <a:spcPct val="125000"/>
              </a:lnSpc>
            </a:pPr>
            <a:r>
              <a:rPr lang="en-US" altLang="zh-CN" sz="2000" dirty="0" smtClean="0"/>
              <a:t>Limitations of centralized approached have already been studied by the team </a:t>
            </a:r>
            <a:r>
              <a:rPr lang="en-US" altLang="zh-CN" sz="2000" dirty="0" err="1" smtClean="0"/>
              <a:t>detailly</a:t>
            </a:r>
            <a:endParaRPr lang="en-US" altLang="zh-CN" sz="2000" dirty="0" smtClean="0"/>
          </a:p>
          <a:p>
            <a:pPr>
              <a:lnSpc>
                <a:spcPct val="125000"/>
              </a:lnSpc>
            </a:pPr>
            <a:r>
              <a:rPr lang="en-US" altLang="zh-CN" sz="2400" dirty="0" smtClean="0"/>
              <a:t>Researching and developing a DMM approach by using existent PMIP protocol with some </a:t>
            </a:r>
            <a:r>
              <a:rPr lang="en-US" altLang="zh-CN" sz="2400" dirty="0" smtClean="0"/>
              <a:t>extensions</a:t>
            </a:r>
          </a:p>
          <a:p>
            <a:pPr lvl="1">
              <a:lnSpc>
                <a:spcPct val="125000"/>
              </a:lnSpc>
            </a:pPr>
            <a:r>
              <a:rPr lang="en-US" altLang="zh-CN" sz="1200" smtClean="0"/>
              <a:t>http</a:t>
            </a:r>
            <a:r>
              <a:rPr lang="en-US" altLang="zh-CN" sz="1200" smtClean="0"/>
              <a:t>://</a:t>
            </a:r>
            <a:r>
              <a:rPr lang="en-US" altLang="zh-CN" sz="1200" smtClean="0"/>
              <a:t>datatracker.ietf.org/doc/draft-liu-dmm-pmip-based-approach</a:t>
            </a:r>
            <a:endParaRPr lang="en-US" altLang="zh-CN" sz="1200" dirty="0" smtClean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r>
              <a:rPr lang="es-ES_tradnl" altLang="zh-CN" sz="3600" dirty="0" smtClean="0"/>
              <a:t>Motivation</a:t>
            </a:r>
            <a:endParaRPr lang="zh-CN" altLang="en-US" sz="3600" dirty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229600" cy="634082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Extensions</a:t>
            </a:r>
            <a:endParaRPr lang="zh-CN" altLang="en-US" sz="36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4" name="内容占位符 1"/>
          <p:cNvSpPr>
            <a:spLocks noGrp="1"/>
          </p:cNvSpPr>
          <p:nvPr>
            <p:ph idx="1"/>
          </p:nvPr>
        </p:nvSpPr>
        <p:spPr>
          <a:xfrm>
            <a:off x="35496" y="1412776"/>
            <a:ext cx="8856984" cy="3387832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dirty="0" smtClean="0"/>
              <a:t>Local Mobility Anchor</a:t>
            </a:r>
          </a:p>
          <a:p>
            <a:pPr lvl="1">
              <a:lnSpc>
                <a:spcPct val="125000"/>
              </a:lnSpc>
            </a:pPr>
            <a:r>
              <a:rPr lang="en-US" altLang="zh-CN" sz="2000" dirty="0" smtClean="0"/>
              <a:t>Extended to support the query for the IP address of a MN’s MAG based on this MN’s HoA </a:t>
            </a:r>
          </a:p>
          <a:p>
            <a:pPr>
              <a:lnSpc>
                <a:spcPct val="125000"/>
              </a:lnSpc>
            </a:pPr>
            <a:r>
              <a:rPr lang="en-US" altLang="zh-CN" sz="2400" dirty="0" smtClean="0"/>
              <a:t>Mobility Access Gateway</a:t>
            </a:r>
          </a:p>
          <a:p>
            <a:pPr lvl="1">
              <a:lnSpc>
                <a:spcPct val="125000"/>
              </a:lnSpc>
            </a:pPr>
            <a:r>
              <a:rPr lang="en-US" altLang="zh-CN" sz="1800" dirty="0" smtClean="0"/>
              <a:t>Extended to support the establishment of MAG to MAG tunnel for an optimized routing between MN and its CN</a:t>
            </a:r>
          </a:p>
          <a:p>
            <a:pPr lvl="1">
              <a:lnSpc>
                <a:spcPct val="125000"/>
              </a:lnSpc>
            </a:pPr>
            <a:r>
              <a:rPr lang="en-US" altLang="zh-CN" sz="1800" dirty="0" smtClean="0"/>
              <a:t>Extended to support the MN’s mobility when a MAG to MAG tunnel is enabled for this MN</a:t>
            </a:r>
          </a:p>
          <a:p>
            <a:pPr>
              <a:lnSpc>
                <a:spcPct val="125000"/>
              </a:lnSpc>
            </a:pP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5496" y="44624"/>
            <a:ext cx="8229600" cy="634082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Data Deliver Approaches</a:t>
            </a:r>
            <a:endParaRPr lang="zh-CN" altLang="en-US" sz="3600" b="1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rot="5400000" flipH="1" flipV="1">
            <a:off x="1054753" y="4232233"/>
            <a:ext cx="1093508" cy="180345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19672" y="458112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zh-CN" sz="1400" dirty="0" smtClean="0"/>
              <a:t>1. Uplink Data</a:t>
            </a:r>
          </a:p>
          <a:p>
            <a:pPr marL="342900" indent="-342900"/>
            <a:r>
              <a:rPr lang="en-US" altLang="zh-CN" sz="1400" dirty="0" smtClean="0"/>
              <a:t> (</a:t>
            </a:r>
            <a:r>
              <a:rPr lang="en-US" altLang="zh-CN" sz="1400" dirty="0" err="1" smtClean="0">
                <a:solidFill>
                  <a:srgbClr val="FF0000"/>
                </a:solidFill>
              </a:rPr>
              <a:t>Src</a:t>
            </a:r>
            <a:r>
              <a:rPr lang="en-US" altLang="zh-CN" sz="1400" dirty="0" smtClean="0">
                <a:solidFill>
                  <a:srgbClr val="FF0000"/>
                </a:solidFill>
              </a:rPr>
              <a:t>: MN’s HoA</a:t>
            </a:r>
            <a:r>
              <a:rPr lang="en-US" altLang="zh-CN" sz="1400" dirty="0" smtClean="0"/>
              <a:t>; </a:t>
            </a:r>
            <a:r>
              <a:rPr lang="en-US" altLang="zh-CN" sz="1400" dirty="0" smtClean="0">
                <a:solidFill>
                  <a:srgbClr val="0070C0"/>
                </a:solidFill>
              </a:rPr>
              <a:t>Des: CN’s HoA</a:t>
            </a:r>
            <a:r>
              <a:rPr lang="en-US" altLang="zh-CN" sz="1400" dirty="0" smtClean="0"/>
              <a:t>)</a:t>
            </a:r>
          </a:p>
        </p:txBody>
      </p:sp>
      <p:cxnSp>
        <p:nvCxnSpPr>
          <p:cNvPr id="23" name="直接箭头连接符 22"/>
          <p:cNvCxnSpPr/>
          <p:nvPr/>
        </p:nvCxnSpPr>
        <p:spPr>
          <a:xfrm flipV="1">
            <a:off x="2195736" y="1268760"/>
            <a:ext cx="1728192" cy="1296144"/>
          </a:xfrm>
          <a:prstGeom prst="straightConnector1">
            <a:avLst/>
          </a:prstGeom>
          <a:ln w="28575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764704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矩形 27"/>
          <p:cNvSpPr/>
          <p:nvPr/>
        </p:nvSpPr>
        <p:spPr>
          <a:xfrm>
            <a:off x="4067944" y="1556792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LMA</a:t>
            </a:r>
            <a:endParaRPr lang="zh-CN" altLang="en-US" dirty="0"/>
          </a:p>
        </p:txBody>
      </p:sp>
      <p:pic>
        <p:nvPicPr>
          <p:cNvPr id="29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98821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矩形 29"/>
          <p:cNvSpPr/>
          <p:nvPr/>
        </p:nvSpPr>
        <p:spPr>
          <a:xfrm>
            <a:off x="1547664" y="3419708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MAG</a:t>
            </a:r>
            <a:endParaRPr lang="zh-CN" altLang="en-US" dirty="0"/>
          </a:p>
        </p:txBody>
      </p:sp>
      <p:pic>
        <p:nvPicPr>
          <p:cNvPr id="31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2698821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矩形 31"/>
          <p:cNvSpPr/>
          <p:nvPr/>
        </p:nvSpPr>
        <p:spPr>
          <a:xfrm>
            <a:off x="6167408" y="342900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MAG</a:t>
            </a:r>
            <a:endParaRPr lang="zh-CN" altLang="en-US" dirty="0"/>
          </a:p>
        </p:txBody>
      </p:sp>
      <p:pic>
        <p:nvPicPr>
          <p:cNvPr id="35" name="Picture 15" descr="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3618" y="4941168"/>
            <a:ext cx="630070" cy="648072"/>
          </a:xfrm>
          <a:prstGeom prst="rect">
            <a:avLst/>
          </a:prstGeom>
          <a:noFill/>
        </p:spPr>
      </p:pic>
      <p:sp>
        <p:nvSpPr>
          <p:cNvPr id="37" name="矩形 36"/>
          <p:cNvSpPr/>
          <p:nvPr/>
        </p:nvSpPr>
        <p:spPr>
          <a:xfrm>
            <a:off x="1066315" y="5661248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MN</a:t>
            </a:r>
            <a:endParaRPr lang="zh-CN" altLang="en-US" dirty="0"/>
          </a:p>
        </p:txBody>
      </p:sp>
      <p:sp>
        <p:nvSpPr>
          <p:cNvPr id="41" name="椭圆 40"/>
          <p:cNvSpPr/>
          <p:nvPr/>
        </p:nvSpPr>
        <p:spPr>
          <a:xfrm>
            <a:off x="6732240" y="4653136"/>
            <a:ext cx="864096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CN</a:t>
            </a:r>
            <a:endParaRPr lang="zh-CN" altLang="en-US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2123728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zh-CN" sz="1400" dirty="0" smtClean="0"/>
              <a:t>2. Query</a:t>
            </a:r>
          </a:p>
          <a:p>
            <a:pPr marL="342900" indent="-342900" algn="ctr"/>
            <a:r>
              <a:rPr lang="en-US" altLang="zh-CN" sz="1400" dirty="0" smtClean="0"/>
              <a:t>(CN’s HoA)</a:t>
            </a:r>
          </a:p>
        </p:txBody>
      </p:sp>
      <p:cxnSp>
        <p:nvCxnSpPr>
          <p:cNvPr id="43" name="直接箭头连接符 42"/>
          <p:cNvCxnSpPr/>
          <p:nvPr/>
        </p:nvCxnSpPr>
        <p:spPr>
          <a:xfrm flipV="1">
            <a:off x="2267744" y="1484784"/>
            <a:ext cx="1656184" cy="1224136"/>
          </a:xfrm>
          <a:prstGeom prst="straightConnector1">
            <a:avLst/>
          </a:prstGeom>
          <a:ln w="28575">
            <a:solidFill>
              <a:schemeClr val="accent2"/>
            </a:solidFill>
            <a:headEnd type="stealth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915816" y="206084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zh-CN" sz="1400" dirty="0" smtClean="0"/>
              <a:t>3. Response</a:t>
            </a:r>
          </a:p>
          <a:p>
            <a:pPr marL="342900" indent="-342900" algn="ctr"/>
            <a:r>
              <a:rPr lang="en-US" altLang="zh-CN" sz="1400" dirty="0" smtClean="0"/>
              <a:t>(CN’s CoA)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-396552" y="227687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/>
            <a:r>
              <a:rPr lang="en-US" altLang="zh-CN" sz="1400" dirty="0" smtClean="0"/>
              <a:t>4. Store CN’s HoA-CoA relation locally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99792" y="3284984"/>
            <a:ext cx="2592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/>
            <a:r>
              <a:rPr lang="en-US" altLang="zh-CN" sz="1400" dirty="0" smtClean="0"/>
              <a:t>5. Establish a tunnel  </a:t>
            </a:r>
          </a:p>
        </p:txBody>
      </p:sp>
      <p:grpSp>
        <p:nvGrpSpPr>
          <p:cNvPr id="55" name="组合 54"/>
          <p:cNvGrpSpPr/>
          <p:nvPr/>
        </p:nvGrpSpPr>
        <p:grpSpPr>
          <a:xfrm>
            <a:off x="2483768" y="2924944"/>
            <a:ext cx="3240360" cy="288032"/>
            <a:chOff x="5755436" y="1340768"/>
            <a:chExt cx="2169632" cy="288032"/>
          </a:xfrm>
        </p:grpSpPr>
        <p:sp>
          <p:nvSpPr>
            <p:cNvPr id="50" name="椭圆 49"/>
            <p:cNvSpPr/>
            <p:nvPr/>
          </p:nvSpPr>
          <p:spPr>
            <a:xfrm>
              <a:off x="5755436" y="1340768"/>
              <a:ext cx="112708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2" name="直接连接符 51"/>
            <p:cNvCxnSpPr>
              <a:stCxn id="50" idx="0"/>
            </p:cNvCxnSpPr>
            <p:nvPr/>
          </p:nvCxnSpPr>
          <p:spPr>
            <a:xfrm rot="5400000" flipH="1" flipV="1">
              <a:off x="6848078" y="304479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>
              <a:stCxn id="50" idx="4"/>
            </p:cNvCxnSpPr>
            <p:nvPr/>
          </p:nvCxnSpPr>
          <p:spPr>
            <a:xfrm rot="16200000" flipH="1">
              <a:off x="6848078" y="592511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椭圆 53"/>
            <p:cNvSpPr/>
            <p:nvPr/>
          </p:nvSpPr>
          <p:spPr>
            <a:xfrm>
              <a:off x="7821752" y="1340768"/>
              <a:ext cx="103316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58" name="椭圆形标注 57"/>
          <p:cNvSpPr/>
          <p:nvPr/>
        </p:nvSpPr>
        <p:spPr>
          <a:xfrm>
            <a:off x="2267744" y="3645024"/>
            <a:ext cx="792088" cy="864096"/>
          </a:xfrm>
          <a:prstGeom prst="wedgeEllipseCallout">
            <a:avLst>
              <a:gd name="adj1" fmla="val -20833"/>
              <a:gd name="adj2" fmla="val -92925"/>
            </a:avLst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>
                <a:solidFill>
                  <a:srgbClr val="0070C0"/>
                </a:solidFill>
              </a:rPr>
              <a:t>MN’sCoA</a:t>
            </a:r>
            <a:endParaRPr lang="zh-CN" altLang="en-US" sz="1200" dirty="0">
              <a:solidFill>
                <a:srgbClr val="0070C0"/>
              </a:solidFill>
            </a:endParaRPr>
          </a:p>
        </p:txBody>
      </p:sp>
      <p:sp>
        <p:nvSpPr>
          <p:cNvPr id="59" name="椭圆形标注 58"/>
          <p:cNvSpPr/>
          <p:nvPr/>
        </p:nvSpPr>
        <p:spPr>
          <a:xfrm>
            <a:off x="5940152" y="1412776"/>
            <a:ext cx="792088" cy="864096"/>
          </a:xfrm>
          <a:prstGeom prst="wedgeEllipseCallout">
            <a:avLst>
              <a:gd name="adj1" fmla="val -77351"/>
              <a:gd name="adj2" fmla="val 113206"/>
            </a:avLst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>
                <a:solidFill>
                  <a:srgbClr val="0070C0"/>
                </a:solidFill>
              </a:rPr>
              <a:t>CN’sCoA</a:t>
            </a:r>
            <a:endParaRPr lang="zh-CN" altLang="en-US" sz="1200" dirty="0">
              <a:solidFill>
                <a:srgbClr val="0070C0"/>
              </a:solidFill>
            </a:endParaRPr>
          </a:p>
        </p:txBody>
      </p:sp>
      <p:cxnSp>
        <p:nvCxnSpPr>
          <p:cNvPr id="64" name="直接箭头连接符 63"/>
          <p:cNvCxnSpPr>
            <a:stCxn id="29" idx="3"/>
            <a:endCxn id="31" idx="1"/>
          </p:cNvCxnSpPr>
          <p:nvPr/>
        </p:nvCxnSpPr>
        <p:spPr>
          <a:xfrm>
            <a:off x="2339752" y="3099915"/>
            <a:ext cx="3600400" cy="1588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>
            <a:stCxn id="32" idx="1"/>
          </p:cNvCxnSpPr>
          <p:nvPr/>
        </p:nvCxnSpPr>
        <p:spPr>
          <a:xfrm rot="10800000" flipH="1" flipV="1">
            <a:off x="6167408" y="3613666"/>
            <a:ext cx="564832" cy="895454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229600" cy="634082"/>
          </a:xfrm>
        </p:spPr>
        <p:txBody>
          <a:bodyPr>
            <a:noAutofit/>
          </a:bodyPr>
          <a:lstStyle/>
          <a:p>
            <a:r>
              <a:rPr lang="en-US" altLang="zh-CN" sz="3600" dirty="0" smtClean="0"/>
              <a:t>Handoff Approaches</a:t>
            </a:r>
            <a:endParaRPr lang="zh-CN" altLang="en-US" sz="3600" b="1" dirty="0"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rot="5400000" flipH="1" flipV="1">
            <a:off x="1414793" y="3862901"/>
            <a:ext cx="1093508" cy="180345"/>
          </a:xfrm>
          <a:prstGeom prst="straightConnector1">
            <a:avLst/>
          </a:prstGeom>
          <a:ln w="3175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764704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338781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矩形 29"/>
          <p:cNvSpPr/>
          <p:nvPr/>
        </p:nvSpPr>
        <p:spPr>
          <a:xfrm>
            <a:off x="1763688" y="3050376"/>
            <a:ext cx="854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err="1" smtClean="0"/>
              <a:t>pMAG</a:t>
            </a:r>
            <a:endParaRPr lang="zh-CN" altLang="en-US" dirty="0"/>
          </a:p>
        </p:txBody>
      </p:sp>
      <p:pic>
        <p:nvPicPr>
          <p:cNvPr id="31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276872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矩形 31"/>
          <p:cNvSpPr/>
          <p:nvPr/>
        </p:nvSpPr>
        <p:spPr>
          <a:xfrm>
            <a:off x="6444208" y="298766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MAG</a:t>
            </a:r>
            <a:endParaRPr lang="zh-CN" altLang="en-US" dirty="0"/>
          </a:p>
        </p:txBody>
      </p:sp>
      <p:grpSp>
        <p:nvGrpSpPr>
          <p:cNvPr id="60" name="组合 59"/>
          <p:cNvGrpSpPr/>
          <p:nvPr/>
        </p:nvGrpSpPr>
        <p:grpSpPr>
          <a:xfrm>
            <a:off x="1426355" y="4571836"/>
            <a:ext cx="697373" cy="1089412"/>
            <a:chOff x="1426355" y="4571836"/>
            <a:chExt cx="697373" cy="1089412"/>
          </a:xfrm>
        </p:grpSpPr>
        <p:pic>
          <p:nvPicPr>
            <p:cNvPr id="35" name="Picture 15" descr="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93658" y="4571836"/>
              <a:ext cx="630070" cy="648072"/>
            </a:xfrm>
            <a:prstGeom prst="rect">
              <a:avLst/>
            </a:prstGeom>
            <a:noFill/>
          </p:spPr>
        </p:pic>
        <p:sp>
          <p:nvSpPr>
            <p:cNvPr id="37" name="矩形 36"/>
            <p:cNvSpPr/>
            <p:nvPr/>
          </p:nvSpPr>
          <p:spPr>
            <a:xfrm>
              <a:off x="1426355" y="5291916"/>
              <a:ext cx="5533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 smtClean="0"/>
                <a:t>MN</a:t>
              </a:r>
              <a:endParaRPr lang="zh-CN" altLang="en-US" dirty="0"/>
            </a:p>
          </p:txBody>
        </p:sp>
      </p:grpSp>
      <p:sp>
        <p:nvSpPr>
          <p:cNvPr id="41" name="椭圆 40"/>
          <p:cNvSpPr/>
          <p:nvPr/>
        </p:nvSpPr>
        <p:spPr>
          <a:xfrm>
            <a:off x="7092280" y="4283804"/>
            <a:ext cx="864096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dirty="0" smtClean="0"/>
              <a:t>CN</a:t>
            </a:r>
            <a:endParaRPr lang="zh-CN" altLang="en-US" sz="2000" dirty="0"/>
          </a:p>
        </p:txBody>
      </p:sp>
      <p:grpSp>
        <p:nvGrpSpPr>
          <p:cNvPr id="2" name="组合 54"/>
          <p:cNvGrpSpPr/>
          <p:nvPr/>
        </p:nvGrpSpPr>
        <p:grpSpPr>
          <a:xfrm>
            <a:off x="2843808" y="2555612"/>
            <a:ext cx="3240360" cy="288032"/>
            <a:chOff x="5755436" y="1340768"/>
            <a:chExt cx="2169632" cy="288032"/>
          </a:xfrm>
        </p:grpSpPr>
        <p:sp>
          <p:nvSpPr>
            <p:cNvPr id="50" name="椭圆 49"/>
            <p:cNvSpPr/>
            <p:nvPr/>
          </p:nvSpPr>
          <p:spPr>
            <a:xfrm>
              <a:off x="5755436" y="1340768"/>
              <a:ext cx="112708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52" name="直接连接符 51"/>
            <p:cNvCxnSpPr>
              <a:stCxn id="50" idx="0"/>
            </p:cNvCxnSpPr>
            <p:nvPr/>
          </p:nvCxnSpPr>
          <p:spPr>
            <a:xfrm rot="5400000" flipH="1" flipV="1">
              <a:off x="6848078" y="304479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接连接符 52"/>
            <p:cNvCxnSpPr>
              <a:stCxn id="50" idx="4"/>
            </p:cNvCxnSpPr>
            <p:nvPr/>
          </p:nvCxnSpPr>
          <p:spPr>
            <a:xfrm rot="16200000" flipH="1">
              <a:off x="6848078" y="592511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椭圆 53"/>
            <p:cNvSpPr/>
            <p:nvPr/>
          </p:nvSpPr>
          <p:spPr>
            <a:xfrm>
              <a:off x="7821752" y="1340768"/>
              <a:ext cx="103316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64" name="直接箭头连接符 63"/>
          <p:cNvCxnSpPr/>
          <p:nvPr/>
        </p:nvCxnSpPr>
        <p:spPr>
          <a:xfrm flipV="1">
            <a:off x="2627784" y="2699628"/>
            <a:ext cx="3600400" cy="30955"/>
          </a:xfrm>
          <a:prstGeom prst="straightConnector1">
            <a:avLst/>
          </a:prstGeom>
          <a:ln w="3175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rot="10800000" flipH="1" flipV="1">
            <a:off x="6660232" y="3347700"/>
            <a:ext cx="564832" cy="895454"/>
          </a:xfrm>
          <a:prstGeom prst="straightConnector1">
            <a:avLst/>
          </a:prstGeom>
          <a:ln w="31750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923928" y="1556792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LMA</a:t>
            </a:r>
            <a:endParaRPr lang="zh-CN" altLang="en-US" dirty="0"/>
          </a:p>
        </p:txBody>
      </p:sp>
      <p:pic>
        <p:nvPicPr>
          <p:cNvPr id="48" name="Picture 108" descr="GGS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563724"/>
            <a:ext cx="864096" cy="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矩形 50"/>
          <p:cNvSpPr/>
          <p:nvPr/>
        </p:nvSpPr>
        <p:spPr>
          <a:xfrm>
            <a:off x="3707904" y="4283804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err="1" smtClean="0"/>
              <a:t>nMAG</a:t>
            </a:r>
            <a:endParaRPr lang="zh-CN" altLang="en-US" dirty="0"/>
          </a:p>
        </p:txBody>
      </p:sp>
      <p:cxnSp>
        <p:nvCxnSpPr>
          <p:cNvPr id="61" name="直接箭头连接符 60"/>
          <p:cNvCxnSpPr/>
          <p:nvPr/>
        </p:nvCxnSpPr>
        <p:spPr>
          <a:xfrm rot="16200000" flipV="1">
            <a:off x="6897551" y="3479714"/>
            <a:ext cx="760731" cy="515288"/>
          </a:xfrm>
          <a:prstGeom prst="straightConnector1">
            <a:avLst/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308304" y="3481263"/>
            <a:ext cx="1691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altLang="zh-CN" sz="1400" dirty="0" smtClean="0"/>
              <a:t>1. downlink Data</a:t>
            </a:r>
          </a:p>
        </p:txBody>
      </p:sp>
      <p:cxnSp>
        <p:nvCxnSpPr>
          <p:cNvPr id="67" name="直接箭头连接符 66"/>
          <p:cNvCxnSpPr/>
          <p:nvPr/>
        </p:nvCxnSpPr>
        <p:spPr>
          <a:xfrm rot="10800000">
            <a:off x="2699794" y="2636912"/>
            <a:ext cx="3456382" cy="1588"/>
          </a:xfrm>
          <a:prstGeom prst="straightConnector1">
            <a:avLst/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/>
          <p:cNvCxnSpPr/>
          <p:nvPr/>
        </p:nvCxnSpPr>
        <p:spPr>
          <a:xfrm>
            <a:off x="2699792" y="3068960"/>
            <a:ext cx="1008112" cy="648072"/>
          </a:xfrm>
          <a:prstGeom prst="straightConnector1">
            <a:avLst/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/>
          <p:nvPr/>
        </p:nvCxnSpPr>
        <p:spPr>
          <a:xfrm rot="5400000">
            <a:off x="3203848" y="4581128"/>
            <a:ext cx="864096" cy="432048"/>
          </a:xfrm>
          <a:prstGeom prst="straightConnector1">
            <a:avLst/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组合 81"/>
          <p:cNvGrpSpPr/>
          <p:nvPr/>
        </p:nvGrpSpPr>
        <p:grpSpPr>
          <a:xfrm>
            <a:off x="2627784" y="1988840"/>
            <a:ext cx="5184576" cy="462260"/>
            <a:chOff x="2627784" y="1988840"/>
            <a:chExt cx="5184576" cy="462260"/>
          </a:xfrm>
        </p:grpSpPr>
        <p:sp>
          <p:nvSpPr>
            <p:cNvPr id="80" name="任意多边形 79"/>
            <p:cNvSpPr/>
            <p:nvPr/>
          </p:nvSpPr>
          <p:spPr>
            <a:xfrm>
              <a:off x="2627784" y="2276872"/>
              <a:ext cx="3709516" cy="174228"/>
            </a:xfrm>
            <a:custGeom>
              <a:avLst/>
              <a:gdLst>
                <a:gd name="connsiteX0" fmla="*/ 0 w 3898900"/>
                <a:gd name="connsiteY0" fmla="*/ 438150 h 438150"/>
                <a:gd name="connsiteX1" fmla="*/ 1663700 w 3898900"/>
                <a:gd name="connsiteY1" fmla="*/ 6350 h 438150"/>
                <a:gd name="connsiteX2" fmla="*/ 3898900 w 3898900"/>
                <a:gd name="connsiteY2" fmla="*/ 40005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98900" h="438150">
                  <a:moveTo>
                    <a:pt x="0" y="438150"/>
                  </a:moveTo>
                  <a:cubicBezTo>
                    <a:pt x="506941" y="225425"/>
                    <a:pt x="1013883" y="12700"/>
                    <a:pt x="1663700" y="6350"/>
                  </a:cubicBezTo>
                  <a:cubicBezTo>
                    <a:pt x="2313517" y="0"/>
                    <a:pt x="3530600" y="334433"/>
                    <a:pt x="3898900" y="400050"/>
                  </a:cubicBezTo>
                </a:path>
              </a:pathLst>
            </a:custGeom>
            <a:ln w="28575">
              <a:solidFill>
                <a:srgbClr val="C0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499992" y="1988840"/>
              <a:ext cx="331236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ctr"/>
              <a:r>
                <a:rPr lang="en-US" altLang="zh-CN" sz="1400" dirty="0" smtClean="0"/>
                <a:t>2. Update MN’s HoA-CoA relation</a:t>
              </a:r>
            </a:p>
          </p:txBody>
        </p:sp>
      </p:grpSp>
      <p:grpSp>
        <p:nvGrpSpPr>
          <p:cNvPr id="83" name="组合 54"/>
          <p:cNvGrpSpPr/>
          <p:nvPr/>
        </p:nvGrpSpPr>
        <p:grpSpPr>
          <a:xfrm rot="20049637">
            <a:off x="4522999" y="3334943"/>
            <a:ext cx="1931426" cy="218199"/>
            <a:chOff x="5755436" y="1340768"/>
            <a:chExt cx="2169632" cy="288032"/>
          </a:xfrm>
        </p:grpSpPr>
        <p:sp>
          <p:nvSpPr>
            <p:cNvPr id="84" name="椭圆 83"/>
            <p:cNvSpPr/>
            <p:nvPr/>
          </p:nvSpPr>
          <p:spPr>
            <a:xfrm>
              <a:off x="5755436" y="1340768"/>
              <a:ext cx="112708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85" name="直接连接符 84"/>
            <p:cNvCxnSpPr>
              <a:stCxn id="84" idx="0"/>
            </p:cNvCxnSpPr>
            <p:nvPr/>
          </p:nvCxnSpPr>
          <p:spPr>
            <a:xfrm rot="5400000" flipH="1" flipV="1">
              <a:off x="6848078" y="304479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接连接符 85"/>
            <p:cNvCxnSpPr>
              <a:stCxn id="84" idx="4"/>
            </p:cNvCxnSpPr>
            <p:nvPr/>
          </p:nvCxnSpPr>
          <p:spPr>
            <a:xfrm rot="16200000" flipH="1">
              <a:off x="6848078" y="592511"/>
              <a:ext cx="0" cy="207257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椭圆 86"/>
            <p:cNvSpPr/>
            <p:nvPr/>
          </p:nvSpPr>
          <p:spPr>
            <a:xfrm>
              <a:off x="7821752" y="1340768"/>
              <a:ext cx="103316" cy="288032"/>
            </a:xfrm>
            <a:prstGeom prst="ellips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88" name="直接箭头连接符 87"/>
          <p:cNvCxnSpPr/>
          <p:nvPr/>
        </p:nvCxnSpPr>
        <p:spPr>
          <a:xfrm rot="10800000" flipV="1">
            <a:off x="4499994" y="2996951"/>
            <a:ext cx="1872207" cy="944489"/>
          </a:xfrm>
          <a:prstGeom prst="straightConnector1">
            <a:avLst/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85185E-6 L 0.14167 0.0944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altLang="zh-CN" sz="2800" i="1" dirty="0" smtClean="0">
              <a:latin typeface="微软雅黑" pitchFamily="34" charset="-122"/>
              <a:ea typeface="微软雅黑" pitchFamily="34" charset="-122"/>
              <a:cs typeface="Arial" charset="0"/>
            </a:endParaRPr>
          </a:p>
          <a:p>
            <a:pPr marL="0" indent="0" algn="ctr">
              <a:buNone/>
            </a:pPr>
            <a:endParaRPr lang="en-US" altLang="zh-CN" sz="4000" i="1" dirty="0" smtClean="0">
              <a:latin typeface="微软雅黑" pitchFamily="34" charset="-122"/>
              <a:ea typeface="微软雅黑" pitchFamily="34" charset="-122"/>
              <a:cs typeface="Arial" charset="0"/>
            </a:endParaRPr>
          </a:p>
          <a:p>
            <a:pPr marL="0" indent="0" algn="ctr">
              <a:buNone/>
            </a:pPr>
            <a:r>
              <a:rPr lang="en-US" altLang="zh-CN" sz="5400" i="1" dirty="0" smtClean="0">
                <a:latin typeface="微软雅黑" pitchFamily="34" charset="-122"/>
                <a:ea typeface="微软雅黑" pitchFamily="34" charset="-122"/>
                <a:cs typeface="Arial" charset="0"/>
              </a:rPr>
              <a:t>Thanks</a:t>
            </a:r>
            <a:r>
              <a:rPr lang="zh-CN" altLang="en-US" sz="5400" i="1" dirty="0" smtClean="0">
                <a:latin typeface="微软雅黑" pitchFamily="34" charset="-122"/>
                <a:ea typeface="微软雅黑" pitchFamily="34" charset="-122"/>
                <a:cs typeface="Arial" charset="0"/>
              </a:rPr>
              <a:t>！</a:t>
            </a:r>
            <a:endParaRPr lang="en-US" altLang="zh-CN" sz="5400" i="1" dirty="0" smtClean="0">
              <a:latin typeface="微软雅黑" pitchFamily="34" charset="-122"/>
              <a:ea typeface="微软雅黑" pitchFamily="34" charset="-122"/>
              <a:cs typeface="Arial" charset="0"/>
            </a:endParaRPr>
          </a:p>
          <a:p>
            <a:pPr marL="0" indent="0" algn="ctr">
              <a:buNone/>
            </a:pPr>
            <a:r>
              <a:rPr lang="en-US" altLang="zh-CN" sz="4000" i="1" dirty="0" smtClean="0">
                <a:latin typeface="微软雅黑" pitchFamily="34" charset="-122"/>
                <a:ea typeface="微软雅黑" pitchFamily="34" charset="-122"/>
                <a:cs typeface="Arial" charset="0"/>
              </a:rPr>
              <a:t>Q&amp;A</a:t>
            </a:r>
            <a:endParaRPr lang="zh-CN" altLang="en-US" sz="4000" i="1" dirty="0" smtClean="0">
              <a:latin typeface="微软雅黑" pitchFamily="34" charset="-122"/>
              <a:ea typeface="微软雅黑" pitchFamily="34" charset="-122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649</TotalTime>
  <Words>345</Words>
  <Application>Microsoft Office PowerPoint</Application>
  <PresentationFormat>全屏显示(4:3)</PresentationFormat>
  <Paragraphs>53</Paragraphs>
  <Slides>6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聚合</vt:lpstr>
      <vt:lpstr>PMIP Based DMM Approach</vt:lpstr>
      <vt:lpstr>Motivation</vt:lpstr>
      <vt:lpstr>Extensions</vt:lpstr>
      <vt:lpstr>Data Deliver Approaches</vt:lpstr>
      <vt:lpstr>Handoff Approaches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Distributed mobility traffic analysis</dc:title>
  <cp:lastModifiedBy>骆文</cp:lastModifiedBy>
  <cp:revision>396</cp:revision>
  <dcterms:modified xsi:type="dcterms:W3CDTF">2011-07-27T13:10:13Z</dcterms:modified>
</cp:coreProperties>
</file>